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3" r:id="rId6"/>
    <p:sldId id="260" r:id="rId7"/>
    <p:sldId id="264" r:id="rId8"/>
    <p:sldId id="262" r:id="rId9"/>
    <p:sldId id="266" r:id="rId10"/>
    <p:sldId id="265" r:id="rId11"/>
    <p:sldId id="269" r:id="rId12"/>
    <p:sldId id="268" r:id="rId13"/>
    <p:sldId id="267" r:id="rId14"/>
    <p:sldId id="272" r:id="rId15"/>
    <p:sldId id="271" r:id="rId16"/>
    <p:sldId id="270" r:id="rId17"/>
    <p:sldId id="274" r:id="rId18"/>
    <p:sldId id="273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24C1300-4D13-46D6-8522-5F19C7DAF885}">
          <p14:sldIdLst>
            <p14:sldId id="256"/>
            <p14:sldId id="258"/>
            <p14:sldId id="259"/>
            <p14:sldId id="261"/>
            <p14:sldId id="263"/>
            <p14:sldId id="260"/>
            <p14:sldId id="264"/>
            <p14:sldId id="262"/>
            <p14:sldId id="266"/>
            <p14:sldId id="265"/>
            <p14:sldId id="269"/>
            <p14:sldId id="268"/>
            <p14:sldId id="267"/>
            <p14:sldId id="272"/>
            <p14:sldId id="271"/>
            <p14:sldId id="270"/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A"/>
    <a:srgbClr val="323B8D"/>
    <a:srgbClr val="261F5B"/>
    <a:srgbClr val="190E6C"/>
    <a:srgbClr val="000099"/>
    <a:srgbClr val="9A9999"/>
    <a:srgbClr val="63B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86"/>
  </p:normalViewPr>
  <p:slideViewPr>
    <p:cSldViewPr>
      <p:cViewPr varScale="1">
        <p:scale>
          <a:sx n="90" d="100"/>
          <a:sy n="90" d="100"/>
        </p:scale>
        <p:origin x="-81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541B7-4249-45B9-A22D-205148F9920D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9998B-C158-49C6-B6E7-ED099DF16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9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998B-C158-49C6-B6E7-ED099DF16C3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56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0FC-1D19-4A4F-9CCC-694A704A89D8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89B9-6FC5-459D-82AB-5A3D3C2D6D6C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BCBF-E91C-416C-AA58-1B4D119DCC1C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A6EA-F080-4BB7-87D3-DC3F6FEF63A1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27B-6377-4AC5-B63E-0B4E265975B8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9E4-37CD-4D7F-8977-628151E83286}" type="datetime1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98CE-6B16-47F8-BD50-1FE8EE17F8DE}" type="datetime1">
              <a:rPr lang="ru-RU" smtClean="0"/>
              <a:t>04.07.2019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0937-6DE9-4A6E-B4A0-EE34350AA72B}" type="datetime1">
              <a:rPr lang="ru-RU" smtClean="0"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136A-C33E-40EF-9E7C-DD9C82220213}" type="datetime1">
              <a:rPr lang="ru-RU" smtClean="0"/>
              <a:t>04.07.2019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C01-C685-424D-BEA5-D7C368398753}" type="datetime1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D461-D94C-4804-93C5-F22A6B3DEC21}" type="datetime1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43D9F-315B-4B38-A7D7-20D10B40E0C9}" type="datetime1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2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09" y="-92546"/>
            <a:ext cx="9137589" cy="5141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1" y="163564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otham Pro Medium"/>
                <a:ea typeface="Verdana" panose="020B0604030504040204" pitchFamily="34" charset="0"/>
                <a:cs typeface="Verdana" panose="020B0604030504040204" pitchFamily="34" charset="0"/>
              </a:rPr>
              <a:t>RAP</a:t>
            </a:r>
            <a:r>
              <a:rPr lang="ru-RU" sz="2000" b="1" dirty="0">
                <a:solidFill>
                  <a:schemeClr val="bg1"/>
                </a:solidFill>
                <a:latin typeface="Gotham Pro Medium"/>
                <a:ea typeface="Verdana" panose="020B0604030504040204" pitchFamily="34" charset="0"/>
                <a:cs typeface="Verdana" panose="020B0604030504040204" pitchFamily="34" charset="0"/>
              </a:rPr>
              <a:t> – стратегический ресурс Дорожной отрасли. </a:t>
            </a:r>
          </a:p>
          <a:p>
            <a:r>
              <a:rPr lang="ru-RU" sz="2000" b="1" dirty="0">
                <a:solidFill>
                  <a:schemeClr val="bg1"/>
                </a:solidFill>
                <a:latin typeface="Gotham Pro Medium"/>
                <a:ea typeface="Verdana" panose="020B0604030504040204" pitchFamily="34" charset="0"/>
                <a:cs typeface="Verdana" panose="020B0604030504040204" pitchFamily="34" charset="0"/>
              </a:rPr>
              <a:t>Практический опыт ГК </a:t>
            </a:r>
            <a:r>
              <a:rPr lang="ru-RU" sz="2000" b="1" dirty="0" smtClean="0">
                <a:solidFill>
                  <a:schemeClr val="bg1"/>
                </a:solidFill>
                <a:latin typeface="Gotham Pro Medium"/>
                <a:ea typeface="Verdana" panose="020B0604030504040204" pitchFamily="34" charset="0"/>
                <a:cs typeface="Verdana" panose="020B0604030504040204" pitchFamily="34" charset="0"/>
              </a:rPr>
              <a:t>«АБЗ-1». </a:t>
            </a:r>
            <a:endParaRPr lang="ru-RU" sz="2000" b="1" dirty="0">
              <a:solidFill>
                <a:schemeClr val="bg1"/>
              </a:solidFill>
              <a:latin typeface="Gotham Pro Medium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0" y="2620441"/>
            <a:ext cx="648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1600" b="1" dirty="0">
                <a:solidFill>
                  <a:schemeClr val="bg1"/>
                </a:solidFill>
                <a:latin typeface="Gotham Pro Medium"/>
              </a:rPr>
              <a:t>Калинин Владимир </a:t>
            </a:r>
            <a:r>
              <a:rPr lang="ru-RU" sz="1600" b="1" dirty="0" smtClean="0">
                <a:solidFill>
                  <a:schemeClr val="bg1"/>
                </a:solidFill>
                <a:latin typeface="Gotham Pro Medium"/>
              </a:rPr>
              <a:t>Валентинович, Руководитель </a:t>
            </a:r>
            <a:r>
              <a:rPr lang="ru-RU" sz="1600" b="1" dirty="0">
                <a:solidFill>
                  <a:schemeClr val="bg1"/>
                </a:solidFill>
                <a:latin typeface="Gotham Pro Medium"/>
              </a:rPr>
              <a:t>ГК </a:t>
            </a:r>
            <a:r>
              <a:rPr lang="ru-RU" sz="1600" b="1" dirty="0" smtClean="0">
                <a:solidFill>
                  <a:schemeClr val="bg1"/>
                </a:solidFill>
                <a:latin typeface="Gotham Pro Medium"/>
              </a:rPr>
              <a:t>«АБЗ-1» </a:t>
            </a:r>
            <a:endParaRPr lang="ru-RU" sz="1600" b="1" dirty="0">
              <a:solidFill>
                <a:schemeClr val="bg1"/>
              </a:solidFill>
              <a:latin typeface="Gotham Pr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10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Статистика использования </a:t>
            </a:r>
            <a:r>
              <a:rPr lang="en-US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в Японии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57795"/>
            <a:ext cx="725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31591"/>
            <a:ext cx="48245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img0.liveinternet.ru/images/foto/c/1/apps/4/815/4815370_conten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477" y="771550"/>
            <a:ext cx="1358582" cy="153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6245" y="4031991"/>
            <a:ext cx="6630091" cy="73866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Увеличение содержания  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 	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2000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г. 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– 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среднее  значение   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32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,5 %</a:t>
            </a:r>
          </a:p>
          <a:p>
            <a:pPr>
              <a:buNone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			2013г. –  среднее  значение   47%    </a:t>
            </a:r>
          </a:p>
          <a:p>
            <a:pPr>
              <a:buNone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			2017г. –  среднее  значение   49 %</a:t>
            </a:r>
          </a:p>
        </p:txBody>
      </p:sp>
    </p:spTree>
    <p:extLst>
      <p:ext uri="{BB962C8B-B14F-4D97-AF65-F5344CB8AC3E}">
        <p14:creationId xmlns:p14="http://schemas.microsoft.com/office/powerpoint/2010/main" val="31300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11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66247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Опыт применения </a:t>
            </a:r>
            <a:r>
              <a:rPr lang="en-US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в Германии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57795"/>
            <a:ext cx="725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31590"/>
            <a:ext cx="1728192" cy="23042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299" y="785505"/>
            <a:ext cx="1777131" cy="1126256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2987824" y="1707365"/>
            <a:ext cx="4104456" cy="7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E7BC2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Более 10 заводов с возможностью использованию  до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100%  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 </a:t>
            </a: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2819645"/>
            <a:ext cx="5184577" cy="73866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Увеличение содержания  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: </a:t>
            </a:r>
          </a:p>
          <a:p>
            <a:pPr>
              <a:buNone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	2017 г – среднее  значение 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26%  </a:t>
            </a: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	       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разброс  от 5 до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100%)</a:t>
            </a: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12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278868"/>
            <a:ext cx="54006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altLang="ru-RU" sz="1400" b="1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Июнь 2014:</a:t>
            </a:r>
            <a:r>
              <a:rPr lang="ru-RU" alt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Открытие нового производственного комплекса (два АБЗ «</a:t>
            </a:r>
            <a:r>
              <a:rPr lang="en-US" altLang="ru-RU" sz="1400" dirty="0" err="1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Benninghoven</a:t>
            </a:r>
            <a:r>
              <a:rPr lang="ru-RU" alt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» производительностью 640 т/час)</a:t>
            </a:r>
            <a:r>
              <a:rPr lang="en-US" alt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</a:t>
            </a:r>
            <a:endParaRPr lang="ru-RU" alt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Приобретение  </a:t>
            </a:r>
            <a:r>
              <a:rPr lang="ru-RU" alt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Дробильно-сортировочного оборудования </a:t>
            </a:r>
            <a:r>
              <a:rPr lang="en-US" alt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</a:t>
            </a:r>
            <a:r>
              <a:rPr lang="ru-RU" alt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под </a:t>
            </a:r>
            <a:r>
              <a:rPr lang="ru-RU" alt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технологию 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Оснащение специализированными опциями для ввода  </a:t>
            </a:r>
            <a:r>
              <a:rPr lang="ru-RU" altLang="ru-RU" sz="1400" b="1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асфальтовой крошки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Оснащение </a:t>
            </a:r>
            <a:r>
              <a:rPr lang="ru-RU" altLang="ru-RU" sz="1400" b="1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лаборатории</a:t>
            </a:r>
            <a:r>
              <a:rPr lang="ru-RU" alt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необходимым оборудованием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Начало масштабного изучения технологии </a:t>
            </a:r>
            <a:endParaRPr lang="en-US" alt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71287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Опыт применения </a:t>
            </a:r>
            <a:r>
              <a:rPr lang="en-US" sz="25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</a:t>
            </a:r>
            <a:r>
              <a:rPr lang="ru-RU" sz="25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в ГК «АБЗ-1</a:t>
            </a:r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57795"/>
            <a:ext cx="725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yshvilih\Desktop\Фото для штаба_Word\фото для оформления штаба\суперсовременный асфальтобетонный завод АБЗ-1 в Пушкине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455" y="1187086"/>
            <a:ext cx="2520280" cy="129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s://www.fertilizerdaily.ru/wp-content/uploads/2018/06/Nauka1-1024x6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90638" y="2698573"/>
            <a:ext cx="2225778" cy="147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kladembeton.ru/wp-content/uploads/2016/03/analizat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27291"/>
            <a:ext cx="2875745" cy="134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13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1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Опыт применения </a:t>
            </a:r>
            <a:r>
              <a:rPr lang="en-US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в </a:t>
            </a:r>
            <a:r>
              <a:rPr lang="ru-RU" sz="25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ГК «АБЗ-1</a:t>
            </a:r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57795"/>
            <a:ext cx="725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984128"/>
            <a:ext cx="784887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Факторы </a:t>
            </a:r>
            <a:r>
              <a:rPr lang="ru-RU" sz="1400" b="1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успеха:</a:t>
            </a:r>
          </a:p>
          <a:p>
            <a:endParaRPr lang="ru-RU" sz="1400" b="1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Использование мирового опыта и его адаптация с учетом                                       производственных возможностей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Исследования в НИЦ. Наращивание компетенций.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Подготовка 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: гранулирование и фракционированное просеивание в гомогенные гранулы асфальта (3 фракции)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Раздельное хранение  в боксах (по породе щебня, по типу вяжущего, по качеству вяжущего, по возрасту крошки)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Применение добавок – восстановителей. Процент дозировки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варьируется 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от 0,3% до 0,8%, на каждые 10% от 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, добавляемого к смеси.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Ежедневное лабораторное сопровождение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технологии (оценка 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однородности фракций РАП, расчет оптимального количества ввода, экспресс анализы соответствия НД)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Сохранение уровня эксплуатационных показателей асфальтобетона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Строительство опытных участков </a:t>
            </a:r>
          </a:p>
        </p:txBody>
      </p:sp>
      <p:pic>
        <p:nvPicPr>
          <p:cNvPr id="10" name="Picture 2" descr="https://vecherka-spb.ru/wp-content/uploads/2018/10/sev-kad-qweq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84" y="796898"/>
            <a:ext cx="2144095" cy="126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4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14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5812" y="411510"/>
            <a:ext cx="77306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Применение </a:t>
            </a:r>
            <a:r>
              <a:rPr lang="en-US" sz="25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 </a:t>
            </a:r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на </a:t>
            </a:r>
            <a:r>
              <a:rPr lang="ru-RU" sz="25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АБЗ. Требования технологии </a:t>
            </a:r>
            <a:endParaRPr lang="ru-RU" sz="25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57795"/>
            <a:ext cx="725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5423" y="1039244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Анализ каждой партии 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по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критериям, 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определение максимального количества ввода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372820"/>
            <a:ext cx="6498530" cy="19562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b="12797"/>
          <a:stretch/>
        </p:blipFill>
        <p:spPr>
          <a:xfrm>
            <a:off x="1305812" y="3291830"/>
            <a:ext cx="6082520" cy="16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15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0309"/>
            <a:ext cx="71893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5 Э </a:t>
            </a:r>
            <a:r>
              <a:rPr lang="ru-RU" sz="25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- эффекты </a:t>
            </a:r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от внедрения технологии </a:t>
            </a:r>
            <a:r>
              <a:rPr lang="en-US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57795"/>
            <a:ext cx="725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31590"/>
            <a:ext cx="58281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400" b="1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Э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кономический эффект для отрасли (Заказчика и Подрядчика) 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400" b="1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Э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кономия природных ресурсов (каменные материалы, битум)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400" b="1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Э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кономия энергоресурсов  (Сохранения энергии (энергии для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извлечения, 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обработки и снижение затрат на транспортировку исходных материалов)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400" b="1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Э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ффект улучшения экологической обстановки (ликвидация старых свалок и предотвращение образовании новых, сокращения выбросов углекислого газа за счет  снижения грузоперевозок и добычу природных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ресурсов) </a:t>
            </a: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400" b="1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Э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кономия бюджетных средств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42" y="1571535"/>
            <a:ext cx="1937294" cy="25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16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1"/>
            <a:ext cx="67687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Предложения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ru-RU" sz="2500" dirty="0">
                <a:solidFill>
                  <a:schemeClr val="tx2"/>
                </a:solidFill>
              </a:rPr>
              <a:t>по внедрению </a:t>
            </a:r>
            <a:r>
              <a:rPr lang="en-US" sz="2500" dirty="0">
                <a:solidFill>
                  <a:schemeClr val="tx2"/>
                </a:solidFill>
              </a:rPr>
              <a:t>RAP</a:t>
            </a:r>
            <a:endParaRPr lang="ru-RU" sz="25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57795"/>
            <a:ext cx="725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31590"/>
            <a:ext cx="756084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Актуально для объектов КЖЦ – РАП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100% </a:t>
            </a: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ЦЕЛЬ к 2030 году – максимальный возврат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10" y="2190223"/>
            <a:ext cx="3685013" cy="23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17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66247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Экономический эффект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(мелкозернистая плотная тип Б)</a:t>
            </a: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57795"/>
            <a:ext cx="725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151993"/>
            <a:ext cx="5055344" cy="283951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4063095"/>
            <a:ext cx="1652159" cy="1085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4024529"/>
            <a:ext cx="1652159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9" y="8188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18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1"/>
            <a:ext cx="44644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Благодарим за внимание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57795"/>
            <a:ext cx="725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046051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Группа</a:t>
            </a:r>
            <a:r>
              <a:rPr lang="ru-RU" b="1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Компаний “АБЗ-1” (Санкт-Петербург) </a:t>
            </a:r>
          </a:p>
          <a:p>
            <a:pPr algn="ctr"/>
            <a:r>
              <a:rPr lang="fi-FI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www.abz-1.ru</a:t>
            </a:r>
            <a:r>
              <a:rPr lang="en-US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	</a:t>
            </a:r>
            <a:endParaRPr lang="ru-RU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6781" y="2121212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FACEBOOK.COM/ABZ1GROUP</a:t>
            </a:r>
            <a:r>
              <a:rPr lang="ru-RU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</a:t>
            </a:r>
          </a:p>
          <a:p>
            <a:pPr algn="ctr"/>
            <a:endParaRPr lang="ru-RU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pPr algn="ctr"/>
            <a:endParaRPr lang="ru-RU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pPr algn="ctr"/>
            <a:endParaRPr lang="ru-RU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pPr algn="ctr"/>
            <a:endParaRPr lang="ru-RU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pPr algn="ctr"/>
            <a:r>
              <a:rPr lang="en-US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INSTAGRAM.COM/ABZ1_GROUP</a:t>
            </a:r>
            <a:endParaRPr lang="ru-RU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391" y="3043218"/>
            <a:ext cx="1068710" cy="10687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238" y="1598846"/>
            <a:ext cx="1267016" cy="126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" y="0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2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Инновационный</a:t>
            </a:r>
            <a:r>
              <a:rPr lang="en-US" sz="2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тренд </a:t>
            </a:r>
            <a:r>
              <a:rPr lang="ru-RU" sz="2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в мире –</a:t>
            </a:r>
          </a:p>
          <a:p>
            <a:r>
              <a:rPr lang="ru-RU" sz="2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ресурсосберегающая </a:t>
            </a:r>
            <a:r>
              <a:rPr lang="ru-RU" sz="2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технология</a:t>
            </a:r>
            <a:r>
              <a:rPr lang="en-US" sz="2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RAP</a:t>
            </a:r>
            <a:endParaRPr lang="ru-RU" sz="2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57795"/>
            <a:ext cx="725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71600" y="1474923"/>
            <a:ext cx="7128792" cy="30013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Дефицит нерудных материалов  (фракционного щебня, гравия)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Постоянный рост цен на сырьевые ресурсы и их транспортировку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Увеличение объемов асфальтирования и необходимость утилизировать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демонтированный асфальтобетон   </a:t>
            </a: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Снижение расходов на ремонт дорог, в том числе для  объектов КЖЦ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Снижение объемов 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строительного мусора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Экономия природных ресурсов 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РАП – возвратный ресурс</a:t>
            </a:r>
          </a:p>
        </p:txBody>
      </p:sp>
    </p:spTree>
    <p:extLst>
      <p:ext uri="{BB962C8B-B14F-4D97-AF65-F5344CB8AC3E}">
        <p14:creationId xmlns:p14="http://schemas.microsoft.com/office/powerpoint/2010/main" val="28705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3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771" y="380869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Обеспеченность запасами нерудных материалов по субъектам РФ, на примере Центрального ФО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57795"/>
            <a:ext cx="725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73" b="38976"/>
          <a:stretch/>
        </p:blipFill>
        <p:spPr>
          <a:xfrm>
            <a:off x="971600" y="1270478"/>
            <a:ext cx="6880478" cy="37495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36296" y="1636186"/>
            <a:ext cx="17281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По данным ФГБУ «Российский Федеральный геологический фонд»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6940947" y="1691857"/>
            <a:ext cx="371071" cy="32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4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66967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Технология </a:t>
            </a:r>
            <a:r>
              <a:rPr lang="en-US" sz="2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2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. Вторая </a:t>
            </a:r>
            <a:r>
              <a:rPr lang="ru-RU" sz="2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жизнь асфальта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57795"/>
            <a:ext cx="725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 bwMode="auto">
          <a:xfrm>
            <a:off x="961895" y="1131591"/>
            <a:ext cx="724051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E7BC2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F2936"/>
              </a:buClr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 -  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Reclaimed 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А</a:t>
            </a:r>
            <a:r>
              <a:rPr lang="en-US" sz="1400" dirty="0" err="1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sphalt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Pavement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, 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</a:t>
            </a: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pPr marL="0" indent="0">
              <a:buClr>
                <a:srgbClr val="9F2936"/>
              </a:buClr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РАП - переработанный асфальтобетон (асфальтобетонный </a:t>
            </a:r>
            <a:r>
              <a:rPr lang="ru-RU" sz="1400" dirty="0" err="1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гранулят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,  асфальтобетонная крошка, срезка, </a:t>
            </a:r>
            <a:r>
              <a:rPr lang="ru-RU" sz="1400" dirty="0" err="1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фрезерат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,  </a:t>
            </a:r>
            <a:r>
              <a:rPr lang="ru-RU" sz="1400" dirty="0" err="1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асфальтогранулят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др.)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F2936"/>
              </a:buClr>
              <a:buSzPct val="60000"/>
              <a:buFont typeface="Wingdings" pitchFamily="2" charset="2"/>
              <a:buNone/>
              <a:tabLst/>
              <a:defRPr/>
            </a:pP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F293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Способы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регенерации:</a:t>
            </a: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F2936"/>
              </a:buClr>
              <a:buSzPct val="60000"/>
              <a:buFont typeface="Wingdings" panose="05000000000000000000" pitchFamily="2" charset="2"/>
              <a:buChar char="ü"/>
              <a:tabLst/>
              <a:defRPr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на АБЗ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F2936"/>
              </a:buClr>
              <a:buSzPct val="60000"/>
              <a:buFont typeface="Wingdings" panose="05000000000000000000" pitchFamily="2" charset="2"/>
              <a:buChar char="ü"/>
              <a:tabLst/>
              <a:defRPr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на месте проведения работ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F2936"/>
              </a:buClr>
              <a:buSzPct val="60000"/>
              <a:buFont typeface="Wingdings" panose="05000000000000000000" pitchFamily="2" charset="2"/>
              <a:buChar char="ü"/>
              <a:tabLst/>
              <a:defRPr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холодная технология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F2936"/>
              </a:buClr>
              <a:buSzPct val="60000"/>
              <a:buFont typeface="Wingdings" panose="05000000000000000000" pitchFamily="2" charset="2"/>
              <a:buChar char="ü"/>
              <a:tabLst/>
              <a:defRPr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горячая технология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F2936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69" y="2052923"/>
            <a:ext cx="3096344" cy="233519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931882" y="2535747"/>
            <a:ext cx="1407870" cy="3960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37494" y="3426743"/>
            <a:ext cx="2081481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59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5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176155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ПНСТ 244-2017 «Дороги автомобильные общего пользования. Переработанный асфальтобетон (RAP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). Технические 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условия»,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ПНСТ 245-2017 «Дороги автомобильные общего пользования. Переработанный асфальтобетон. Методика выбора битумного вяжущего при применении переработанного асфальтобетона (RAP) в асфальтобетонных смесях»,</a:t>
            </a:r>
          </a:p>
          <a:p>
            <a:pPr marL="228600" indent="-22860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ОДМ 218.2.034-2013 Методические рекомендации по приготовлению и применению асфальтобетонной смеси с использованием переработанного асфальтобетона.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ГОСТ Р 55052-2012 «</a:t>
            </a:r>
            <a:r>
              <a:rPr lang="ru-RU" sz="1400" dirty="0" err="1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Гранулят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старого асфальтобетона. Технические условия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».</a:t>
            </a: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75608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Технология </a:t>
            </a:r>
            <a:r>
              <a:rPr lang="en-US" sz="2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2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.</a:t>
            </a:r>
            <a:r>
              <a:rPr lang="ru-RU" sz="2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Нормативные </a:t>
            </a:r>
            <a:r>
              <a:rPr lang="ru-RU" sz="2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документы в РФ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57795"/>
            <a:ext cx="725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5"/>
          <p:cNvSpPr txBox="1">
            <a:spLocks/>
          </p:cNvSpPr>
          <p:nvPr/>
        </p:nvSpPr>
        <p:spPr bwMode="auto">
          <a:xfrm>
            <a:off x="1112420" y="3994665"/>
            <a:ext cx="6987972" cy="786896"/>
          </a:xfrm>
          <a:prstGeom prst="rect">
            <a:avLst/>
          </a:prstGeom>
          <a:solidFill>
            <a:srgbClr val="F6800A"/>
          </a:solidFill>
          <a:ln w="28575"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E7BC2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3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400" b="1" dirty="0">
                <a:latin typeface="Gotham Pro Medium" pitchFamily="50" charset="0"/>
                <a:cs typeface="Gotham Pro Medium" pitchFamily="50" charset="0"/>
              </a:rPr>
              <a:t>По заказу ФДА «</a:t>
            </a:r>
            <a:r>
              <a:rPr lang="ru-RU" sz="1400" b="1" dirty="0" err="1">
                <a:latin typeface="Gotham Pro Medium" pitchFamily="50" charset="0"/>
                <a:cs typeface="Gotham Pro Medium" pitchFamily="50" charset="0"/>
              </a:rPr>
              <a:t>Росавтодор</a:t>
            </a:r>
            <a:r>
              <a:rPr lang="ru-RU" sz="1400" b="1" dirty="0">
                <a:latin typeface="Gotham Pro Medium" pitchFamily="50" charset="0"/>
                <a:cs typeface="Gotham Pro Medium" pitchFamily="50" charset="0"/>
              </a:rPr>
              <a:t>»  в настоящее время ведется разработка  единого </a:t>
            </a:r>
            <a:r>
              <a:rPr lang="ru-RU" sz="1400" b="1" dirty="0" smtClean="0">
                <a:latin typeface="Gotham Pro Medium" pitchFamily="50" charset="0"/>
                <a:cs typeface="Gotham Pro Medium" pitchFamily="50" charset="0"/>
              </a:rPr>
              <a:t>комплекса </a:t>
            </a:r>
            <a:r>
              <a:rPr lang="ru-RU" sz="1400" b="1" dirty="0">
                <a:latin typeface="Gotham Pro Medium" pitchFamily="50" charset="0"/>
                <a:cs typeface="Gotham Pro Medium" pitchFamily="50" charset="0"/>
              </a:rPr>
              <a:t>национальных стандартов </a:t>
            </a:r>
            <a:endParaRPr lang="en-US" sz="1400" b="1" dirty="0">
              <a:latin typeface="Gotham Pro Medium" pitchFamily="50" charset="0"/>
              <a:cs typeface="Gotham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6" y="51821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6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25779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Технология </a:t>
            </a:r>
            <a:r>
              <a:rPr lang="en-US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. Получение</a:t>
            </a:r>
            <a:r>
              <a:rPr lang="ru-RU" sz="2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AP(</a:t>
            </a:r>
            <a:r>
              <a:rPr lang="ru-RU" dirty="0" err="1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асфальтогранулята</a:t>
            </a:r>
            <a:r>
              <a:rPr lang="en-US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)</a:t>
            </a:r>
            <a:endParaRPr lang="ru-RU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57795"/>
            <a:ext cx="725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Блок-схема: процесс 10"/>
          <p:cNvSpPr/>
          <p:nvPr/>
        </p:nvSpPr>
        <p:spPr>
          <a:xfrm>
            <a:off x="2766548" y="975615"/>
            <a:ext cx="3524500" cy="508974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Gotham Pro Medium" pitchFamily="50" charset="0"/>
                <a:cs typeface="Gotham Pro Medium" pitchFamily="50" charset="0"/>
              </a:rPr>
              <a:t>Демонтаж асфальтобетона 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99592" y="1770568"/>
            <a:ext cx="2856742" cy="623829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Gotham Pro Medium" pitchFamily="50" charset="0"/>
                <a:cs typeface="Gotham Pro Medium" pitchFamily="50" charset="0"/>
              </a:rPr>
              <a:t>Метод фрезерования на заданную толщину </a:t>
            </a:r>
          </a:p>
        </p:txBody>
      </p:sp>
      <p:sp>
        <p:nvSpPr>
          <p:cNvPr id="13" name="Объект 10"/>
          <p:cNvSpPr txBox="1">
            <a:spLocks/>
          </p:cNvSpPr>
          <p:nvPr/>
        </p:nvSpPr>
        <p:spPr bwMode="auto">
          <a:xfrm>
            <a:off x="4993508" y="1770568"/>
            <a:ext cx="3478668" cy="623829"/>
          </a:xfrm>
          <a:prstGeom prst="flowChartProcess">
            <a:avLst/>
          </a:prstGeom>
          <a:solidFill>
            <a:schemeClr val="accent6"/>
          </a:solidFill>
          <a:ln w="48000" cap="flat" cmpd="thickThin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E7BC2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>
                <a:solidFill>
                  <a:schemeClr val="tx1"/>
                </a:solidFill>
                <a:latin typeface="Gotham Pro Medium" pitchFamily="50" charset="0"/>
                <a:cs typeface="Gotham Pro Medium" pitchFamily="50" charset="0"/>
              </a:rPr>
              <a:t>Разборка экскаватором или с помощью ударно-отбойного инструмента </a:t>
            </a:r>
          </a:p>
          <a:p>
            <a:pPr algn="ctr"/>
            <a:endParaRPr lang="ru-RU" sz="20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3116061" y="2851220"/>
            <a:ext cx="2691962" cy="453328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</a:pPr>
            <a:r>
              <a:rPr lang="ru-RU" sz="1400" dirty="0">
                <a:solidFill>
                  <a:schemeClr val="tx1"/>
                </a:solidFill>
                <a:latin typeface="Gotham Pro Medium" pitchFamily="50" charset="0"/>
                <a:cs typeface="Gotham Pro Medium" pitchFamily="50" charset="0"/>
              </a:rPr>
              <a:t>Измельчение и классификация</a:t>
            </a: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3387152" y="3771431"/>
            <a:ext cx="2149779" cy="652414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otham Pro Medium" pitchFamily="50" charset="0"/>
                <a:cs typeface="Gotham Pro Medium" pitchFamily="50" charset="0"/>
              </a:rPr>
              <a:t>RAP (</a:t>
            </a:r>
            <a:r>
              <a:rPr lang="ru-RU" sz="1400" dirty="0" err="1">
                <a:solidFill>
                  <a:schemeClr val="tx1"/>
                </a:solidFill>
                <a:latin typeface="Gotham Pro Medium" pitchFamily="50" charset="0"/>
                <a:cs typeface="Gotham Pro Medium" pitchFamily="50" charset="0"/>
              </a:rPr>
              <a:t>асфальтогранулят</a:t>
            </a:r>
            <a:r>
              <a:rPr lang="ru-RU" sz="1400" dirty="0">
                <a:solidFill>
                  <a:schemeClr val="tx1"/>
                </a:solidFill>
                <a:latin typeface="Gotham Pro Medium" pitchFamily="50" charset="0"/>
                <a:cs typeface="Gotham Pro Medium" pitchFamily="50" charset="0"/>
              </a:rPr>
              <a:t>) 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Gotham Pro Medium" pitchFamily="50" charset="0"/>
                <a:cs typeface="Gotham Pro Medium" pitchFamily="50" charset="0"/>
              </a:rPr>
              <a:t>от 2  до 5 фракций 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4"/>
          <a:stretch>
            <a:fillRect/>
          </a:stretch>
        </p:blipFill>
        <p:spPr>
          <a:xfrm>
            <a:off x="623730" y="2860174"/>
            <a:ext cx="2277706" cy="1519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010" y="2880267"/>
            <a:ext cx="2240988" cy="1545437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>
            <a:endCxn id="12" idx="0"/>
          </p:cNvCxnSpPr>
          <p:nvPr/>
        </p:nvCxnSpPr>
        <p:spPr>
          <a:xfrm flipH="1">
            <a:off x="2327963" y="1480758"/>
            <a:ext cx="2028013" cy="289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3" idx="0"/>
          </p:cNvCxnSpPr>
          <p:nvPr/>
        </p:nvCxnSpPr>
        <p:spPr>
          <a:xfrm>
            <a:off x="4355976" y="1480758"/>
            <a:ext cx="2376866" cy="289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2" idx="2"/>
            <a:endCxn id="18" idx="0"/>
          </p:cNvCxnSpPr>
          <p:nvPr/>
        </p:nvCxnSpPr>
        <p:spPr>
          <a:xfrm>
            <a:off x="2327963" y="2394397"/>
            <a:ext cx="2134079" cy="456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3" idx="2"/>
            <a:endCxn id="18" idx="0"/>
          </p:cNvCxnSpPr>
          <p:nvPr/>
        </p:nvCxnSpPr>
        <p:spPr>
          <a:xfrm flipH="1">
            <a:off x="4462042" y="2394397"/>
            <a:ext cx="2270800" cy="456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7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7416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Технология </a:t>
            </a:r>
            <a:r>
              <a:rPr lang="en-US" sz="25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25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. Статистика </a:t>
            </a:r>
            <a:r>
              <a:rPr lang="en-US" sz="25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EAPA </a:t>
            </a:r>
            <a:r>
              <a:rPr lang="ru-RU" sz="25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за </a:t>
            </a:r>
            <a:r>
              <a:rPr lang="en-US" sz="25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2017</a:t>
            </a:r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57795"/>
            <a:ext cx="725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529960"/>
              </p:ext>
            </p:extLst>
          </p:nvPr>
        </p:nvGraphicFramePr>
        <p:xfrm>
          <a:off x="959075" y="1204416"/>
          <a:ext cx="6719888" cy="270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Лист" r:id="rId5" imgW="8159902" imgH="3270227" progId="Excel.Sheet.12">
                  <p:embed/>
                </p:oleObj>
              </mc:Choice>
              <mc:Fallback>
                <p:oleObj name="Лист" r:id="rId5" imgW="8159902" imgH="3270227" progId="Excel.Sheet.12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9075" y="1204416"/>
                        <a:ext cx="6719888" cy="270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71601" y="4095725"/>
            <a:ext cx="6912768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ru-RU" sz="1400" b="1" dirty="0">
                <a:latin typeface="Gotham Pro Medium" pitchFamily="50" charset="0"/>
                <a:cs typeface="Gotham Pro Medium" pitchFamily="50" charset="0"/>
              </a:rPr>
              <a:t>Цель ГК «АБЗ-1»: </a:t>
            </a:r>
            <a:r>
              <a:rPr lang="ru-RU" sz="1400" dirty="0">
                <a:latin typeface="Gotham Pro Medium" pitchFamily="50" charset="0"/>
                <a:cs typeface="Gotham Pro Medium" pitchFamily="50" charset="0"/>
              </a:rPr>
              <a:t>Внедрение технологии с учетом опыта ведущих стран без снижения качества  </a:t>
            </a:r>
          </a:p>
        </p:txBody>
      </p:sp>
    </p:spTree>
    <p:extLst>
      <p:ext uri="{BB962C8B-B14F-4D97-AF65-F5344CB8AC3E}">
        <p14:creationId xmlns:p14="http://schemas.microsoft.com/office/powerpoint/2010/main" val="6893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" y="-503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8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0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Технология </a:t>
            </a:r>
            <a:r>
              <a:rPr lang="en-US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25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. Подготовка </a:t>
            </a:r>
            <a:r>
              <a:rPr lang="en-US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endParaRPr lang="ru-RU" sz="25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57795"/>
            <a:ext cx="725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1006748"/>
            <a:ext cx="4401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Разделение на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фракции</a:t>
            </a:r>
            <a:r>
              <a:rPr lang="en-US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RAP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</a:t>
            </a: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11" name="Объект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027" y="1303316"/>
            <a:ext cx="2220821" cy="11610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73360" y="942034"/>
            <a:ext cx="43580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ru-RU" sz="1400" dirty="0">
                <a:solidFill>
                  <a:schemeClr val="tx2"/>
                </a:solidFill>
              </a:rPr>
              <a:t>2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.  Минимизация содержания влаги в 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(хранение под навесами, раздельно по фракциям или в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бункерах)</a:t>
            </a: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12" name="Рисунок 11" descr="C:\Users\nmaydanova\AppData\Local\Microsoft\Windows\Temporary Internet Files\Content.Outlook\VYTBU5EZ\IMG_7201-27-08-18-06-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19" y="1426419"/>
            <a:ext cx="2193683" cy="11664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899592" y="2648262"/>
            <a:ext cx="2675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ru-RU" sz="1400" dirty="0">
                <a:solidFill>
                  <a:schemeClr val="tx2"/>
                </a:solidFill>
              </a:rPr>
              <a:t>3</a:t>
            </a:r>
            <a:r>
              <a:rPr lang="ru-RU" sz="1400" dirty="0" smtClean="0">
                <a:solidFill>
                  <a:schemeClr val="tx2"/>
                </a:solidFill>
              </a:rPr>
              <a:t>.  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Анализ технических характеристик фракций  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 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728" y="1898914"/>
            <a:ext cx="1572597" cy="109929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24307" y="3475716"/>
            <a:ext cx="40650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ru-RU" sz="1400" dirty="0" smtClean="0">
                <a:solidFill>
                  <a:schemeClr val="tx2"/>
                </a:solidFill>
                <a:latin typeface="+mn-lt"/>
              </a:rPr>
              <a:t>4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. Восстановление свойств вяжущего в </a:t>
            </a:r>
            <a:r>
              <a:rPr lang="en-US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 </a:t>
            </a: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15" y="2909872"/>
            <a:ext cx="1131266" cy="106763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99592" y="4126503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ru-RU" sz="1400" dirty="0" smtClean="0">
                <a:solidFill>
                  <a:schemeClr val="tx2"/>
                </a:solidFill>
                <a:latin typeface="+mn-lt"/>
              </a:rPr>
              <a:t>5. 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Расчет оптимального количества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ввода </a:t>
            </a:r>
            <a:r>
              <a:rPr lang="en-US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в смеси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с 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учетом качества и возможности АБЗ 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</a:t>
            </a: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18" name="Picture 2" descr="https://apf.mail.ru/cgi-bin/readmsg/IMG_2989-02-07-19-11-18.JPG?id=15620555340367054235%3B0%3B1&amp;x-email=mumm07%40bk.ru&amp;exif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67" y="2802470"/>
            <a:ext cx="1586387" cy="21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0392" y="4388113"/>
            <a:ext cx="44644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9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411511"/>
            <a:ext cx="6408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Опыт применения </a:t>
            </a:r>
            <a:r>
              <a:rPr lang="en-US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25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в США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257795"/>
            <a:ext cx="7254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079032"/>
            <a:ext cx="576064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Начало использования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RAP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в 1970-х годах из-за нефтяного кризиса («арабского эмбарго»)</a:t>
            </a:r>
          </a:p>
          <a:p>
            <a:pPr marL="342900" indent="-342900" algn="just">
              <a:spcBef>
                <a:spcPts val="600"/>
              </a:spcBef>
              <a:buClrTx/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1970-1990гг. Постепенное внедрение (рекомендации, стандартизация, мониторинг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объектов, 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использование до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15% 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) 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2006 г - После резкого увеличения затрат на сырьевые материалы стала очевидна тенденция к увеличению содержания  </a:t>
            </a:r>
            <a:r>
              <a:rPr lang="en-US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 </a:t>
            </a: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Среднее содержание  РАП   в  2008 г    –12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%, 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в 2017 г – среднее    21 % 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(при 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этом в различных типах смесей содержание может колебаться от 5 до 80%).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Акцент на </a:t>
            </a:r>
            <a:r>
              <a:rPr lang="ru-RU" sz="1400" dirty="0" smtClean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«Зеленые</a:t>
            </a:r>
            <a:r>
              <a:rPr lang="ru-RU" sz="1400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» технологии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ru-RU" sz="1400" dirty="0">
              <a:solidFill>
                <a:schemeClr val="tx2"/>
              </a:solidFill>
              <a:latin typeface="Gotham Pro Medium" pitchFamily="50" charset="0"/>
              <a:cs typeface="Gotham Pro Medium" pitchFamily="50" charset="0"/>
            </a:endParaRPr>
          </a:p>
          <a:p>
            <a:r>
              <a:rPr lang="ru-RU" sz="1400" b="1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95,4% </a:t>
            </a:r>
            <a:r>
              <a:rPr lang="en-US" sz="1400" b="1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RAP</a:t>
            </a:r>
            <a:r>
              <a:rPr lang="ru-RU" sz="1400" b="1" dirty="0">
                <a:solidFill>
                  <a:schemeClr val="tx2"/>
                </a:solidFill>
                <a:latin typeface="Gotham Pro Medium" pitchFamily="50" charset="0"/>
                <a:cs typeface="Gotham Pro Medium" pitchFamily="50" charset="0"/>
              </a:rPr>
              <a:t>  используется в качестве заполнителя для горячих и теплых  асфальтобетонных смесей по итогам 2017 года!</a:t>
            </a:r>
          </a:p>
        </p:txBody>
      </p:sp>
      <p:pic>
        <p:nvPicPr>
          <p:cNvPr id="10" name="Picture 2" descr="https://statesymbolsusa.org/sites/statesymbolsusa.org/files/primary-images/statueoflibertysymbolu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48" y="1087541"/>
            <a:ext cx="995026" cy="1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tatic.wixstatic.com/media/4481f4_1edab98cb77d46009a2468e69c6c0563~mv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96917"/>
            <a:ext cx="1655426" cy="14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44"/>
          <p:cNvGrpSpPr>
            <a:grpSpLocks/>
          </p:cNvGrpSpPr>
          <p:nvPr/>
        </p:nvGrpSpPr>
        <p:grpSpPr bwMode="auto">
          <a:xfrm>
            <a:off x="7669633" y="614924"/>
            <a:ext cx="586571" cy="288032"/>
            <a:chOff x="4651" y="-204"/>
            <a:chExt cx="1549" cy="831"/>
          </a:xfrm>
        </p:grpSpPr>
        <p:grpSp>
          <p:nvGrpSpPr>
            <p:cNvPr id="13" name="Group 145"/>
            <p:cNvGrpSpPr>
              <a:grpSpLocks/>
            </p:cNvGrpSpPr>
            <p:nvPr/>
          </p:nvGrpSpPr>
          <p:grpSpPr bwMode="auto">
            <a:xfrm>
              <a:off x="4651" y="-201"/>
              <a:ext cx="380" cy="403"/>
              <a:chOff x="4651" y="-201"/>
              <a:chExt cx="380" cy="403"/>
            </a:xfrm>
          </p:grpSpPr>
          <p:sp>
            <p:nvSpPr>
              <p:cNvPr id="79" name="Freeform 146"/>
              <p:cNvSpPr>
                <a:spLocks/>
              </p:cNvSpPr>
              <p:nvPr/>
            </p:nvSpPr>
            <p:spPr bwMode="auto">
              <a:xfrm>
                <a:off x="4651" y="-201"/>
                <a:ext cx="380" cy="403"/>
              </a:xfrm>
              <a:custGeom>
                <a:avLst/>
                <a:gdLst>
                  <a:gd name="T0" fmla="+- 0 4762 4651"/>
                  <a:gd name="T1" fmla="*/ T0 w 380"/>
                  <a:gd name="T2" fmla="+- 0 202 -201"/>
                  <a:gd name="T3" fmla="*/ 202 h 403"/>
                  <a:gd name="T4" fmla="+- 0 4651 4651"/>
                  <a:gd name="T5" fmla="*/ T4 w 380"/>
                  <a:gd name="T6" fmla="+- 0 202 -201"/>
                  <a:gd name="T7" fmla="*/ 202 h 403"/>
                  <a:gd name="T8" fmla="+- 0 4651 4651"/>
                  <a:gd name="T9" fmla="*/ T8 w 380"/>
                  <a:gd name="T10" fmla="+- 0 -201 -201"/>
                  <a:gd name="T11" fmla="*/ -201 h 403"/>
                  <a:gd name="T12" fmla="+- 0 4755 4651"/>
                  <a:gd name="T13" fmla="*/ T12 w 380"/>
                  <a:gd name="T14" fmla="+- 0 -201 -201"/>
                  <a:gd name="T15" fmla="*/ -201 h 403"/>
                  <a:gd name="T16" fmla="+- 0 4897 4651"/>
                  <a:gd name="T17" fmla="*/ T16 w 380"/>
                  <a:gd name="T18" fmla="+- 0 -19 -201"/>
                  <a:gd name="T19" fmla="*/ -19 h 403"/>
                  <a:gd name="T20" fmla="+- 0 4762 4651"/>
                  <a:gd name="T21" fmla="*/ T20 w 380"/>
                  <a:gd name="T22" fmla="+- 0 -19 -201"/>
                  <a:gd name="T23" fmla="*/ -19 h 403"/>
                  <a:gd name="T24" fmla="+- 0 4762 4651"/>
                  <a:gd name="T25" fmla="*/ T24 w 380"/>
                  <a:gd name="T26" fmla="+- 0 202 -201"/>
                  <a:gd name="T27" fmla="*/ 202 h 4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80" h="403">
                    <a:moveTo>
                      <a:pt x="111" y="403"/>
                    </a:moveTo>
                    <a:lnTo>
                      <a:pt x="0" y="403"/>
                    </a:lnTo>
                    <a:lnTo>
                      <a:pt x="0" y="0"/>
                    </a:lnTo>
                    <a:lnTo>
                      <a:pt x="104" y="0"/>
                    </a:lnTo>
                    <a:lnTo>
                      <a:pt x="246" y="182"/>
                    </a:lnTo>
                    <a:lnTo>
                      <a:pt x="111" y="182"/>
                    </a:lnTo>
                    <a:lnTo>
                      <a:pt x="111" y="403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0" name="Freeform 147"/>
              <p:cNvSpPr>
                <a:spLocks/>
              </p:cNvSpPr>
              <p:nvPr/>
            </p:nvSpPr>
            <p:spPr bwMode="auto">
              <a:xfrm>
                <a:off x="4651" y="-201"/>
                <a:ext cx="380" cy="403"/>
              </a:xfrm>
              <a:custGeom>
                <a:avLst/>
                <a:gdLst>
                  <a:gd name="T0" fmla="+- 0 5032 4651"/>
                  <a:gd name="T1" fmla="*/ T0 w 380"/>
                  <a:gd name="T2" fmla="+- 0 12 -201"/>
                  <a:gd name="T3" fmla="*/ 12 h 403"/>
                  <a:gd name="T4" fmla="+- 0 4921 4651"/>
                  <a:gd name="T5" fmla="*/ T4 w 380"/>
                  <a:gd name="T6" fmla="+- 0 12 -201"/>
                  <a:gd name="T7" fmla="*/ 12 h 403"/>
                  <a:gd name="T8" fmla="+- 0 4921 4651"/>
                  <a:gd name="T9" fmla="*/ T8 w 380"/>
                  <a:gd name="T10" fmla="+- 0 -201 -201"/>
                  <a:gd name="T11" fmla="*/ -201 h 403"/>
                  <a:gd name="T12" fmla="+- 0 5032 4651"/>
                  <a:gd name="T13" fmla="*/ T12 w 380"/>
                  <a:gd name="T14" fmla="+- 0 -201 -201"/>
                  <a:gd name="T15" fmla="*/ -201 h 403"/>
                  <a:gd name="T16" fmla="+- 0 5032 4651"/>
                  <a:gd name="T17" fmla="*/ T16 w 380"/>
                  <a:gd name="T18" fmla="+- 0 12 -201"/>
                  <a:gd name="T19" fmla="*/ 12 h 4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80" h="403">
                    <a:moveTo>
                      <a:pt x="381" y="213"/>
                    </a:moveTo>
                    <a:lnTo>
                      <a:pt x="270" y="213"/>
                    </a:lnTo>
                    <a:lnTo>
                      <a:pt x="270" y="0"/>
                    </a:lnTo>
                    <a:lnTo>
                      <a:pt x="381" y="0"/>
                    </a:lnTo>
                    <a:lnTo>
                      <a:pt x="381" y="213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81" name="Freeform 148"/>
              <p:cNvSpPr>
                <a:spLocks/>
              </p:cNvSpPr>
              <p:nvPr/>
            </p:nvSpPr>
            <p:spPr bwMode="auto">
              <a:xfrm>
                <a:off x="4651" y="-201"/>
                <a:ext cx="380" cy="403"/>
              </a:xfrm>
              <a:custGeom>
                <a:avLst/>
                <a:gdLst>
                  <a:gd name="T0" fmla="+- 0 5032 4651"/>
                  <a:gd name="T1" fmla="*/ T0 w 380"/>
                  <a:gd name="T2" fmla="+- 0 202 -201"/>
                  <a:gd name="T3" fmla="*/ 202 h 403"/>
                  <a:gd name="T4" fmla="+- 0 4934 4651"/>
                  <a:gd name="T5" fmla="*/ T4 w 380"/>
                  <a:gd name="T6" fmla="+- 0 202 -201"/>
                  <a:gd name="T7" fmla="*/ 202 h 403"/>
                  <a:gd name="T8" fmla="+- 0 4762 4651"/>
                  <a:gd name="T9" fmla="*/ T8 w 380"/>
                  <a:gd name="T10" fmla="+- 0 -19 -201"/>
                  <a:gd name="T11" fmla="*/ -19 h 403"/>
                  <a:gd name="T12" fmla="+- 0 4897 4651"/>
                  <a:gd name="T13" fmla="*/ T12 w 380"/>
                  <a:gd name="T14" fmla="+- 0 -19 -201"/>
                  <a:gd name="T15" fmla="*/ -19 h 403"/>
                  <a:gd name="T16" fmla="+- 0 4921 4651"/>
                  <a:gd name="T17" fmla="*/ T16 w 380"/>
                  <a:gd name="T18" fmla="+- 0 12 -201"/>
                  <a:gd name="T19" fmla="*/ 12 h 403"/>
                  <a:gd name="T20" fmla="+- 0 5032 4651"/>
                  <a:gd name="T21" fmla="*/ T20 w 380"/>
                  <a:gd name="T22" fmla="+- 0 12 -201"/>
                  <a:gd name="T23" fmla="*/ 12 h 403"/>
                  <a:gd name="T24" fmla="+- 0 5032 4651"/>
                  <a:gd name="T25" fmla="*/ T24 w 380"/>
                  <a:gd name="T26" fmla="+- 0 202 -201"/>
                  <a:gd name="T27" fmla="*/ 202 h 4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80" h="403">
                    <a:moveTo>
                      <a:pt x="381" y="403"/>
                    </a:moveTo>
                    <a:lnTo>
                      <a:pt x="283" y="403"/>
                    </a:lnTo>
                    <a:lnTo>
                      <a:pt x="111" y="182"/>
                    </a:lnTo>
                    <a:lnTo>
                      <a:pt x="246" y="182"/>
                    </a:lnTo>
                    <a:lnTo>
                      <a:pt x="270" y="213"/>
                    </a:lnTo>
                    <a:lnTo>
                      <a:pt x="381" y="213"/>
                    </a:lnTo>
                    <a:lnTo>
                      <a:pt x="381" y="403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149"/>
            <p:cNvGrpSpPr>
              <a:grpSpLocks/>
            </p:cNvGrpSpPr>
            <p:nvPr/>
          </p:nvGrpSpPr>
          <p:grpSpPr bwMode="auto">
            <a:xfrm>
              <a:off x="5028" y="-204"/>
              <a:ext cx="430" cy="406"/>
              <a:chOff x="5028" y="-204"/>
              <a:chExt cx="430" cy="406"/>
            </a:xfrm>
          </p:grpSpPr>
          <p:sp>
            <p:nvSpPr>
              <p:cNvPr id="75" name="Freeform 150"/>
              <p:cNvSpPr>
                <a:spLocks/>
              </p:cNvSpPr>
              <p:nvPr/>
            </p:nvSpPr>
            <p:spPr bwMode="auto">
              <a:xfrm>
                <a:off x="5028" y="-204"/>
                <a:ext cx="430" cy="406"/>
              </a:xfrm>
              <a:custGeom>
                <a:avLst/>
                <a:gdLst>
                  <a:gd name="T0" fmla="+- 0 5146 5028"/>
                  <a:gd name="T1" fmla="*/ T0 w 430"/>
                  <a:gd name="T2" fmla="+- 0 202 -204"/>
                  <a:gd name="T3" fmla="*/ 202 h 406"/>
                  <a:gd name="T4" fmla="+- 0 5028 5028"/>
                  <a:gd name="T5" fmla="*/ T4 w 430"/>
                  <a:gd name="T6" fmla="+- 0 202 -204"/>
                  <a:gd name="T7" fmla="*/ 202 h 406"/>
                  <a:gd name="T8" fmla="+- 0 5200 5028"/>
                  <a:gd name="T9" fmla="*/ T8 w 430"/>
                  <a:gd name="T10" fmla="+- 0 -204 -204"/>
                  <a:gd name="T11" fmla="*/ -204 h 406"/>
                  <a:gd name="T12" fmla="+- 0 5307 5028"/>
                  <a:gd name="T13" fmla="*/ T12 w 430"/>
                  <a:gd name="T14" fmla="+- 0 -204 -204"/>
                  <a:gd name="T15" fmla="*/ -204 h 406"/>
                  <a:gd name="T16" fmla="+- 0 5363 5028"/>
                  <a:gd name="T17" fmla="*/ T16 w 430"/>
                  <a:gd name="T18" fmla="+- 0 -71 -204"/>
                  <a:gd name="T19" fmla="*/ -71 h 406"/>
                  <a:gd name="T20" fmla="+- 0 5253 5028"/>
                  <a:gd name="T21" fmla="*/ T20 w 430"/>
                  <a:gd name="T22" fmla="+- 0 -71 -204"/>
                  <a:gd name="T23" fmla="*/ -71 h 406"/>
                  <a:gd name="T24" fmla="+- 0 5207 5028"/>
                  <a:gd name="T25" fmla="*/ T24 w 430"/>
                  <a:gd name="T26" fmla="+- 0 43 -204"/>
                  <a:gd name="T27" fmla="*/ 43 h 406"/>
                  <a:gd name="T28" fmla="+- 0 5412 5028"/>
                  <a:gd name="T29" fmla="*/ T28 w 430"/>
                  <a:gd name="T30" fmla="+- 0 43 -204"/>
                  <a:gd name="T31" fmla="*/ 43 h 406"/>
                  <a:gd name="T32" fmla="+- 0 5448 5028"/>
                  <a:gd name="T33" fmla="*/ T32 w 430"/>
                  <a:gd name="T34" fmla="+- 0 130 -204"/>
                  <a:gd name="T35" fmla="*/ 130 h 406"/>
                  <a:gd name="T36" fmla="+- 0 5174 5028"/>
                  <a:gd name="T37" fmla="*/ T36 w 430"/>
                  <a:gd name="T38" fmla="+- 0 130 -204"/>
                  <a:gd name="T39" fmla="*/ 130 h 406"/>
                  <a:gd name="T40" fmla="+- 0 5146 5028"/>
                  <a:gd name="T41" fmla="*/ T40 w 430"/>
                  <a:gd name="T42" fmla="+- 0 202 -204"/>
                  <a:gd name="T43" fmla="*/ 202 h 4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430" h="406">
                    <a:moveTo>
                      <a:pt x="118" y="406"/>
                    </a:moveTo>
                    <a:lnTo>
                      <a:pt x="0" y="406"/>
                    </a:lnTo>
                    <a:lnTo>
                      <a:pt x="172" y="0"/>
                    </a:lnTo>
                    <a:lnTo>
                      <a:pt x="279" y="0"/>
                    </a:lnTo>
                    <a:lnTo>
                      <a:pt x="335" y="133"/>
                    </a:lnTo>
                    <a:lnTo>
                      <a:pt x="225" y="133"/>
                    </a:lnTo>
                    <a:lnTo>
                      <a:pt x="179" y="247"/>
                    </a:lnTo>
                    <a:lnTo>
                      <a:pt x="384" y="247"/>
                    </a:lnTo>
                    <a:lnTo>
                      <a:pt x="420" y="334"/>
                    </a:lnTo>
                    <a:lnTo>
                      <a:pt x="146" y="334"/>
                    </a:lnTo>
                    <a:lnTo>
                      <a:pt x="118" y="406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6" name="Freeform 151"/>
              <p:cNvSpPr>
                <a:spLocks/>
              </p:cNvSpPr>
              <p:nvPr/>
            </p:nvSpPr>
            <p:spPr bwMode="auto">
              <a:xfrm>
                <a:off x="5028" y="-204"/>
                <a:ext cx="430" cy="406"/>
              </a:xfrm>
              <a:custGeom>
                <a:avLst/>
                <a:gdLst>
                  <a:gd name="T0" fmla="+- 0 5412 5028"/>
                  <a:gd name="T1" fmla="*/ T0 w 430"/>
                  <a:gd name="T2" fmla="+- 0 43 -204"/>
                  <a:gd name="T3" fmla="*/ 43 h 406"/>
                  <a:gd name="T4" fmla="+- 0 5297 5028"/>
                  <a:gd name="T5" fmla="*/ T4 w 430"/>
                  <a:gd name="T6" fmla="+- 0 43 -204"/>
                  <a:gd name="T7" fmla="*/ 43 h 406"/>
                  <a:gd name="T8" fmla="+- 0 5253 5028"/>
                  <a:gd name="T9" fmla="*/ T8 w 430"/>
                  <a:gd name="T10" fmla="+- 0 -71 -204"/>
                  <a:gd name="T11" fmla="*/ -71 h 406"/>
                  <a:gd name="T12" fmla="+- 0 5363 5028"/>
                  <a:gd name="T13" fmla="*/ T12 w 430"/>
                  <a:gd name="T14" fmla="+- 0 -71 -204"/>
                  <a:gd name="T15" fmla="*/ -71 h 406"/>
                  <a:gd name="T16" fmla="+- 0 5412 5028"/>
                  <a:gd name="T17" fmla="*/ T16 w 430"/>
                  <a:gd name="T18" fmla="+- 0 43 -204"/>
                  <a:gd name="T19" fmla="*/ 43 h 4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406">
                    <a:moveTo>
                      <a:pt x="384" y="247"/>
                    </a:moveTo>
                    <a:lnTo>
                      <a:pt x="269" y="247"/>
                    </a:lnTo>
                    <a:lnTo>
                      <a:pt x="225" y="133"/>
                    </a:lnTo>
                    <a:lnTo>
                      <a:pt x="335" y="133"/>
                    </a:lnTo>
                    <a:lnTo>
                      <a:pt x="384" y="247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7" name="Freeform 152"/>
              <p:cNvSpPr>
                <a:spLocks/>
              </p:cNvSpPr>
              <p:nvPr/>
            </p:nvSpPr>
            <p:spPr bwMode="auto">
              <a:xfrm>
                <a:off x="5028" y="-204"/>
                <a:ext cx="430" cy="406"/>
              </a:xfrm>
              <a:custGeom>
                <a:avLst/>
                <a:gdLst>
                  <a:gd name="T0" fmla="+- 0 5344 5028"/>
                  <a:gd name="T1" fmla="*/ T0 w 430"/>
                  <a:gd name="T2" fmla="+- 0 164 -204"/>
                  <a:gd name="T3" fmla="*/ 164 h 406"/>
                  <a:gd name="T4" fmla="+- 0 5330 5028"/>
                  <a:gd name="T5" fmla="*/ T4 w 430"/>
                  <a:gd name="T6" fmla="+- 0 130 -204"/>
                  <a:gd name="T7" fmla="*/ 130 h 406"/>
                  <a:gd name="T8" fmla="+- 0 5448 5028"/>
                  <a:gd name="T9" fmla="*/ T8 w 430"/>
                  <a:gd name="T10" fmla="+- 0 130 -204"/>
                  <a:gd name="T11" fmla="*/ 130 h 406"/>
                  <a:gd name="T12" fmla="+- 0 5457 5028"/>
                  <a:gd name="T13" fmla="*/ T12 w 430"/>
                  <a:gd name="T14" fmla="+- 0 150 -204"/>
                  <a:gd name="T15" fmla="*/ 150 h 406"/>
                  <a:gd name="T16" fmla="+- 0 5436 5028"/>
                  <a:gd name="T17" fmla="*/ T16 w 430"/>
                  <a:gd name="T18" fmla="+- 0 150 -204"/>
                  <a:gd name="T19" fmla="*/ 150 h 406"/>
                  <a:gd name="T20" fmla="+- 0 5422 5028"/>
                  <a:gd name="T21" fmla="*/ T20 w 430"/>
                  <a:gd name="T22" fmla="+- 0 150 -204"/>
                  <a:gd name="T23" fmla="*/ 150 h 406"/>
                  <a:gd name="T24" fmla="+- 0 5402 5028"/>
                  <a:gd name="T25" fmla="*/ T24 w 430"/>
                  <a:gd name="T26" fmla="+- 0 151 -204"/>
                  <a:gd name="T27" fmla="*/ 151 h 406"/>
                  <a:gd name="T28" fmla="+- 0 5382 5028"/>
                  <a:gd name="T29" fmla="*/ T28 w 430"/>
                  <a:gd name="T30" fmla="+- 0 154 -204"/>
                  <a:gd name="T31" fmla="*/ 154 h 406"/>
                  <a:gd name="T32" fmla="+- 0 5362 5028"/>
                  <a:gd name="T33" fmla="*/ T32 w 430"/>
                  <a:gd name="T34" fmla="+- 0 158 -204"/>
                  <a:gd name="T35" fmla="*/ 158 h 406"/>
                  <a:gd name="T36" fmla="+- 0 5344 5028"/>
                  <a:gd name="T37" fmla="*/ T36 w 430"/>
                  <a:gd name="T38" fmla="+- 0 164 -204"/>
                  <a:gd name="T39" fmla="*/ 164 h 4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30" h="406">
                    <a:moveTo>
                      <a:pt x="316" y="368"/>
                    </a:moveTo>
                    <a:lnTo>
                      <a:pt x="302" y="334"/>
                    </a:lnTo>
                    <a:lnTo>
                      <a:pt x="420" y="334"/>
                    </a:lnTo>
                    <a:lnTo>
                      <a:pt x="429" y="354"/>
                    </a:lnTo>
                    <a:lnTo>
                      <a:pt x="408" y="354"/>
                    </a:lnTo>
                    <a:lnTo>
                      <a:pt x="394" y="354"/>
                    </a:lnTo>
                    <a:lnTo>
                      <a:pt x="374" y="355"/>
                    </a:lnTo>
                    <a:lnTo>
                      <a:pt x="354" y="358"/>
                    </a:lnTo>
                    <a:lnTo>
                      <a:pt x="334" y="362"/>
                    </a:lnTo>
                    <a:lnTo>
                      <a:pt x="316" y="368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8" name="Freeform 153"/>
              <p:cNvSpPr>
                <a:spLocks/>
              </p:cNvSpPr>
              <p:nvPr/>
            </p:nvSpPr>
            <p:spPr bwMode="auto">
              <a:xfrm>
                <a:off x="5028" y="-204"/>
                <a:ext cx="430" cy="406"/>
              </a:xfrm>
              <a:custGeom>
                <a:avLst/>
                <a:gdLst>
                  <a:gd name="T0" fmla="+- 0 5458 5028"/>
                  <a:gd name="T1" fmla="*/ T0 w 430"/>
                  <a:gd name="T2" fmla="+- 0 152 -204"/>
                  <a:gd name="T3" fmla="*/ 152 h 406"/>
                  <a:gd name="T4" fmla="+- 0 5447 5028"/>
                  <a:gd name="T5" fmla="*/ T4 w 430"/>
                  <a:gd name="T6" fmla="+- 0 151 -204"/>
                  <a:gd name="T7" fmla="*/ 151 h 406"/>
                  <a:gd name="T8" fmla="+- 0 5436 5028"/>
                  <a:gd name="T9" fmla="*/ T8 w 430"/>
                  <a:gd name="T10" fmla="+- 0 150 -204"/>
                  <a:gd name="T11" fmla="*/ 150 h 406"/>
                  <a:gd name="T12" fmla="+- 0 5457 5028"/>
                  <a:gd name="T13" fmla="*/ T12 w 430"/>
                  <a:gd name="T14" fmla="+- 0 150 -204"/>
                  <a:gd name="T15" fmla="*/ 150 h 406"/>
                  <a:gd name="T16" fmla="+- 0 5458 5028"/>
                  <a:gd name="T17" fmla="*/ T16 w 430"/>
                  <a:gd name="T18" fmla="+- 0 152 -204"/>
                  <a:gd name="T19" fmla="*/ 152 h 4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406">
                    <a:moveTo>
                      <a:pt x="430" y="356"/>
                    </a:moveTo>
                    <a:lnTo>
                      <a:pt x="419" y="355"/>
                    </a:lnTo>
                    <a:lnTo>
                      <a:pt x="408" y="354"/>
                    </a:lnTo>
                    <a:lnTo>
                      <a:pt x="429" y="354"/>
                    </a:lnTo>
                    <a:lnTo>
                      <a:pt x="430" y="356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154"/>
            <p:cNvGrpSpPr>
              <a:grpSpLocks/>
            </p:cNvGrpSpPr>
            <p:nvPr/>
          </p:nvGrpSpPr>
          <p:grpSpPr bwMode="auto">
            <a:xfrm>
              <a:off x="5749" y="-204"/>
              <a:ext cx="451" cy="406"/>
              <a:chOff x="5749" y="-204"/>
              <a:chExt cx="451" cy="406"/>
            </a:xfrm>
          </p:grpSpPr>
          <p:sp>
            <p:nvSpPr>
              <p:cNvPr id="72" name="Freeform 155"/>
              <p:cNvSpPr>
                <a:spLocks/>
              </p:cNvSpPr>
              <p:nvPr/>
            </p:nvSpPr>
            <p:spPr bwMode="auto">
              <a:xfrm>
                <a:off x="5749" y="-204"/>
                <a:ext cx="451" cy="406"/>
              </a:xfrm>
              <a:custGeom>
                <a:avLst/>
                <a:gdLst>
                  <a:gd name="T0" fmla="+- 0 5867 5749"/>
                  <a:gd name="T1" fmla="*/ T0 w 451"/>
                  <a:gd name="T2" fmla="+- 0 202 -204"/>
                  <a:gd name="T3" fmla="*/ 202 h 406"/>
                  <a:gd name="T4" fmla="+- 0 5749 5749"/>
                  <a:gd name="T5" fmla="*/ T4 w 451"/>
                  <a:gd name="T6" fmla="+- 0 202 -204"/>
                  <a:gd name="T7" fmla="*/ 202 h 406"/>
                  <a:gd name="T8" fmla="+- 0 5921 5749"/>
                  <a:gd name="T9" fmla="*/ T8 w 451"/>
                  <a:gd name="T10" fmla="+- 0 -204 -204"/>
                  <a:gd name="T11" fmla="*/ -204 h 406"/>
                  <a:gd name="T12" fmla="+- 0 6028 5749"/>
                  <a:gd name="T13" fmla="*/ T12 w 451"/>
                  <a:gd name="T14" fmla="+- 0 -204 -204"/>
                  <a:gd name="T15" fmla="*/ -204 h 406"/>
                  <a:gd name="T16" fmla="+- 0 6084 5749"/>
                  <a:gd name="T17" fmla="*/ T16 w 451"/>
                  <a:gd name="T18" fmla="+- 0 -71 -204"/>
                  <a:gd name="T19" fmla="*/ -71 h 406"/>
                  <a:gd name="T20" fmla="+- 0 5974 5749"/>
                  <a:gd name="T21" fmla="*/ T20 w 451"/>
                  <a:gd name="T22" fmla="+- 0 -71 -204"/>
                  <a:gd name="T23" fmla="*/ -71 h 406"/>
                  <a:gd name="T24" fmla="+- 0 5928 5749"/>
                  <a:gd name="T25" fmla="*/ T24 w 451"/>
                  <a:gd name="T26" fmla="+- 0 43 -204"/>
                  <a:gd name="T27" fmla="*/ 43 h 406"/>
                  <a:gd name="T28" fmla="+- 0 6133 5749"/>
                  <a:gd name="T29" fmla="*/ T28 w 451"/>
                  <a:gd name="T30" fmla="+- 0 43 -204"/>
                  <a:gd name="T31" fmla="*/ 43 h 406"/>
                  <a:gd name="T32" fmla="+- 0 6169 5749"/>
                  <a:gd name="T33" fmla="*/ T32 w 451"/>
                  <a:gd name="T34" fmla="+- 0 130 -204"/>
                  <a:gd name="T35" fmla="*/ 130 h 406"/>
                  <a:gd name="T36" fmla="+- 0 5895 5749"/>
                  <a:gd name="T37" fmla="*/ T36 w 451"/>
                  <a:gd name="T38" fmla="+- 0 130 -204"/>
                  <a:gd name="T39" fmla="*/ 130 h 406"/>
                  <a:gd name="T40" fmla="+- 0 5867 5749"/>
                  <a:gd name="T41" fmla="*/ T40 w 451"/>
                  <a:gd name="T42" fmla="+- 0 202 -204"/>
                  <a:gd name="T43" fmla="*/ 202 h 4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451" h="406">
                    <a:moveTo>
                      <a:pt x="118" y="406"/>
                    </a:moveTo>
                    <a:lnTo>
                      <a:pt x="0" y="406"/>
                    </a:lnTo>
                    <a:lnTo>
                      <a:pt x="172" y="0"/>
                    </a:lnTo>
                    <a:lnTo>
                      <a:pt x="279" y="0"/>
                    </a:lnTo>
                    <a:lnTo>
                      <a:pt x="335" y="133"/>
                    </a:lnTo>
                    <a:lnTo>
                      <a:pt x="225" y="133"/>
                    </a:lnTo>
                    <a:lnTo>
                      <a:pt x="179" y="247"/>
                    </a:lnTo>
                    <a:lnTo>
                      <a:pt x="384" y="247"/>
                    </a:lnTo>
                    <a:lnTo>
                      <a:pt x="420" y="334"/>
                    </a:lnTo>
                    <a:lnTo>
                      <a:pt x="146" y="334"/>
                    </a:lnTo>
                    <a:lnTo>
                      <a:pt x="118" y="406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3" name="Freeform 156"/>
              <p:cNvSpPr>
                <a:spLocks/>
              </p:cNvSpPr>
              <p:nvPr/>
            </p:nvSpPr>
            <p:spPr bwMode="auto">
              <a:xfrm>
                <a:off x="5749" y="-204"/>
                <a:ext cx="451" cy="406"/>
              </a:xfrm>
              <a:custGeom>
                <a:avLst/>
                <a:gdLst>
                  <a:gd name="T0" fmla="+- 0 6133 5749"/>
                  <a:gd name="T1" fmla="*/ T0 w 451"/>
                  <a:gd name="T2" fmla="+- 0 43 -204"/>
                  <a:gd name="T3" fmla="*/ 43 h 406"/>
                  <a:gd name="T4" fmla="+- 0 6018 5749"/>
                  <a:gd name="T5" fmla="*/ T4 w 451"/>
                  <a:gd name="T6" fmla="+- 0 43 -204"/>
                  <a:gd name="T7" fmla="*/ 43 h 406"/>
                  <a:gd name="T8" fmla="+- 0 5974 5749"/>
                  <a:gd name="T9" fmla="*/ T8 w 451"/>
                  <a:gd name="T10" fmla="+- 0 -71 -204"/>
                  <a:gd name="T11" fmla="*/ -71 h 406"/>
                  <a:gd name="T12" fmla="+- 0 6084 5749"/>
                  <a:gd name="T13" fmla="*/ T12 w 451"/>
                  <a:gd name="T14" fmla="+- 0 -71 -204"/>
                  <a:gd name="T15" fmla="*/ -71 h 406"/>
                  <a:gd name="T16" fmla="+- 0 6133 5749"/>
                  <a:gd name="T17" fmla="*/ T16 w 451"/>
                  <a:gd name="T18" fmla="+- 0 43 -204"/>
                  <a:gd name="T19" fmla="*/ 43 h 4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51" h="406">
                    <a:moveTo>
                      <a:pt x="384" y="247"/>
                    </a:moveTo>
                    <a:lnTo>
                      <a:pt x="269" y="247"/>
                    </a:lnTo>
                    <a:lnTo>
                      <a:pt x="225" y="133"/>
                    </a:lnTo>
                    <a:lnTo>
                      <a:pt x="335" y="133"/>
                    </a:lnTo>
                    <a:lnTo>
                      <a:pt x="384" y="247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4" name="Freeform 157"/>
              <p:cNvSpPr>
                <a:spLocks/>
              </p:cNvSpPr>
              <p:nvPr/>
            </p:nvSpPr>
            <p:spPr bwMode="auto">
              <a:xfrm>
                <a:off x="5749" y="-204"/>
                <a:ext cx="451" cy="406"/>
              </a:xfrm>
              <a:custGeom>
                <a:avLst/>
                <a:gdLst>
                  <a:gd name="T0" fmla="+- 0 6200 5749"/>
                  <a:gd name="T1" fmla="*/ T0 w 451"/>
                  <a:gd name="T2" fmla="+- 0 202 -204"/>
                  <a:gd name="T3" fmla="*/ 202 h 406"/>
                  <a:gd name="T4" fmla="+- 0 6080 5749"/>
                  <a:gd name="T5" fmla="*/ T4 w 451"/>
                  <a:gd name="T6" fmla="+- 0 202 -204"/>
                  <a:gd name="T7" fmla="*/ 202 h 406"/>
                  <a:gd name="T8" fmla="+- 0 6051 5749"/>
                  <a:gd name="T9" fmla="*/ T8 w 451"/>
                  <a:gd name="T10" fmla="+- 0 130 -204"/>
                  <a:gd name="T11" fmla="*/ 130 h 406"/>
                  <a:gd name="T12" fmla="+- 0 6169 5749"/>
                  <a:gd name="T13" fmla="*/ T12 w 451"/>
                  <a:gd name="T14" fmla="+- 0 130 -204"/>
                  <a:gd name="T15" fmla="*/ 130 h 406"/>
                  <a:gd name="T16" fmla="+- 0 6200 5749"/>
                  <a:gd name="T17" fmla="*/ T16 w 451"/>
                  <a:gd name="T18" fmla="+- 0 202 -204"/>
                  <a:gd name="T19" fmla="*/ 202 h 4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51" h="406">
                    <a:moveTo>
                      <a:pt x="451" y="406"/>
                    </a:moveTo>
                    <a:lnTo>
                      <a:pt x="331" y="406"/>
                    </a:lnTo>
                    <a:lnTo>
                      <a:pt x="302" y="334"/>
                    </a:lnTo>
                    <a:lnTo>
                      <a:pt x="420" y="334"/>
                    </a:lnTo>
                    <a:lnTo>
                      <a:pt x="451" y="406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6" name="Group 158"/>
            <p:cNvGrpSpPr>
              <a:grpSpLocks/>
            </p:cNvGrpSpPr>
            <p:nvPr/>
          </p:nvGrpSpPr>
          <p:grpSpPr bwMode="auto">
            <a:xfrm>
              <a:off x="4651" y="-201"/>
              <a:ext cx="1161" cy="403"/>
              <a:chOff x="4651" y="-201"/>
              <a:chExt cx="1161" cy="403"/>
            </a:xfrm>
          </p:grpSpPr>
          <p:sp>
            <p:nvSpPr>
              <p:cNvPr id="69" name="Freeform 159"/>
              <p:cNvSpPr>
                <a:spLocks/>
              </p:cNvSpPr>
              <p:nvPr/>
            </p:nvSpPr>
            <p:spPr bwMode="auto">
              <a:xfrm>
                <a:off x="5472" y="-201"/>
                <a:ext cx="340" cy="403"/>
              </a:xfrm>
              <a:custGeom>
                <a:avLst/>
                <a:gdLst>
                  <a:gd name="T0" fmla="+- 0 5583 5472"/>
                  <a:gd name="T1" fmla="*/ T0 w 340"/>
                  <a:gd name="T2" fmla="+- 0 202 -201"/>
                  <a:gd name="T3" fmla="*/ 202 h 403"/>
                  <a:gd name="T4" fmla="+- 0 5565 5472"/>
                  <a:gd name="T5" fmla="*/ T4 w 340"/>
                  <a:gd name="T6" fmla="+- 0 193 -201"/>
                  <a:gd name="T7" fmla="*/ 193 h 403"/>
                  <a:gd name="T8" fmla="+- 0 5548 5472"/>
                  <a:gd name="T9" fmla="*/ T8 w 340"/>
                  <a:gd name="T10" fmla="+- 0 183 -201"/>
                  <a:gd name="T11" fmla="*/ 183 h 403"/>
                  <a:gd name="T12" fmla="+- 0 5530 5472"/>
                  <a:gd name="T13" fmla="*/ T12 w 340"/>
                  <a:gd name="T14" fmla="+- 0 173 -201"/>
                  <a:gd name="T15" fmla="*/ 173 h 403"/>
                  <a:gd name="T16" fmla="+- 0 5511 5472"/>
                  <a:gd name="T17" fmla="*/ T16 w 340"/>
                  <a:gd name="T18" fmla="+- 0 166 -201"/>
                  <a:gd name="T19" fmla="*/ 166 h 403"/>
                  <a:gd name="T20" fmla="+- 0 5492 5472"/>
                  <a:gd name="T21" fmla="*/ T20 w 340"/>
                  <a:gd name="T22" fmla="+- 0 159 -201"/>
                  <a:gd name="T23" fmla="*/ 159 h 403"/>
                  <a:gd name="T24" fmla="+- 0 5472 5472"/>
                  <a:gd name="T25" fmla="*/ T24 w 340"/>
                  <a:gd name="T26" fmla="+- 0 155 -201"/>
                  <a:gd name="T27" fmla="*/ 155 h 403"/>
                  <a:gd name="T28" fmla="+- 0 5472 5472"/>
                  <a:gd name="T29" fmla="*/ T28 w 340"/>
                  <a:gd name="T30" fmla="+- 0 -201 -201"/>
                  <a:gd name="T31" fmla="*/ -201 h 403"/>
                  <a:gd name="T32" fmla="+- 0 5644 5472"/>
                  <a:gd name="T33" fmla="*/ T32 w 340"/>
                  <a:gd name="T34" fmla="+- 0 -201 -201"/>
                  <a:gd name="T35" fmla="*/ -201 h 403"/>
                  <a:gd name="T36" fmla="+- 0 5670 5472"/>
                  <a:gd name="T37" fmla="*/ T36 w 340"/>
                  <a:gd name="T38" fmla="+- 0 -200 -201"/>
                  <a:gd name="T39" fmla="*/ -200 h 403"/>
                  <a:gd name="T40" fmla="+- 0 5739 5472"/>
                  <a:gd name="T41" fmla="*/ T40 w 340"/>
                  <a:gd name="T42" fmla="+- 0 -181 -201"/>
                  <a:gd name="T43" fmla="*/ -181 h 403"/>
                  <a:gd name="T44" fmla="+- 0 5787 5472"/>
                  <a:gd name="T45" fmla="*/ T44 w 340"/>
                  <a:gd name="T46" fmla="+- 0 -141 -201"/>
                  <a:gd name="T47" fmla="*/ -141 h 403"/>
                  <a:gd name="T48" fmla="+- 0 5804 5472"/>
                  <a:gd name="T49" fmla="*/ T48 w 340"/>
                  <a:gd name="T50" fmla="+- 0 -107 -201"/>
                  <a:gd name="T51" fmla="*/ -107 h 403"/>
                  <a:gd name="T52" fmla="+- 0 5583 5472"/>
                  <a:gd name="T53" fmla="*/ T52 w 340"/>
                  <a:gd name="T54" fmla="+- 0 -107 -201"/>
                  <a:gd name="T55" fmla="*/ -107 h 403"/>
                  <a:gd name="T56" fmla="+- 0 5583 5472"/>
                  <a:gd name="T57" fmla="*/ T56 w 340"/>
                  <a:gd name="T58" fmla="+- 0 -1 -201"/>
                  <a:gd name="T59" fmla="*/ -1 h 403"/>
                  <a:gd name="T60" fmla="+- 0 5801 5472"/>
                  <a:gd name="T61" fmla="*/ T60 w 340"/>
                  <a:gd name="T62" fmla="+- 0 -1 -201"/>
                  <a:gd name="T63" fmla="*/ -1 h 403"/>
                  <a:gd name="T64" fmla="+- 0 5794 5472"/>
                  <a:gd name="T65" fmla="*/ T64 w 340"/>
                  <a:gd name="T66" fmla="+- 0 13 -201"/>
                  <a:gd name="T67" fmla="*/ 13 h 403"/>
                  <a:gd name="T68" fmla="+- 0 5752 5472"/>
                  <a:gd name="T69" fmla="*/ T68 w 340"/>
                  <a:gd name="T70" fmla="+- 0 58 -201"/>
                  <a:gd name="T71" fmla="*/ 58 h 403"/>
                  <a:gd name="T72" fmla="+- 0 5689 5472"/>
                  <a:gd name="T73" fmla="*/ T72 w 340"/>
                  <a:gd name="T74" fmla="+- 0 82 -201"/>
                  <a:gd name="T75" fmla="*/ 82 h 403"/>
                  <a:gd name="T76" fmla="+- 0 5639 5472"/>
                  <a:gd name="T77" fmla="*/ T76 w 340"/>
                  <a:gd name="T78" fmla="+- 0 87 -201"/>
                  <a:gd name="T79" fmla="*/ 87 h 403"/>
                  <a:gd name="T80" fmla="+- 0 5583 5472"/>
                  <a:gd name="T81" fmla="*/ T80 w 340"/>
                  <a:gd name="T82" fmla="+- 0 87 -201"/>
                  <a:gd name="T83" fmla="*/ 87 h 403"/>
                  <a:gd name="T84" fmla="+- 0 5583 5472"/>
                  <a:gd name="T85" fmla="*/ T84 w 340"/>
                  <a:gd name="T86" fmla="+- 0 202 -201"/>
                  <a:gd name="T87" fmla="*/ 202 h 4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340" h="403">
                    <a:moveTo>
                      <a:pt x="111" y="403"/>
                    </a:moveTo>
                    <a:lnTo>
                      <a:pt x="93" y="394"/>
                    </a:lnTo>
                    <a:lnTo>
                      <a:pt x="76" y="384"/>
                    </a:lnTo>
                    <a:lnTo>
                      <a:pt x="58" y="374"/>
                    </a:lnTo>
                    <a:lnTo>
                      <a:pt x="39" y="367"/>
                    </a:lnTo>
                    <a:lnTo>
                      <a:pt x="20" y="360"/>
                    </a:lnTo>
                    <a:lnTo>
                      <a:pt x="0" y="356"/>
                    </a:lnTo>
                    <a:lnTo>
                      <a:pt x="0" y="0"/>
                    </a:lnTo>
                    <a:lnTo>
                      <a:pt x="172" y="0"/>
                    </a:lnTo>
                    <a:lnTo>
                      <a:pt x="198" y="1"/>
                    </a:lnTo>
                    <a:lnTo>
                      <a:pt x="267" y="20"/>
                    </a:lnTo>
                    <a:lnTo>
                      <a:pt x="315" y="60"/>
                    </a:lnTo>
                    <a:lnTo>
                      <a:pt x="332" y="94"/>
                    </a:lnTo>
                    <a:lnTo>
                      <a:pt x="111" y="94"/>
                    </a:lnTo>
                    <a:lnTo>
                      <a:pt x="111" y="200"/>
                    </a:lnTo>
                    <a:lnTo>
                      <a:pt x="329" y="200"/>
                    </a:lnTo>
                    <a:lnTo>
                      <a:pt x="322" y="214"/>
                    </a:lnTo>
                    <a:lnTo>
                      <a:pt x="280" y="259"/>
                    </a:lnTo>
                    <a:lnTo>
                      <a:pt x="217" y="283"/>
                    </a:lnTo>
                    <a:lnTo>
                      <a:pt x="167" y="288"/>
                    </a:lnTo>
                    <a:lnTo>
                      <a:pt x="111" y="288"/>
                    </a:lnTo>
                    <a:lnTo>
                      <a:pt x="111" y="403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70" name="Freeform 160"/>
              <p:cNvSpPr>
                <a:spLocks/>
              </p:cNvSpPr>
              <p:nvPr/>
            </p:nvSpPr>
            <p:spPr bwMode="auto">
              <a:xfrm>
                <a:off x="5472" y="-201"/>
                <a:ext cx="340" cy="403"/>
              </a:xfrm>
              <a:custGeom>
                <a:avLst/>
                <a:gdLst>
                  <a:gd name="T0" fmla="+- 0 5801 5472"/>
                  <a:gd name="T1" fmla="*/ T0 w 340"/>
                  <a:gd name="T2" fmla="+- 0 -1 -201"/>
                  <a:gd name="T3" fmla="*/ -1 h 403"/>
                  <a:gd name="T4" fmla="+- 0 5583 5472"/>
                  <a:gd name="T5" fmla="*/ T4 w 340"/>
                  <a:gd name="T6" fmla="+- 0 -1 -201"/>
                  <a:gd name="T7" fmla="*/ -1 h 403"/>
                  <a:gd name="T8" fmla="+- 0 5640 5472"/>
                  <a:gd name="T9" fmla="*/ T8 w 340"/>
                  <a:gd name="T10" fmla="+- 0 -1 -201"/>
                  <a:gd name="T11" fmla="*/ -1 h 403"/>
                  <a:gd name="T12" fmla="+- 0 5665 5472"/>
                  <a:gd name="T13" fmla="*/ T12 w 340"/>
                  <a:gd name="T14" fmla="+- 0 -5 -201"/>
                  <a:gd name="T15" fmla="*/ -5 h 403"/>
                  <a:gd name="T16" fmla="+- 0 5684 5472"/>
                  <a:gd name="T17" fmla="*/ T16 w 340"/>
                  <a:gd name="T18" fmla="+- 0 -16 -201"/>
                  <a:gd name="T19" fmla="*/ -16 h 403"/>
                  <a:gd name="T20" fmla="+- 0 5696 5472"/>
                  <a:gd name="T21" fmla="*/ T20 w 340"/>
                  <a:gd name="T22" fmla="+- 0 -32 -201"/>
                  <a:gd name="T23" fmla="*/ -32 h 403"/>
                  <a:gd name="T24" fmla="+- 0 5700 5472"/>
                  <a:gd name="T25" fmla="*/ T24 w 340"/>
                  <a:gd name="T26" fmla="+- 0 -53 -201"/>
                  <a:gd name="T27" fmla="*/ -53 h 403"/>
                  <a:gd name="T28" fmla="+- 0 5700 5472"/>
                  <a:gd name="T29" fmla="*/ T28 w 340"/>
                  <a:gd name="T30" fmla="+- 0 -58 -201"/>
                  <a:gd name="T31" fmla="*/ -58 h 403"/>
                  <a:gd name="T32" fmla="+- 0 5695 5472"/>
                  <a:gd name="T33" fmla="*/ T32 w 340"/>
                  <a:gd name="T34" fmla="+- 0 -79 -201"/>
                  <a:gd name="T35" fmla="*/ -79 h 403"/>
                  <a:gd name="T36" fmla="+- 0 5682 5472"/>
                  <a:gd name="T37" fmla="*/ T36 w 340"/>
                  <a:gd name="T38" fmla="+- 0 -95 -201"/>
                  <a:gd name="T39" fmla="*/ -95 h 403"/>
                  <a:gd name="T40" fmla="+- 0 5662 5472"/>
                  <a:gd name="T41" fmla="*/ T40 w 340"/>
                  <a:gd name="T42" fmla="+- 0 -104 -201"/>
                  <a:gd name="T43" fmla="*/ -104 h 403"/>
                  <a:gd name="T44" fmla="+- 0 5636 5472"/>
                  <a:gd name="T45" fmla="*/ T44 w 340"/>
                  <a:gd name="T46" fmla="+- 0 -107 -201"/>
                  <a:gd name="T47" fmla="*/ -107 h 403"/>
                  <a:gd name="T48" fmla="+- 0 5804 5472"/>
                  <a:gd name="T49" fmla="*/ T48 w 340"/>
                  <a:gd name="T50" fmla="+- 0 -107 -201"/>
                  <a:gd name="T51" fmla="*/ -107 h 403"/>
                  <a:gd name="T52" fmla="+- 0 5806 5472"/>
                  <a:gd name="T53" fmla="*/ T52 w 340"/>
                  <a:gd name="T54" fmla="+- 0 -104 -201"/>
                  <a:gd name="T55" fmla="*/ -104 h 403"/>
                  <a:gd name="T56" fmla="+- 0 5810 5472"/>
                  <a:gd name="T57" fmla="*/ T56 w 340"/>
                  <a:gd name="T58" fmla="+- 0 -83 -201"/>
                  <a:gd name="T59" fmla="*/ -83 h 403"/>
                  <a:gd name="T60" fmla="+- 0 5812 5472"/>
                  <a:gd name="T61" fmla="*/ T60 w 340"/>
                  <a:gd name="T62" fmla="+- 0 -59 -201"/>
                  <a:gd name="T63" fmla="*/ -59 h 403"/>
                  <a:gd name="T64" fmla="+- 0 5812 5472"/>
                  <a:gd name="T65" fmla="*/ T64 w 340"/>
                  <a:gd name="T66" fmla="+- 0 -51 -201"/>
                  <a:gd name="T67" fmla="*/ -51 h 403"/>
                  <a:gd name="T68" fmla="+- 0 5809 5472"/>
                  <a:gd name="T69" fmla="*/ T68 w 340"/>
                  <a:gd name="T70" fmla="+- 0 -27 -201"/>
                  <a:gd name="T71" fmla="*/ -27 h 403"/>
                  <a:gd name="T72" fmla="+- 0 5803 5472"/>
                  <a:gd name="T73" fmla="*/ T72 w 340"/>
                  <a:gd name="T74" fmla="+- 0 -6 -201"/>
                  <a:gd name="T75" fmla="*/ -6 h 403"/>
                  <a:gd name="T76" fmla="+- 0 5801 5472"/>
                  <a:gd name="T77" fmla="*/ T76 w 340"/>
                  <a:gd name="T78" fmla="+- 0 -1 -201"/>
                  <a:gd name="T79" fmla="*/ -1 h 4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340" h="403">
                    <a:moveTo>
                      <a:pt x="329" y="200"/>
                    </a:moveTo>
                    <a:lnTo>
                      <a:pt x="111" y="200"/>
                    </a:lnTo>
                    <a:lnTo>
                      <a:pt x="168" y="200"/>
                    </a:lnTo>
                    <a:lnTo>
                      <a:pt x="193" y="196"/>
                    </a:lnTo>
                    <a:lnTo>
                      <a:pt x="212" y="185"/>
                    </a:lnTo>
                    <a:lnTo>
                      <a:pt x="224" y="169"/>
                    </a:lnTo>
                    <a:lnTo>
                      <a:pt x="228" y="148"/>
                    </a:lnTo>
                    <a:lnTo>
                      <a:pt x="228" y="143"/>
                    </a:lnTo>
                    <a:lnTo>
                      <a:pt x="223" y="122"/>
                    </a:lnTo>
                    <a:lnTo>
                      <a:pt x="210" y="106"/>
                    </a:lnTo>
                    <a:lnTo>
                      <a:pt x="190" y="97"/>
                    </a:lnTo>
                    <a:lnTo>
                      <a:pt x="164" y="94"/>
                    </a:lnTo>
                    <a:lnTo>
                      <a:pt x="332" y="94"/>
                    </a:lnTo>
                    <a:lnTo>
                      <a:pt x="334" y="97"/>
                    </a:lnTo>
                    <a:lnTo>
                      <a:pt x="338" y="118"/>
                    </a:lnTo>
                    <a:lnTo>
                      <a:pt x="340" y="142"/>
                    </a:lnTo>
                    <a:lnTo>
                      <a:pt x="340" y="150"/>
                    </a:lnTo>
                    <a:lnTo>
                      <a:pt x="337" y="174"/>
                    </a:lnTo>
                    <a:lnTo>
                      <a:pt x="331" y="195"/>
                    </a:lnTo>
                    <a:lnTo>
                      <a:pt x="329" y="200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71" name="Picture 16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1" y="-201"/>
                <a:ext cx="380" cy="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2"/>
            <p:cNvGrpSpPr>
              <a:grpSpLocks/>
            </p:cNvGrpSpPr>
            <p:nvPr/>
          </p:nvGrpSpPr>
          <p:grpSpPr bwMode="auto">
            <a:xfrm>
              <a:off x="4651" y="-204"/>
              <a:ext cx="1549" cy="406"/>
              <a:chOff x="4651" y="-204"/>
              <a:chExt cx="1549" cy="406"/>
            </a:xfrm>
          </p:grpSpPr>
          <p:sp>
            <p:nvSpPr>
              <p:cNvPr id="64" name="Freeform 163"/>
              <p:cNvSpPr>
                <a:spLocks/>
              </p:cNvSpPr>
              <p:nvPr/>
            </p:nvSpPr>
            <p:spPr bwMode="auto">
              <a:xfrm>
                <a:off x="4651" y="-201"/>
                <a:ext cx="380" cy="403"/>
              </a:xfrm>
              <a:custGeom>
                <a:avLst/>
                <a:gdLst>
                  <a:gd name="T0" fmla="+- 0 4762 4651"/>
                  <a:gd name="T1" fmla="*/ T0 w 380"/>
                  <a:gd name="T2" fmla="+- 0 202 -201"/>
                  <a:gd name="T3" fmla="*/ 202 h 403"/>
                  <a:gd name="T4" fmla="+- 0 4651 4651"/>
                  <a:gd name="T5" fmla="*/ T4 w 380"/>
                  <a:gd name="T6" fmla="+- 0 202 -201"/>
                  <a:gd name="T7" fmla="*/ 202 h 403"/>
                  <a:gd name="T8" fmla="+- 0 4651 4651"/>
                  <a:gd name="T9" fmla="*/ T8 w 380"/>
                  <a:gd name="T10" fmla="+- 0 -201 -201"/>
                  <a:gd name="T11" fmla="*/ -201 h 403"/>
                  <a:gd name="T12" fmla="+- 0 4755 4651"/>
                  <a:gd name="T13" fmla="*/ T12 w 380"/>
                  <a:gd name="T14" fmla="+- 0 -201 -201"/>
                  <a:gd name="T15" fmla="*/ -201 h 403"/>
                  <a:gd name="T16" fmla="+- 0 4897 4651"/>
                  <a:gd name="T17" fmla="*/ T16 w 380"/>
                  <a:gd name="T18" fmla="+- 0 -19 -201"/>
                  <a:gd name="T19" fmla="*/ -19 h 403"/>
                  <a:gd name="T20" fmla="+- 0 4762 4651"/>
                  <a:gd name="T21" fmla="*/ T20 w 380"/>
                  <a:gd name="T22" fmla="+- 0 -19 -201"/>
                  <a:gd name="T23" fmla="*/ -19 h 403"/>
                  <a:gd name="T24" fmla="+- 0 4762 4651"/>
                  <a:gd name="T25" fmla="*/ T24 w 380"/>
                  <a:gd name="T26" fmla="+- 0 202 -201"/>
                  <a:gd name="T27" fmla="*/ 202 h 4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80" h="403">
                    <a:moveTo>
                      <a:pt x="111" y="403"/>
                    </a:moveTo>
                    <a:lnTo>
                      <a:pt x="0" y="403"/>
                    </a:lnTo>
                    <a:lnTo>
                      <a:pt x="0" y="0"/>
                    </a:lnTo>
                    <a:lnTo>
                      <a:pt x="104" y="0"/>
                    </a:lnTo>
                    <a:lnTo>
                      <a:pt x="246" y="182"/>
                    </a:lnTo>
                    <a:lnTo>
                      <a:pt x="111" y="182"/>
                    </a:lnTo>
                    <a:lnTo>
                      <a:pt x="111" y="403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5" name="Freeform 164"/>
              <p:cNvSpPr>
                <a:spLocks/>
              </p:cNvSpPr>
              <p:nvPr/>
            </p:nvSpPr>
            <p:spPr bwMode="auto">
              <a:xfrm>
                <a:off x="4651" y="-201"/>
                <a:ext cx="380" cy="403"/>
              </a:xfrm>
              <a:custGeom>
                <a:avLst/>
                <a:gdLst>
                  <a:gd name="T0" fmla="+- 0 5032 4651"/>
                  <a:gd name="T1" fmla="*/ T0 w 380"/>
                  <a:gd name="T2" fmla="+- 0 12 -201"/>
                  <a:gd name="T3" fmla="*/ 12 h 403"/>
                  <a:gd name="T4" fmla="+- 0 4921 4651"/>
                  <a:gd name="T5" fmla="*/ T4 w 380"/>
                  <a:gd name="T6" fmla="+- 0 12 -201"/>
                  <a:gd name="T7" fmla="*/ 12 h 403"/>
                  <a:gd name="T8" fmla="+- 0 4921 4651"/>
                  <a:gd name="T9" fmla="*/ T8 w 380"/>
                  <a:gd name="T10" fmla="+- 0 -201 -201"/>
                  <a:gd name="T11" fmla="*/ -201 h 403"/>
                  <a:gd name="T12" fmla="+- 0 5032 4651"/>
                  <a:gd name="T13" fmla="*/ T12 w 380"/>
                  <a:gd name="T14" fmla="+- 0 -201 -201"/>
                  <a:gd name="T15" fmla="*/ -201 h 403"/>
                  <a:gd name="T16" fmla="+- 0 5032 4651"/>
                  <a:gd name="T17" fmla="*/ T16 w 380"/>
                  <a:gd name="T18" fmla="+- 0 12 -201"/>
                  <a:gd name="T19" fmla="*/ 12 h 4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80" h="403">
                    <a:moveTo>
                      <a:pt x="381" y="213"/>
                    </a:moveTo>
                    <a:lnTo>
                      <a:pt x="270" y="213"/>
                    </a:lnTo>
                    <a:lnTo>
                      <a:pt x="270" y="0"/>
                    </a:lnTo>
                    <a:lnTo>
                      <a:pt x="381" y="0"/>
                    </a:lnTo>
                    <a:lnTo>
                      <a:pt x="381" y="213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6" name="Freeform 165"/>
              <p:cNvSpPr>
                <a:spLocks/>
              </p:cNvSpPr>
              <p:nvPr/>
            </p:nvSpPr>
            <p:spPr bwMode="auto">
              <a:xfrm>
                <a:off x="4651" y="-201"/>
                <a:ext cx="380" cy="403"/>
              </a:xfrm>
              <a:custGeom>
                <a:avLst/>
                <a:gdLst>
                  <a:gd name="T0" fmla="+- 0 5028 4651"/>
                  <a:gd name="T1" fmla="*/ T0 w 380"/>
                  <a:gd name="T2" fmla="+- 0 202 -201"/>
                  <a:gd name="T3" fmla="*/ 202 h 403"/>
                  <a:gd name="T4" fmla="+- 0 4934 4651"/>
                  <a:gd name="T5" fmla="*/ T4 w 380"/>
                  <a:gd name="T6" fmla="+- 0 202 -201"/>
                  <a:gd name="T7" fmla="*/ 202 h 403"/>
                  <a:gd name="T8" fmla="+- 0 4762 4651"/>
                  <a:gd name="T9" fmla="*/ T8 w 380"/>
                  <a:gd name="T10" fmla="+- 0 -19 -201"/>
                  <a:gd name="T11" fmla="*/ -19 h 403"/>
                  <a:gd name="T12" fmla="+- 0 4897 4651"/>
                  <a:gd name="T13" fmla="*/ T12 w 380"/>
                  <a:gd name="T14" fmla="+- 0 -19 -201"/>
                  <a:gd name="T15" fmla="*/ -19 h 403"/>
                  <a:gd name="T16" fmla="+- 0 4921 4651"/>
                  <a:gd name="T17" fmla="*/ T16 w 380"/>
                  <a:gd name="T18" fmla="+- 0 12 -201"/>
                  <a:gd name="T19" fmla="*/ 12 h 403"/>
                  <a:gd name="T20" fmla="+- 0 5032 4651"/>
                  <a:gd name="T21" fmla="*/ T20 w 380"/>
                  <a:gd name="T22" fmla="+- 0 12 -201"/>
                  <a:gd name="T23" fmla="*/ 12 h 403"/>
                  <a:gd name="T24" fmla="+- 0 5032 4651"/>
                  <a:gd name="T25" fmla="*/ T24 w 380"/>
                  <a:gd name="T26" fmla="+- 0 194 -201"/>
                  <a:gd name="T27" fmla="*/ 194 h 403"/>
                  <a:gd name="T28" fmla="+- 0 5028 4651"/>
                  <a:gd name="T29" fmla="*/ T28 w 380"/>
                  <a:gd name="T30" fmla="+- 0 202 -201"/>
                  <a:gd name="T31" fmla="*/ 202 h 4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80" h="403">
                    <a:moveTo>
                      <a:pt x="377" y="403"/>
                    </a:moveTo>
                    <a:lnTo>
                      <a:pt x="283" y="403"/>
                    </a:lnTo>
                    <a:lnTo>
                      <a:pt x="111" y="182"/>
                    </a:lnTo>
                    <a:lnTo>
                      <a:pt x="246" y="182"/>
                    </a:lnTo>
                    <a:lnTo>
                      <a:pt x="270" y="213"/>
                    </a:lnTo>
                    <a:lnTo>
                      <a:pt x="381" y="213"/>
                    </a:lnTo>
                    <a:lnTo>
                      <a:pt x="381" y="395"/>
                    </a:lnTo>
                    <a:lnTo>
                      <a:pt x="377" y="403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67" name="Picture 16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1" y="130"/>
                <a:ext cx="29" cy="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16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9" y="-204"/>
                <a:ext cx="451" cy="4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68"/>
            <p:cNvGrpSpPr>
              <a:grpSpLocks/>
            </p:cNvGrpSpPr>
            <p:nvPr/>
          </p:nvGrpSpPr>
          <p:grpSpPr bwMode="auto">
            <a:xfrm>
              <a:off x="5028" y="-204"/>
              <a:ext cx="1172" cy="406"/>
              <a:chOff x="5028" y="-204"/>
              <a:chExt cx="1172" cy="406"/>
            </a:xfrm>
          </p:grpSpPr>
          <p:sp>
            <p:nvSpPr>
              <p:cNvPr id="59" name="Freeform 169"/>
              <p:cNvSpPr>
                <a:spLocks/>
              </p:cNvSpPr>
              <p:nvPr/>
            </p:nvSpPr>
            <p:spPr bwMode="auto">
              <a:xfrm>
                <a:off x="5749" y="-204"/>
                <a:ext cx="451" cy="406"/>
              </a:xfrm>
              <a:custGeom>
                <a:avLst/>
                <a:gdLst>
                  <a:gd name="T0" fmla="+- 0 5867 5749"/>
                  <a:gd name="T1" fmla="*/ T0 w 451"/>
                  <a:gd name="T2" fmla="+- 0 202 -204"/>
                  <a:gd name="T3" fmla="*/ 202 h 406"/>
                  <a:gd name="T4" fmla="+- 0 5749 5749"/>
                  <a:gd name="T5" fmla="*/ T4 w 451"/>
                  <a:gd name="T6" fmla="+- 0 202 -204"/>
                  <a:gd name="T7" fmla="*/ 202 h 406"/>
                  <a:gd name="T8" fmla="+- 0 5921 5749"/>
                  <a:gd name="T9" fmla="*/ T8 w 451"/>
                  <a:gd name="T10" fmla="+- 0 -204 -204"/>
                  <a:gd name="T11" fmla="*/ -204 h 406"/>
                  <a:gd name="T12" fmla="+- 0 6028 5749"/>
                  <a:gd name="T13" fmla="*/ T12 w 451"/>
                  <a:gd name="T14" fmla="+- 0 -204 -204"/>
                  <a:gd name="T15" fmla="*/ -204 h 406"/>
                  <a:gd name="T16" fmla="+- 0 6084 5749"/>
                  <a:gd name="T17" fmla="*/ T16 w 451"/>
                  <a:gd name="T18" fmla="+- 0 -71 -204"/>
                  <a:gd name="T19" fmla="*/ -71 h 406"/>
                  <a:gd name="T20" fmla="+- 0 5974 5749"/>
                  <a:gd name="T21" fmla="*/ T20 w 451"/>
                  <a:gd name="T22" fmla="+- 0 -71 -204"/>
                  <a:gd name="T23" fmla="*/ -71 h 406"/>
                  <a:gd name="T24" fmla="+- 0 5928 5749"/>
                  <a:gd name="T25" fmla="*/ T24 w 451"/>
                  <a:gd name="T26" fmla="+- 0 43 -204"/>
                  <a:gd name="T27" fmla="*/ 43 h 406"/>
                  <a:gd name="T28" fmla="+- 0 6133 5749"/>
                  <a:gd name="T29" fmla="*/ T28 w 451"/>
                  <a:gd name="T30" fmla="+- 0 43 -204"/>
                  <a:gd name="T31" fmla="*/ 43 h 406"/>
                  <a:gd name="T32" fmla="+- 0 6169 5749"/>
                  <a:gd name="T33" fmla="*/ T32 w 451"/>
                  <a:gd name="T34" fmla="+- 0 130 -204"/>
                  <a:gd name="T35" fmla="*/ 130 h 406"/>
                  <a:gd name="T36" fmla="+- 0 5895 5749"/>
                  <a:gd name="T37" fmla="*/ T36 w 451"/>
                  <a:gd name="T38" fmla="+- 0 130 -204"/>
                  <a:gd name="T39" fmla="*/ 130 h 406"/>
                  <a:gd name="T40" fmla="+- 0 5867 5749"/>
                  <a:gd name="T41" fmla="*/ T40 w 451"/>
                  <a:gd name="T42" fmla="+- 0 202 -204"/>
                  <a:gd name="T43" fmla="*/ 202 h 4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451" h="406">
                    <a:moveTo>
                      <a:pt x="118" y="406"/>
                    </a:moveTo>
                    <a:lnTo>
                      <a:pt x="0" y="406"/>
                    </a:lnTo>
                    <a:lnTo>
                      <a:pt x="172" y="0"/>
                    </a:lnTo>
                    <a:lnTo>
                      <a:pt x="279" y="0"/>
                    </a:lnTo>
                    <a:lnTo>
                      <a:pt x="335" y="133"/>
                    </a:lnTo>
                    <a:lnTo>
                      <a:pt x="225" y="133"/>
                    </a:lnTo>
                    <a:lnTo>
                      <a:pt x="179" y="247"/>
                    </a:lnTo>
                    <a:lnTo>
                      <a:pt x="384" y="247"/>
                    </a:lnTo>
                    <a:lnTo>
                      <a:pt x="420" y="334"/>
                    </a:lnTo>
                    <a:lnTo>
                      <a:pt x="146" y="334"/>
                    </a:lnTo>
                    <a:lnTo>
                      <a:pt x="118" y="406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0" name="Freeform 170"/>
              <p:cNvSpPr>
                <a:spLocks/>
              </p:cNvSpPr>
              <p:nvPr/>
            </p:nvSpPr>
            <p:spPr bwMode="auto">
              <a:xfrm>
                <a:off x="5749" y="-204"/>
                <a:ext cx="451" cy="406"/>
              </a:xfrm>
              <a:custGeom>
                <a:avLst/>
                <a:gdLst>
                  <a:gd name="T0" fmla="+- 0 6133 5749"/>
                  <a:gd name="T1" fmla="*/ T0 w 451"/>
                  <a:gd name="T2" fmla="+- 0 43 -204"/>
                  <a:gd name="T3" fmla="*/ 43 h 406"/>
                  <a:gd name="T4" fmla="+- 0 6018 5749"/>
                  <a:gd name="T5" fmla="*/ T4 w 451"/>
                  <a:gd name="T6" fmla="+- 0 43 -204"/>
                  <a:gd name="T7" fmla="*/ 43 h 406"/>
                  <a:gd name="T8" fmla="+- 0 5974 5749"/>
                  <a:gd name="T9" fmla="*/ T8 w 451"/>
                  <a:gd name="T10" fmla="+- 0 -71 -204"/>
                  <a:gd name="T11" fmla="*/ -71 h 406"/>
                  <a:gd name="T12" fmla="+- 0 6084 5749"/>
                  <a:gd name="T13" fmla="*/ T12 w 451"/>
                  <a:gd name="T14" fmla="+- 0 -71 -204"/>
                  <a:gd name="T15" fmla="*/ -71 h 406"/>
                  <a:gd name="T16" fmla="+- 0 6133 5749"/>
                  <a:gd name="T17" fmla="*/ T16 w 451"/>
                  <a:gd name="T18" fmla="+- 0 43 -204"/>
                  <a:gd name="T19" fmla="*/ 43 h 4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51" h="406">
                    <a:moveTo>
                      <a:pt x="384" y="247"/>
                    </a:moveTo>
                    <a:lnTo>
                      <a:pt x="269" y="247"/>
                    </a:lnTo>
                    <a:lnTo>
                      <a:pt x="225" y="133"/>
                    </a:lnTo>
                    <a:lnTo>
                      <a:pt x="335" y="133"/>
                    </a:lnTo>
                    <a:lnTo>
                      <a:pt x="384" y="247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61" name="Freeform 171"/>
              <p:cNvSpPr>
                <a:spLocks/>
              </p:cNvSpPr>
              <p:nvPr/>
            </p:nvSpPr>
            <p:spPr bwMode="auto">
              <a:xfrm>
                <a:off x="5749" y="-204"/>
                <a:ext cx="451" cy="406"/>
              </a:xfrm>
              <a:custGeom>
                <a:avLst/>
                <a:gdLst>
                  <a:gd name="T0" fmla="+- 0 6200 5749"/>
                  <a:gd name="T1" fmla="*/ T0 w 451"/>
                  <a:gd name="T2" fmla="+- 0 202 -204"/>
                  <a:gd name="T3" fmla="*/ 202 h 406"/>
                  <a:gd name="T4" fmla="+- 0 6080 5749"/>
                  <a:gd name="T5" fmla="*/ T4 w 451"/>
                  <a:gd name="T6" fmla="+- 0 202 -204"/>
                  <a:gd name="T7" fmla="*/ 202 h 406"/>
                  <a:gd name="T8" fmla="+- 0 6051 5749"/>
                  <a:gd name="T9" fmla="*/ T8 w 451"/>
                  <a:gd name="T10" fmla="+- 0 130 -204"/>
                  <a:gd name="T11" fmla="*/ 130 h 406"/>
                  <a:gd name="T12" fmla="+- 0 6169 5749"/>
                  <a:gd name="T13" fmla="*/ T12 w 451"/>
                  <a:gd name="T14" fmla="+- 0 130 -204"/>
                  <a:gd name="T15" fmla="*/ 130 h 406"/>
                  <a:gd name="T16" fmla="+- 0 6200 5749"/>
                  <a:gd name="T17" fmla="*/ T16 w 451"/>
                  <a:gd name="T18" fmla="+- 0 202 -204"/>
                  <a:gd name="T19" fmla="*/ 202 h 4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51" h="406">
                    <a:moveTo>
                      <a:pt x="451" y="406"/>
                    </a:moveTo>
                    <a:lnTo>
                      <a:pt x="331" y="406"/>
                    </a:lnTo>
                    <a:lnTo>
                      <a:pt x="302" y="334"/>
                    </a:lnTo>
                    <a:lnTo>
                      <a:pt x="420" y="334"/>
                    </a:lnTo>
                    <a:lnTo>
                      <a:pt x="451" y="406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62" name="Picture 17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2" y="-71"/>
                <a:ext cx="312" cy="2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17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8" y="-204"/>
                <a:ext cx="430" cy="4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74"/>
            <p:cNvGrpSpPr>
              <a:grpSpLocks/>
            </p:cNvGrpSpPr>
            <p:nvPr/>
          </p:nvGrpSpPr>
          <p:grpSpPr bwMode="auto">
            <a:xfrm>
              <a:off x="5028" y="-204"/>
              <a:ext cx="784" cy="406"/>
              <a:chOff x="5028" y="-204"/>
              <a:chExt cx="784" cy="406"/>
            </a:xfrm>
          </p:grpSpPr>
          <p:sp>
            <p:nvSpPr>
              <p:cNvPr id="53" name="Freeform 175"/>
              <p:cNvSpPr>
                <a:spLocks/>
              </p:cNvSpPr>
              <p:nvPr/>
            </p:nvSpPr>
            <p:spPr bwMode="auto">
              <a:xfrm>
                <a:off x="5028" y="-204"/>
                <a:ext cx="430" cy="406"/>
              </a:xfrm>
              <a:custGeom>
                <a:avLst/>
                <a:gdLst>
                  <a:gd name="T0" fmla="+- 0 5146 5028"/>
                  <a:gd name="T1" fmla="*/ T0 w 430"/>
                  <a:gd name="T2" fmla="+- 0 202 -204"/>
                  <a:gd name="T3" fmla="*/ 202 h 406"/>
                  <a:gd name="T4" fmla="+- 0 5028 5028"/>
                  <a:gd name="T5" fmla="*/ T4 w 430"/>
                  <a:gd name="T6" fmla="+- 0 202 -204"/>
                  <a:gd name="T7" fmla="*/ 202 h 406"/>
                  <a:gd name="T8" fmla="+- 0 5200 5028"/>
                  <a:gd name="T9" fmla="*/ T8 w 430"/>
                  <a:gd name="T10" fmla="+- 0 -204 -204"/>
                  <a:gd name="T11" fmla="*/ -204 h 406"/>
                  <a:gd name="T12" fmla="+- 0 5307 5028"/>
                  <a:gd name="T13" fmla="*/ T12 w 430"/>
                  <a:gd name="T14" fmla="+- 0 -204 -204"/>
                  <a:gd name="T15" fmla="*/ -204 h 406"/>
                  <a:gd name="T16" fmla="+- 0 5363 5028"/>
                  <a:gd name="T17" fmla="*/ T16 w 430"/>
                  <a:gd name="T18" fmla="+- 0 -71 -204"/>
                  <a:gd name="T19" fmla="*/ -71 h 406"/>
                  <a:gd name="T20" fmla="+- 0 5253 5028"/>
                  <a:gd name="T21" fmla="*/ T20 w 430"/>
                  <a:gd name="T22" fmla="+- 0 -71 -204"/>
                  <a:gd name="T23" fmla="*/ -71 h 406"/>
                  <a:gd name="T24" fmla="+- 0 5207 5028"/>
                  <a:gd name="T25" fmla="*/ T24 w 430"/>
                  <a:gd name="T26" fmla="+- 0 43 -204"/>
                  <a:gd name="T27" fmla="*/ 43 h 406"/>
                  <a:gd name="T28" fmla="+- 0 5412 5028"/>
                  <a:gd name="T29" fmla="*/ T28 w 430"/>
                  <a:gd name="T30" fmla="+- 0 43 -204"/>
                  <a:gd name="T31" fmla="*/ 43 h 406"/>
                  <a:gd name="T32" fmla="+- 0 5448 5028"/>
                  <a:gd name="T33" fmla="*/ T32 w 430"/>
                  <a:gd name="T34" fmla="+- 0 130 -204"/>
                  <a:gd name="T35" fmla="*/ 130 h 406"/>
                  <a:gd name="T36" fmla="+- 0 5174 5028"/>
                  <a:gd name="T37" fmla="*/ T36 w 430"/>
                  <a:gd name="T38" fmla="+- 0 130 -204"/>
                  <a:gd name="T39" fmla="*/ 130 h 406"/>
                  <a:gd name="T40" fmla="+- 0 5146 5028"/>
                  <a:gd name="T41" fmla="*/ T40 w 430"/>
                  <a:gd name="T42" fmla="+- 0 202 -204"/>
                  <a:gd name="T43" fmla="*/ 202 h 4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430" h="406">
                    <a:moveTo>
                      <a:pt x="118" y="406"/>
                    </a:moveTo>
                    <a:lnTo>
                      <a:pt x="0" y="406"/>
                    </a:lnTo>
                    <a:lnTo>
                      <a:pt x="172" y="0"/>
                    </a:lnTo>
                    <a:lnTo>
                      <a:pt x="279" y="0"/>
                    </a:lnTo>
                    <a:lnTo>
                      <a:pt x="335" y="133"/>
                    </a:lnTo>
                    <a:lnTo>
                      <a:pt x="225" y="133"/>
                    </a:lnTo>
                    <a:lnTo>
                      <a:pt x="179" y="247"/>
                    </a:lnTo>
                    <a:lnTo>
                      <a:pt x="384" y="247"/>
                    </a:lnTo>
                    <a:lnTo>
                      <a:pt x="420" y="334"/>
                    </a:lnTo>
                    <a:lnTo>
                      <a:pt x="146" y="334"/>
                    </a:lnTo>
                    <a:lnTo>
                      <a:pt x="118" y="406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4" name="Freeform 176"/>
              <p:cNvSpPr>
                <a:spLocks/>
              </p:cNvSpPr>
              <p:nvPr/>
            </p:nvSpPr>
            <p:spPr bwMode="auto">
              <a:xfrm>
                <a:off x="5028" y="-204"/>
                <a:ext cx="430" cy="406"/>
              </a:xfrm>
              <a:custGeom>
                <a:avLst/>
                <a:gdLst>
                  <a:gd name="T0" fmla="+- 0 5412 5028"/>
                  <a:gd name="T1" fmla="*/ T0 w 430"/>
                  <a:gd name="T2" fmla="+- 0 43 -204"/>
                  <a:gd name="T3" fmla="*/ 43 h 406"/>
                  <a:gd name="T4" fmla="+- 0 5297 5028"/>
                  <a:gd name="T5" fmla="*/ T4 w 430"/>
                  <a:gd name="T6" fmla="+- 0 43 -204"/>
                  <a:gd name="T7" fmla="*/ 43 h 406"/>
                  <a:gd name="T8" fmla="+- 0 5253 5028"/>
                  <a:gd name="T9" fmla="*/ T8 w 430"/>
                  <a:gd name="T10" fmla="+- 0 -71 -204"/>
                  <a:gd name="T11" fmla="*/ -71 h 406"/>
                  <a:gd name="T12" fmla="+- 0 5363 5028"/>
                  <a:gd name="T13" fmla="*/ T12 w 430"/>
                  <a:gd name="T14" fmla="+- 0 -71 -204"/>
                  <a:gd name="T15" fmla="*/ -71 h 406"/>
                  <a:gd name="T16" fmla="+- 0 5412 5028"/>
                  <a:gd name="T17" fmla="*/ T16 w 430"/>
                  <a:gd name="T18" fmla="+- 0 43 -204"/>
                  <a:gd name="T19" fmla="*/ 43 h 4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406">
                    <a:moveTo>
                      <a:pt x="384" y="247"/>
                    </a:moveTo>
                    <a:lnTo>
                      <a:pt x="269" y="247"/>
                    </a:lnTo>
                    <a:lnTo>
                      <a:pt x="225" y="133"/>
                    </a:lnTo>
                    <a:lnTo>
                      <a:pt x="335" y="133"/>
                    </a:lnTo>
                    <a:lnTo>
                      <a:pt x="384" y="247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5" name="Freeform 177"/>
              <p:cNvSpPr>
                <a:spLocks/>
              </p:cNvSpPr>
              <p:nvPr/>
            </p:nvSpPr>
            <p:spPr bwMode="auto">
              <a:xfrm>
                <a:off x="5028" y="-204"/>
                <a:ext cx="430" cy="406"/>
              </a:xfrm>
              <a:custGeom>
                <a:avLst/>
                <a:gdLst>
                  <a:gd name="T0" fmla="+- 0 5346 5028"/>
                  <a:gd name="T1" fmla="*/ T0 w 430"/>
                  <a:gd name="T2" fmla="+- 0 163 -204"/>
                  <a:gd name="T3" fmla="*/ 163 h 406"/>
                  <a:gd name="T4" fmla="+- 0 5330 5028"/>
                  <a:gd name="T5" fmla="*/ T4 w 430"/>
                  <a:gd name="T6" fmla="+- 0 130 -204"/>
                  <a:gd name="T7" fmla="*/ 130 h 406"/>
                  <a:gd name="T8" fmla="+- 0 5448 5028"/>
                  <a:gd name="T9" fmla="*/ T8 w 430"/>
                  <a:gd name="T10" fmla="+- 0 130 -204"/>
                  <a:gd name="T11" fmla="*/ 130 h 406"/>
                  <a:gd name="T12" fmla="+- 0 5457 5028"/>
                  <a:gd name="T13" fmla="*/ T12 w 430"/>
                  <a:gd name="T14" fmla="+- 0 150 -204"/>
                  <a:gd name="T15" fmla="*/ 150 h 406"/>
                  <a:gd name="T16" fmla="+- 0 5425 5028"/>
                  <a:gd name="T17" fmla="*/ T16 w 430"/>
                  <a:gd name="T18" fmla="+- 0 150 -204"/>
                  <a:gd name="T19" fmla="*/ 150 h 406"/>
                  <a:gd name="T20" fmla="+- 0 5405 5028"/>
                  <a:gd name="T21" fmla="*/ T20 w 430"/>
                  <a:gd name="T22" fmla="+- 0 151 -204"/>
                  <a:gd name="T23" fmla="*/ 151 h 406"/>
                  <a:gd name="T24" fmla="+- 0 5385 5028"/>
                  <a:gd name="T25" fmla="*/ T24 w 430"/>
                  <a:gd name="T26" fmla="+- 0 154 -204"/>
                  <a:gd name="T27" fmla="*/ 154 h 406"/>
                  <a:gd name="T28" fmla="+- 0 5365 5028"/>
                  <a:gd name="T29" fmla="*/ T28 w 430"/>
                  <a:gd name="T30" fmla="+- 0 158 -204"/>
                  <a:gd name="T31" fmla="*/ 158 h 406"/>
                  <a:gd name="T32" fmla="+- 0 5346 5028"/>
                  <a:gd name="T33" fmla="*/ T32 w 430"/>
                  <a:gd name="T34" fmla="+- 0 163 -204"/>
                  <a:gd name="T35" fmla="*/ 163 h 4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430" h="406">
                    <a:moveTo>
                      <a:pt x="318" y="367"/>
                    </a:moveTo>
                    <a:lnTo>
                      <a:pt x="302" y="334"/>
                    </a:lnTo>
                    <a:lnTo>
                      <a:pt x="420" y="334"/>
                    </a:lnTo>
                    <a:lnTo>
                      <a:pt x="429" y="354"/>
                    </a:lnTo>
                    <a:lnTo>
                      <a:pt x="397" y="354"/>
                    </a:lnTo>
                    <a:lnTo>
                      <a:pt x="377" y="355"/>
                    </a:lnTo>
                    <a:lnTo>
                      <a:pt x="357" y="358"/>
                    </a:lnTo>
                    <a:lnTo>
                      <a:pt x="337" y="362"/>
                    </a:lnTo>
                    <a:lnTo>
                      <a:pt x="318" y="367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6" name="Freeform 178"/>
              <p:cNvSpPr>
                <a:spLocks/>
              </p:cNvSpPr>
              <p:nvPr/>
            </p:nvSpPr>
            <p:spPr bwMode="auto">
              <a:xfrm>
                <a:off x="5028" y="-204"/>
                <a:ext cx="430" cy="406"/>
              </a:xfrm>
              <a:custGeom>
                <a:avLst/>
                <a:gdLst>
                  <a:gd name="T0" fmla="+- 0 5458 5028"/>
                  <a:gd name="T1" fmla="*/ T0 w 430"/>
                  <a:gd name="T2" fmla="+- 0 152 -204"/>
                  <a:gd name="T3" fmla="*/ 152 h 406"/>
                  <a:gd name="T4" fmla="+- 0 5450 5028"/>
                  <a:gd name="T5" fmla="*/ T4 w 430"/>
                  <a:gd name="T6" fmla="+- 0 151 -204"/>
                  <a:gd name="T7" fmla="*/ 151 h 406"/>
                  <a:gd name="T8" fmla="+- 0 5442 5028"/>
                  <a:gd name="T9" fmla="*/ T8 w 430"/>
                  <a:gd name="T10" fmla="+- 0 151 -204"/>
                  <a:gd name="T11" fmla="*/ 151 h 406"/>
                  <a:gd name="T12" fmla="+- 0 5431 5028"/>
                  <a:gd name="T13" fmla="*/ T12 w 430"/>
                  <a:gd name="T14" fmla="+- 0 150 -204"/>
                  <a:gd name="T15" fmla="*/ 150 h 406"/>
                  <a:gd name="T16" fmla="+- 0 5425 5028"/>
                  <a:gd name="T17" fmla="*/ T16 w 430"/>
                  <a:gd name="T18" fmla="+- 0 150 -204"/>
                  <a:gd name="T19" fmla="*/ 150 h 406"/>
                  <a:gd name="T20" fmla="+- 0 5457 5028"/>
                  <a:gd name="T21" fmla="*/ T20 w 430"/>
                  <a:gd name="T22" fmla="+- 0 150 -204"/>
                  <a:gd name="T23" fmla="*/ 150 h 406"/>
                  <a:gd name="T24" fmla="+- 0 5458 5028"/>
                  <a:gd name="T25" fmla="*/ T24 w 430"/>
                  <a:gd name="T26" fmla="+- 0 152 -204"/>
                  <a:gd name="T27" fmla="*/ 152 h 4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30" h="406">
                    <a:moveTo>
                      <a:pt x="430" y="356"/>
                    </a:moveTo>
                    <a:lnTo>
                      <a:pt x="422" y="355"/>
                    </a:lnTo>
                    <a:lnTo>
                      <a:pt x="414" y="355"/>
                    </a:lnTo>
                    <a:lnTo>
                      <a:pt x="403" y="354"/>
                    </a:lnTo>
                    <a:lnTo>
                      <a:pt x="397" y="354"/>
                    </a:lnTo>
                    <a:lnTo>
                      <a:pt x="429" y="354"/>
                    </a:lnTo>
                    <a:lnTo>
                      <a:pt x="430" y="356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57" name="Picture 179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2" y="-107"/>
                <a:ext cx="228" cy="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180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2" y="-201"/>
                <a:ext cx="340" cy="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81"/>
            <p:cNvGrpSpPr>
              <a:grpSpLocks/>
            </p:cNvGrpSpPr>
            <p:nvPr/>
          </p:nvGrpSpPr>
          <p:grpSpPr bwMode="auto">
            <a:xfrm>
              <a:off x="5472" y="-201"/>
              <a:ext cx="340" cy="403"/>
              <a:chOff x="5472" y="-201"/>
              <a:chExt cx="340" cy="403"/>
            </a:xfrm>
          </p:grpSpPr>
          <p:sp>
            <p:nvSpPr>
              <p:cNvPr id="51" name="Freeform 182"/>
              <p:cNvSpPr>
                <a:spLocks/>
              </p:cNvSpPr>
              <p:nvPr/>
            </p:nvSpPr>
            <p:spPr bwMode="auto">
              <a:xfrm>
                <a:off x="5472" y="-201"/>
                <a:ext cx="340" cy="403"/>
              </a:xfrm>
              <a:custGeom>
                <a:avLst/>
                <a:gdLst>
                  <a:gd name="T0" fmla="+- 0 5583 5472"/>
                  <a:gd name="T1" fmla="*/ T0 w 340"/>
                  <a:gd name="T2" fmla="+- 0 202 -201"/>
                  <a:gd name="T3" fmla="*/ 202 h 403"/>
                  <a:gd name="T4" fmla="+- 0 5577 5472"/>
                  <a:gd name="T5" fmla="*/ T4 w 340"/>
                  <a:gd name="T6" fmla="+- 0 202 -201"/>
                  <a:gd name="T7" fmla="*/ 202 h 403"/>
                  <a:gd name="T8" fmla="+- 0 5560 5472"/>
                  <a:gd name="T9" fmla="*/ T8 w 340"/>
                  <a:gd name="T10" fmla="+- 0 190 -201"/>
                  <a:gd name="T11" fmla="*/ 190 h 403"/>
                  <a:gd name="T12" fmla="+- 0 5543 5472"/>
                  <a:gd name="T13" fmla="*/ T12 w 340"/>
                  <a:gd name="T14" fmla="+- 0 180 -201"/>
                  <a:gd name="T15" fmla="*/ 180 h 403"/>
                  <a:gd name="T16" fmla="+- 0 5525 5472"/>
                  <a:gd name="T17" fmla="*/ T16 w 340"/>
                  <a:gd name="T18" fmla="+- 0 171 -201"/>
                  <a:gd name="T19" fmla="*/ 171 h 403"/>
                  <a:gd name="T20" fmla="+- 0 5506 5472"/>
                  <a:gd name="T21" fmla="*/ T20 w 340"/>
                  <a:gd name="T22" fmla="+- 0 164 -201"/>
                  <a:gd name="T23" fmla="*/ 164 h 403"/>
                  <a:gd name="T24" fmla="+- 0 5487 5472"/>
                  <a:gd name="T25" fmla="*/ T24 w 340"/>
                  <a:gd name="T26" fmla="+- 0 158 -201"/>
                  <a:gd name="T27" fmla="*/ 158 h 403"/>
                  <a:gd name="T28" fmla="+- 0 5472 5472"/>
                  <a:gd name="T29" fmla="*/ T28 w 340"/>
                  <a:gd name="T30" fmla="+- 0 -201 -201"/>
                  <a:gd name="T31" fmla="*/ -201 h 403"/>
                  <a:gd name="T32" fmla="+- 0 5644 5472"/>
                  <a:gd name="T33" fmla="*/ T32 w 340"/>
                  <a:gd name="T34" fmla="+- 0 -201 -201"/>
                  <a:gd name="T35" fmla="*/ -201 h 403"/>
                  <a:gd name="T36" fmla="+- 0 5671 5472"/>
                  <a:gd name="T37" fmla="*/ T36 w 340"/>
                  <a:gd name="T38" fmla="+- 0 -200 -201"/>
                  <a:gd name="T39" fmla="*/ -200 h 403"/>
                  <a:gd name="T40" fmla="+- 0 5740 5472"/>
                  <a:gd name="T41" fmla="*/ T40 w 340"/>
                  <a:gd name="T42" fmla="+- 0 -181 -201"/>
                  <a:gd name="T43" fmla="*/ -181 h 403"/>
                  <a:gd name="T44" fmla="+- 0 5788 5472"/>
                  <a:gd name="T45" fmla="*/ T44 w 340"/>
                  <a:gd name="T46" fmla="+- 0 -141 -201"/>
                  <a:gd name="T47" fmla="*/ -141 h 403"/>
                  <a:gd name="T48" fmla="+- 0 5804 5472"/>
                  <a:gd name="T49" fmla="*/ T48 w 340"/>
                  <a:gd name="T50" fmla="+- 0 -107 -201"/>
                  <a:gd name="T51" fmla="*/ -107 h 403"/>
                  <a:gd name="T52" fmla="+- 0 5583 5472"/>
                  <a:gd name="T53" fmla="*/ T52 w 340"/>
                  <a:gd name="T54" fmla="+- 0 -107 -201"/>
                  <a:gd name="T55" fmla="*/ -107 h 403"/>
                  <a:gd name="T56" fmla="+- 0 5583 5472"/>
                  <a:gd name="T57" fmla="*/ T56 w 340"/>
                  <a:gd name="T58" fmla="+- 0 -1 -201"/>
                  <a:gd name="T59" fmla="*/ -1 h 403"/>
                  <a:gd name="T60" fmla="+- 0 5801 5472"/>
                  <a:gd name="T61" fmla="*/ T60 w 340"/>
                  <a:gd name="T62" fmla="+- 0 -1 -201"/>
                  <a:gd name="T63" fmla="*/ -1 h 403"/>
                  <a:gd name="T64" fmla="+- 0 5797 5472"/>
                  <a:gd name="T65" fmla="*/ T64 w 340"/>
                  <a:gd name="T66" fmla="+- 0 8 -201"/>
                  <a:gd name="T67" fmla="*/ 8 h 403"/>
                  <a:gd name="T68" fmla="+- 0 5786 5472"/>
                  <a:gd name="T69" fmla="*/ T68 w 340"/>
                  <a:gd name="T70" fmla="+- 0 26 -201"/>
                  <a:gd name="T71" fmla="*/ 26 h 403"/>
                  <a:gd name="T72" fmla="+- 0 5739 5472"/>
                  <a:gd name="T73" fmla="*/ T72 w 340"/>
                  <a:gd name="T74" fmla="+- 0 65 -201"/>
                  <a:gd name="T75" fmla="*/ 65 h 403"/>
                  <a:gd name="T76" fmla="+- 0 5672 5472"/>
                  <a:gd name="T77" fmla="*/ T76 w 340"/>
                  <a:gd name="T78" fmla="+- 0 85 -201"/>
                  <a:gd name="T79" fmla="*/ 85 h 403"/>
                  <a:gd name="T80" fmla="+- 0 5583 5472"/>
                  <a:gd name="T81" fmla="*/ T80 w 340"/>
                  <a:gd name="T82" fmla="+- 0 87 -201"/>
                  <a:gd name="T83" fmla="*/ 87 h 403"/>
                  <a:gd name="T84" fmla="+- 0 5583 5472"/>
                  <a:gd name="T85" fmla="*/ T84 w 340"/>
                  <a:gd name="T86" fmla="+- 0 202 -201"/>
                  <a:gd name="T87" fmla="*/ 202 h 4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340" h="403">
                    <a:moveTo>
                      <a:pt x="111" y="403"/>
                    </a:moveTo>
                    <a:lnTo>
                      <a:pt x="105" y="403"/>
                    </a:lnTo>
                    <a:lnTo>
                      <a:pt x="88" y="391"/>
                    </a:lnTo>
                    <a:lnTo>
                      <a:pt x="71" y="381"/>
                    </a:lnTo>
                    <a:lnTo>
                      <a:pt x="53" y="372"/>
                    </a:lnTo>
                    <a:lnTo>
                      <a:pt x="34" y="365"/>
                    </a:lnTo>
                    <a:lnTo>
                      <a:pt x="15" y="359"/>
                    </a:lnTo>
                    <a:lnTo>
                      <a:pt x="0" y="0"/>
                    </a:lnTo>
                    <a:lnTo>
                      <a:pt x="172" y="0"/>
                    </a:lnTo>
                    <a:lnTo>
                      <a:pt x="199" y="1"/>
                    </a:lnTo>
                    <a:lnTo>
                      <a:pt x="268" y="20"/>
                    </a:lnTo>
                    <a:lnTo>
                      <a:pt x="316" y="60"/>
                    </a:lnTo>
                    <a:lnTo>
                      <a:pt x="332" y="94"/>
                    </a:lnTo>
                    <a:lnTo>
                      <a:pt x="111" y="94"/>
                    </a:lnTo>
                    <a:lnTo>
                      <a:pt x="111" y="200"/>
                    </a:lnTo>
                    <a:lnTo>
                      <a:pt x="329" y="200"/>
                    </a:lnTo>
                    <a:lnTo>
                      <a:pt x="325" y="209"/>
                    </a:lnTo>
                    <a:lnTo>
                      <a:pt x="314" y="227"/>
                    </a:lnTo>
                    <a:lnTo>
                      <a:pt x="267" y="266"/>
                    </a:lnTo>
                    <a:lnTo>
                      <a:pt x="200" y="286"/>
                    </a:lnTo>
                    <a:lnTo>
                      <a:pt x="111" y="288"/>
                    </a:lnTo>
                    <a:lnTo>
                      <a:pt x="111" y="403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52" name="Freeform 183"/>
              <p:cNvSpPr>
                <a:spLocks/>
              </p:cNvSpPr>
              <p:nvPr/>
            </p:nvSpPr>
            <p:spPr bwMode="auto">
              <a:xfrm>
                <a:off x="5472" y="-201"/>
                <a:ext cx="340" cy="403"/>
              </a:xfrm>
              <a:custGeom>
                <a:avLst/>
                <a:gdLst>
                  <a:gd name="T0" fmla="+- 0 5801 5472"/>
                  <a:gd name="T1" fmla="*/ T0 w 340"/>
                  <a:gd name="T2" fmla="+- 0 -1 -201"/>
                  <a:gd name="T3" fmla="*/ -1 h 403"/>
                  <a:gd name="T4" fmla="+- 0 5636 5472"/>
                  <a:gd name="T5" fmla="*/ T4 w 340"/>
                  <a:gd name="T6" fmla="+- 0 -1 -201"/>
                  <a:gd name="T7" fmla="*/ -1 h 403"/>
                  <a:gd name="T8" fmla="+- 0 5658 5472"/>
                  <a:gd name="T9" fmla="*/ T8 w 340"/>
                  <a:gd name="T10" fmla="+- 0 -3 -201"/>
                  <a:gd name="T11" fmla="*/ -3 h 403"/>
                  <a:gd name="T12" fmla="+- 0 5676 5472"/>
                  <a:gd name="T13" fmla="*/ T12 w 340"/>
                  <a:gd name="T14" fmla="+- 0 -10 -201"/>
                  <a:gd name="T15" fmla="*/ -10 h 403"/>
                  <a:gd name="T16" fmla="+- 0 5692 5472"/>
                  <a:gd name="T17" fmla="*/ T16 w 340"/>
                  <a:gd name="T18" fmla="+- 0 -24 -201"/>
                  <a:gd name="T19" fmla="*/ -24 h 403"/>
                  <a:gd name="T20" fmla="+- 0 5699 5472"/>
                  <a:gd name="T21" fmla="*/ T20 w 340"/>
                  <a:gd name="T22" fmla="+- 0 -43 -201"/>
                  <a:gd name="T23" fmla="*/ -43 h 403"/>
                  <a:gd name="T24" fmla="+- 0 5700 5472"/>
                  <a:gd name="T25" fmla="*/ T24 w 340"/>
                  <a:gd name="T26" fmla="+- 0 -54 -201"/>
                  <a:gd name="T27" fmla="*/ -54 h 403"/>
                  <a:gd name="T28" fmla="+- 0 5696 5472"/>
                  <a:gd name="T29" fmla="*/ T28 w 340"/>
                  <a:gd name="T30" fmla="+- 0 -76 -201"/>
                  <a:gd name="T31" fmla="*/ -76 h 403"/>
                  <a:gd name="T32" fmla="+- 0 5684 5472"/>
                  <a:gd name="T33" fmla="*/ T32 w 340"/>
                  <a:gd name="T34" fmla="+- 0 -92 -201"/>
                  <a:gd name="T35" fmla="*/ -92 h 403"/>
                  <a:gd name="T36" fmla="+- 0 5666 5472"/>
                  <a:gd name="T37" fmla="*/ T36 w 340"/>
                  <a:gd name="T38" fmla="+- 0 -103 -201"/>
                  <a:gd name="T39" fmla="*/ -103 h 403"/>
                  <a:gd name="T40" fmla="+- 0 5641 5472"/>
                  <a:gd name="T41" fmla="*/ T40 w 340"/>
                  <a:gd name="T42" fmla="+- 0 -107 -201"/>
                  <a:gd name="T43" fmla="*/ -107 h 403"/>
                  <a:gd name="T44" fmla="+- 0 5583 5472"/>
                  <a:gd name="T45" fmla="*/ T44 w 340"/>
                  <a:gd name="T46" fmla="+- 0 -107 -201"/>
                  <a:gd name="T47" fmla="*/ -107 h 403"/>
                  <a:gd name="T48" fmla="+- 0 5804 5472"/>
                  <a:gd name="T49" fmla="*/ T48 w 340"/>
                  <a:gd name="T50" fmla="+- 0 -107 -201"/>
                  <a:gd name="T51" fmla="*/ -107 h 403"/>
                  <a:gd name="T52" fmla="+- 0 5806 5472"/>
                  <a:gd name="T53" fmla="*/ T52 w 340"/>
                  <a:gd name="T54" fmla="+- 0 -104 -201"/>
                  <a:gd name="T55" fmla="*/ -104 h 403"/>
                  <a:gd name="T56" fmla="+- 0 5810 5472"/>
                  <a:gd name="T57" fmla="*/ T56 w 340"/>
                  <a:gd name="T58" fmla="+- 0 -82 -201"/>
                  <a:gd name="T59" fmla="*/ -82 h 403"/>
                  <a:gd name="T60" fmla="+- 0 5812 5472"/>
                  <a:gd name="T61" fmla="*/ T60 w 340"/>
                  <a:gd name="T62" fmla="+- 0 -58 -201"/>
                  <a:gd name="T63" fmla="*/ -58 h 403"/>
                  <a:gd name="T64" fmla="+- 0 5810 5472"/>
                  <a:gd name="T65" fmla="*/ T64 w 340"/>
                  <a:gd name="T66" fmla="+- 0 -34 -201"/>
                  <a:gd name="T67" fmla="*/ -34 h 403"/>
                  <a:gd name="T68" fmla="+- 0 5805 5472"/>
                  <a:gd name="T69" fmla="*/ T68 w 340"/>
                  <a:gd name="T70" fmla="+- 0 -12 -201"/>
                  <a:gd name="T71" fmla="*/ -12 h 403"/>
                  <a:gd name="T72" fmla="+- 0 5801 5472"/>
                  <a:gd name="T73" fmla="*/ T72 w 340"/>
                  <a:gd name="T74" fmla="+- 0 -1 -201"/>
                  <a:gd name="T75" fmla="*/ -1 h 4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340" h="403">
                    <a:moveTo>
                      <a:pt x="329" y="200"/>
                    </a:moveTo>
                    <a:lnTo>
                      <a:pt x="164" y="200"/>
                    </a:lnTo>
                    <a:lnTo>
                      <a:pt x="186" y="198"/>
                    </a:lnTo>
                    <a:lnTo>
                      <a:pt x="204" y="191"/>
                    </a:lnTo>
                    <a:lnTo>
                      <a:pt x="220" y="177"/>
                    </a:lnTo>
                    <a:lnTo>
                      <a:pt x="227" y="158"/>
                    </a:lnTo>
                    <a:lnTo>
                      <a:pt x="228" y="147"/>
                    </a:lnTo>
                    <a:lnTo>
                      <a:pt x="224" y="125"/>
                    </a:lnTo>
                    <a:lnTo>
                      <a:pt x="212" y="109"/>
                    </a:lnTo>
                    <a:lnTo>
                      <a:pt x="194" y="98"/>
                    </a:lnTo>
                    <a:lnTo>
                      <a:pt x="169" y="94"/>
                    </a:lnTo>
                    <a:lnTo>
                      <a:pt x="111" y="94"/>
                    </a:lnTo>
                    <a:lnTo>
                      <a:pt x="332" y="94"/>
                    </a:lnTo>
                    <a:lnTo>
                      <a:pt x="334" y="97"/>
                    </a:lnTo>
                    <a:lnTo>
                      <a:pt x="338" y="119"/>
                    </a:lnTo>
                    <a:lnTo>
                      <a:pt x="340" y="143"/>
                    </a:lnTo>
                    <a:lnTo>
                      <a:pt x="338" y="167"/>
                    </a:lnTo>
                    <a:lnTo>
                      <a:pt x="333" y="189"/>
                    </a:lnTo>
                    <a:lnTo>
                      <a:pt x="329" y="200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1" name="Group 184"/>
            <p:cNvGrpSpPr>
              <a:grpSpLocks/>
            </p:cNvGrpSpPr>
            <p:nvPr/>
          </p:nvGrpSpPr>
          <p:grpSpPr bwMode="auto">
            <a:xfrm>
              <a:off x="5209" y="379"/>
              <a:ext cx="307" cy="247"/>
              <a:chOff x="5209" y="379"/>
              <a:chExt cx="307" cy="247"/>
            </a:xfrm>
          </p:grpSpPr>
          <p:sp>
            <p:nvSpPr>
              <p:cNvPr id="50" name="Freeform 185"/>
              <p:cNvSpPr>
                <a:spLocks/>
              </p:cNvSpPr>
              <p:nvPr/>
            </p:nvSpPr>
            <p:spPr bwMode="auto">
              <a:xfrm>
                <a:off x="5209" y="379"/>
                <a:ext cx="307" cy="247"/>
              </a:xfrm>
              <a:custGeom>
                <a:avLst/>
                <a:gdLst>
                  <a:gd name="T0" fmla="+- 0 5418 5209"/>
                  <a:gd name="T1" fmla="*/ T0 w 307"/>
                  <a:gd name="T2" fmla="+- 0 626 379"/>
                  <a:gd name="T3" fmla="*/ 626 h 247"/>
                  <a:gd name="T4" fmla="+- 0 5351 5209"/>
                  <a:gd name="T5" fmla="*/ T4 w 307"/>
                  <a:gd name="T6" fmla="+- 0 613 379"/>
                  <a:gd name="T7" fmla="*/ 613 h 247"/>
                  <a:gd name="T8" fmla="+- 0 5294 5209"/>
                  <a:gd name="T9" fmla="*/ T8 w 307"/>
                  <a:gd name="T10" fmla="+- 0 582 379"/>
                  <a:gd name="T11" fmla="*/ 582 h 247"/>
                  <a:gd name="T12" fmla="+- 0 5249 5209"/>
                  <a:gd name="T13" fmla="*/ T12 w 307"/>
                  <a:gd name="T14" fmla="+- 0 535 379"/>
                  <a:gd name="T15" fmla="*/ 535 h 247"/>
                  <a:gd name="T16" fmla="+- 0 5219 5209"/>
                  <a:gd name="T17" fmla="*/ T16 w 307"/>
                  <a:gd name="T18" fmla="+- 0 477 379"/>
                  <a:gd name="T19" fmla="*/ 477 h 247"/>
                  <a:gd name="T20" fmla="+- 0 5209 5209"/>
                  <a:gd name="T21" fmla="*/ T20 w 307"/>
                  <a:gd name="T22" fmla="+- 0 410 379"/>
                  <a:gd name="T23" fmla="*/ 410 h 247"/>
                  <a:gd name="T24" fmla="+- 0 5209 5209"/>
                  <a:gd name="T25" fmla="*/ T24 w 307"/>
                  <a:gd name="T26" fmla="+- 0 399 379"/>
                  <a:gd name="T27" fmla="*/ 399 h 247"/>
                  <a:gd name="T28" fmla="+- 0 5210 5209"/>
                  <a:gd name="T29" fmla="*/ T28 w 307"/>
                  <a:gd name="T30" fmla="+- 0 389 379"/>
                  <a:gd name="T31" fmla="*/ 389 h 247"/>
                  <a:gd name="T32" fmla="+- 0 5211 5209"/>
                  <a:gd name="T33" fmla="*/ T32 w 307"/>
                  <a:gd name="T34" fmla="+- 0 379 379"/>
                  <a:gd name="T35" fmla="*/ 379 h 247"/>
                  <a:gd name="T36" fmla="+- 0 5218 5209"/>
                  <a:gd name="T37" fmla="*/ T36 w 307"/>
                  <a:gd name="T38" fmla="+- 0 380 379"/>
                  <a:gd name="T39" fmla="*/ 380 h 247"/>
                  <a:gd name="T40" fmla="+- 0 5280 5209"/>
                  <a:gd name="T41" fmla="*/ T40 w 307"/>
                  <a:gd name="T42" fmla="+- 0 389 379"/>
                  <a:gd name="T43" fmla="*/ 389 h 247"/>
                  <a:gd name="T44" fmla="+- 0 5338 5209"/>
                  <a:gd name="T45" fmla="*/ T44 w 307"/>
                  <a:gd name="T46" fmla="+- 0 410 379"/>
                  <a:gd name="T47" fmla="*/ 410 h 247"/>
                  <a:gd name="T48" fmla="+- 0 5391 5209"/>
                  <a:gd name="T49" fmla="*/ T48 w 307"/>
                  <a:gd name="T50" fmla="+- 0 441 379"/>
                  <a:gd name="T51" fmla="*/ 441 h 247"/>
                  <a:gd name="T52" fmla="+- 0 5437 5209"/>
                  <a:gd name="T53" fmla="*/ T52 w 307"/>
                  <a:gd name="T54" fmla="+- 0 483 379"/>
                  <a:gd name="T55" fmla="*/ 483 h 247"/>
                  <a:gd name="T56" fmla="+- 0 5477 5209"/>
                  <a:gd name="T57" fmla="*/ T56 w 307"/>
                  <a:gd name="T58" fmla="+- 0 534 379"/>
                  <a:gd name="T59" fmla="*/ 534 h 247"/>
                  <a:gd name="T60" fmla="+- 0 5508 5209"/>
                  <a:gd name="T61" fmla="*/ T60 w 307"/>
                  <a:gd name="T62" fmla="+- 0 587 379"/>
                  <a:gd name="T63" fmla="*/ 587 h 247"/>
                  <a:gd name="T64" fmla="+- 0 5516 5209"/>
                  <a:gd name="T65" fmla="*/ T64 w 307"/>
                  <a:gd name="T66" fmla="+- 0 606 379"/>
                  <a:gd name="T67" fmla="*/ 606 h 247"/>
                  <a:gd name="T68" fmla="+- 0 5499 5209"/>
                  <a:gd name="T69" fmla="*/ T68 w 307"/>
                  <a:gd name="T70" fmla="+- 0 613 379"/>
                  <a:gd name="T71" fmla="*/ 613 h 247"/>
                  <a:gd name="T72" fmla="+- 0 5481 5209"/>
                  <a:gd name="T73" fmla="*/ T72 w 307"/>
                  <a:gd name="T74" fmla="+- 0 619 379"/>
                  <a:gd name="T75" fmla="*/ 619 h 247"/>
                  <a:gd name="T76" fmla="+- 0 5462 5209"/>
                  <a:gd name="T77" fmla="*/ T76 w 307"/>
                  <a:gd name="T78" fmla="+- 0 623 379"/>
                  <a:gd name="T79" fmla="*/ 623 h 247"/>
                  <a:gd name="T80" fmla="+- 0 5441 5209"/>
                  <a:gd name="T81" fmla="*/ T80 w 307"/>
                  <a:gd name="T82" fmla="+- 0 625 379"/>
                  <a:gd name="T83" fmla="*/ 625 h 247"/>
                  <a:gd name="T84" fmla="+- 0 5418 5209"/>
                  <a:gd name="T85" fmla="*/ T84 w 307"/>
                  <a:gd name="T86" fmla="+- 0 626 379"/>
                  <a:gd name="T87" fmla="*/ 626 h 2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307" h="247">
                    <a:moveTo>
                      <a:pt x="209" y="247"/>
                    </a:moveTo>
                    <a:lnTo>
                      <a:pt x="142" y="234"/>
                    </a:lnTo>
                    <a:lnTo>
                      <a:pt x="85" y="203"/>
                    </a:lnTo>
                    <a:lnTo>
                      <a:pt x="40" y="156"/>
                    </a:lnTo>
                    <a:lnTo>
                      <a:pt x="10" y="98"/>
                    </a:lnTo>
                    <a:lnTo>
                      <a:pt x="0" y="31"/>
                    </a:lnTo>
                    <a:lnTo>
                      <a:pt x="0" y="20"/>
                    </a:lnTo>
                    <a:lnTo>
                      <a:pt x="1" y="10"/>
                    </a:lnTo>
                    <a:lnTo>
                      <a:pt x="2" y="0"/>
                    </a:lnTo>
                    <a:lnTo>
                      <a:pt x="9" y="1"/>
                    </a:lnTo>
                    <a:lnTo>
                      <a:pt x="71" y="10"/>
                    </a:lnTo>
                    <a:lnTo>
                      <a:pt x="129" y="31"/>
                    </a:lnTo>
                    <a:lnTo>
                      <a:pt x="182" y="62"/>
                    </a:lnTo>
                    <a:lnTo>
                      <a:pt x="228" y="104"/>
                    </a:lnTo>
                    <a:lnTo>
                      <a:pt x="268" y="155"/>
                    </a:lnTo>
                    <a:lnTo>
                      <a:pt x="299" y="208"/>
                    </a:lnTo>
                    <a:lnTo>
                      <a:pt x="307" y="227"/>
                    </a:lnTo>
                    <a:lnTo>
                      <a:pt x="290" y="234"/>
                    </a:lnTo>
                    <a:lnTo>
                      <a:pt x="272" y="240"/>
                    </a:lnTo>
                    <a:lnTo>
                      <a:pt x="253" y="244"/>
                    </a:lnTo>
                    <a:lnTo>
                      <a:pt x="232" y="246"/>
                    </a:lnTo>
                    <a:lnTo>
                      <a:pt x="209" y="247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2" name="Group 186"/>
            <p:cNvGrpSpPr>
              <a:grpSpLocks/>
            </p:cNvGrpSpPr>
            <p:nvPr/>
          </p:nvGrpSpPr>
          <p:grpSpPr bwMode="auto">
            <a:xfrm>
              <a:off x="5212" y="337"/>
              <a:ext cx="425" cy="176"/>
              <a:chOff x="5212" y="337"/>
              <a:chExt cx="425" cy="176"/>
            </a:xfrm>
          </p:grpSpPr>
          <p:sp>
            <p:nvSpPr>
              <p:cNvPr id="48" name="Freeform 187"/>
              <p:cNvSpPr>
                <a:spLocks/>
              </p:cNvSpPr>
              <p:nvPr/>
            </p:nvSpPr>
            <p:spPr bwMode="auto">
              <a:xfrm>
                <a:off x="5212" y="337"/>
                <a:ext cx="425" cy="176"/>
              </a:xfrm>
              <a:custGeom>
                <a:avLst/>
                <a:gdLst>
                  <a:gd name="T0" fmla="+- 0 5212 5212"/>
                  <a:gd name="T1" fmla="*/ T0 w 425"/>
                  <a:gd name="T2" fmla="+- 0 370 337"/>
                  <a:gd name="T3" fmla="*/ 370 h 176"/>
                  <a:gd name="T4" fmla="+- 0 5280 5212"/>
                  <a:gd name="T5" fmla="*/ T4 w 425"/>
                  <a:gd name="T6" fmla="+- 0 339 337"/>
                  <a:gd name="T7" fmla="*/ 339 h 176"/>
                  <a:gd name="T8" fmla="+- 0 5322 5212"/>
                  <a:gd name="T9" fmla="*/ T8 w 425"/>
                  <a:gd name="T10" fmla="+- 0 337 337"/>
                  <a:gd name="T11" fmla="*/ 337 h 176"/>
                  <a:gd name="T12" fmla="+- 0 5344 5212"/>
                  <a:gd name="T13" fmla="*/ T12 w 425"/>
                  <a:gd name="T14" fmla="+- 0 337 337"/>
                  <a:gd name="T15" fmla="*/ 337 h 176"/>
                  <a:gd name="T16" fmla="+- 0 5408 5212"/>
                  <a:gd name="T17" fmla="*/ T16 w 425"/>
                  <a:gd name="T18" fmla="+- 0 346 337"/>
                  <a:gd name="T19" fmla="*/ 346 h 176"/>
                  <a:gd name="T20" fmla="+- 0 5459 5212"/>
                  <a:gd name="T21" fmla="*/ T20 w 425"/>
                  <a:gd name="T22" fmla="+- 0 359 337"/>
                  <a:gd name="T23" fmla="*/ 359 h 176"/>
                  <a:gd name="T24" fmla="+- 0 5297 5212"/>
                  <a:gd name="T25" fmla="*/ T24 w 425"/>
                  <a:gd name="T26" fmla="+- 0 359 337"/>
                  <a:gd name="T27" fmla="*/ 359 h 176"/>
                  <a:gd name="T28" fmla="+- 0 5276 5212"/>
                  <a:gd name="T29" fmla="*/ T28 w 425"/>
                  <a:gd name="T30" fmla="+- 0 360 337"/>
                  <a:gd name="T31" fmla="*/ 360 h 176"/>
                  <a:gd name="T32" fmla="+- 0 5255 5212"/>
                  <a:gd name="T33" fmla="*/ T32 w 425"/>
                  <a:gd name="T34" fmla="+- 0 362 337"/>
                  <a:gd name="T35" fmla="*/ 362 h 176"/>
                  <a:gd name="T36" fmla="+- 0 5233 5212"/>
                  <a:gd name="T37" fmla="*/ T36 w 425"/>
                  <a:gd name="T38" fmla="+- 0 366 337"/>
                  <a:gd name="T39" fmla="*/ 366 h 176"/>
                  <a:gd name="T40" fmla="+- 0 5212 5212"/>
                  <a:gd name="T41" fmla="*/ T40 w 425"/>
                  <a:gd name="T42" fmla="+- 0 370 337"/>
                  <a:gd name="T43" fmla="*/ 370 h 1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425" h="176">
                    <a:moveTo>
                      <a:pt x="0" y="33"/>
                    </a:moveTo>
                    <a:lnTo>
                      <a:pt x="68" y="2"/>
                    </a:lnTo>
                    <a:lnTo>
                      <a:pt x="110" y="0"/>
                    </a:lnTo>
                    <a:lnTo>
                      <a:pt x="132" y="0"/>
                    </a:lnTo>
                    <a:lnTo>
                      <a:pt x="196" y="9"/>
                    </a:lnTo>
                    <a:lnTo>
                      <a:pt x="247" y="22"/>
                    </a:lnTo>
                    <a:lnTo>
                      <a:pt x="85" y="22"/>
                    </a:lnTo>
                    <a:lnTo>
                      <a:pt x="64" y="23"/>
                    </a:lnTo>
                    <a:lnTo>
                      <a:pt x="43" y="25"/>
                    </a:lnTo>
                    <a:lnTo>
                      <a:pt x="21" y="2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9" name="Freeform 188"/>
              <p:cNvSpPr>
                <a:spLocks/>
              </p:cNvSpPr>
              <p:nvPr/>
            </p:nvSpPr>
            <p:spPr bwMode="auto">
              <a:xfrm>
                <a:off x="5212" y="337"/>
                <a:ext cx="425" cy="176"/>
              </a:xfrm>
              <a:custGeom>
                <a:avLst/>
                <a:gdLst>
                  <a:gd name="T0" fmla="+- 0 5616 5212"/>
                  <a:gd name="T1" fmla="*/ T0 w 425"/>
                  <a:gd name="T2" fmla="+- 0 512 337"/>
                  <a:gd name="T3" fmla="*/ 512 h 176"/>
                  <a:gd name="T4" fmla="+- 0 5562 5212"/>
                  <a:gd name="T5" fmla="*/ T4 w 425"/>
                  <a:gd name="T6" fmla="+- 0 462 337"/>
                  <a:gd name="T7" fmla="*/ 462 h 176"/>
                  <a:gd name="T8" fmla="+- 0 5504 5212"/>
                  <a:gd name="T9" fmla="*/ T8 w 425"/>
                  <a:gd name="T10" fmla="+- 0 421 337"/>
                  <a:gd name="T11" fmla="*/ 421 h 176"/>
                  <a:gd name="T12" fmla="+- 0 5444 5212"/>
                  <a:gd name="T13" fmla="*/ T12 w 425"/>
                  <a:gd name="T14" fmla="+- 0 390 337"/>
                  <a:gd name="T15" fmla="*/ 390 h 176"/>
                  <a:gd name="T16" fmla="+- 0 5382 5212"/>
                  <a:gd name="T17" fmla="*/ T16 w 425"/>
                  <a:gd name="T18" fmla="+- 0 369 337"/>
                  <a:gd name="T19" fmla="*/ 369 h 176"/>
                  <a:gd name="T20" fmla="+- 0 5318 5212"/>
                  <a:gd name="T21" fmla="*/ T20 w 425"/>
                  <a:gd name="T22" fmla="+- 0 360 337"/>
                  <a:gd name="T23" fmla="*/ 360 h 176"/>
                  <a:gd name="T24" fmla="+- 0 5297 5212"/>
                  <a:gd name="T25" fmla="*/ T24 w 425"/>
                  <a:gd name="T26" fmla="+- 0 359 337"/>
                  <a:gd name="T27" fmla="*/ 359 h 176"/>
                  <a:gd name="T28" fmla="+- 0 5459 5212"/>
                  <a:gd name="T29" fmla="*/ T28 w 425"/>
                  <a:gd name="T30" fmla="+- 0 359 337"/>
                  <a:gd name="T31" fmla="*/ 359 h 176"/>
                  <a:gd name="T32" fmla="+- 0 5535 5212"/>
                  <a:gd name="T33" fmla="*/ T32 w 425"/>
                  <a:gd name="T34" fmla="+- 0 391 337"/>
                  <a:gd name="T35" fmla="*/ 391 h 176"/>
                  <a:gd name="T36" fmla="+- 0 5597 5212"/>
                  <a:gd name="T37" fmla="*/ T36 w 425"/>
                  <a:gd name="T38" fmla="+- 0 427 337"/>
                  <a:gd name="T39" fmla="*/ 427 h 176"/>
                  <a:gd name="T40" fmla="+- 0 5637 5212"/>
                  <a:gd name="T41" fmla="*/ T40 w 425"/>
                  <a:gd name="T42" fmla="+- 0 456 337"/>
                  <a:gd name="T43" fmla="*/ 456 h 176"/>
                  <a:gd name="T44" fmla="+- 0 5632 5212"/>
                  <a:gd name="T45" fmla="*/ T44 w 425"/>
                  <a:gd name="T46" fmla="+- 0 476 337"/>
                  <a:gd name="T47" fmla="*/ 476 h 176"/>
                  <a:gd name="T48" fmla="+- 0 5625 5212"/>
                  <a:gd name="T49" fmla="*/ T48 w 425"/>
                  <a:gd name="T50" fmla="+- 0 495 337"/>
                  <a:gd name="T51" fmla="*/ 495 h 176"/>
                  <a:gd name="T52" fmla="+- 0 5616 5212"/>
                  <a:gd name="T53" fmla="*/ T52 w 425"/>
                  <a:gd name="T54" fmla="+- 0 512 337"/>
                  <a:gd name="T55" fmla="*/ 512 h 1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425" h="176">
                    <a:moveTo>
                      <a:pt x="404" y="175"/>
                    </a:moveTo>
                    <a:lnTo>
                      <a:pt x="350" y="125"/>
                    </a:lnTo>
                    <a:lnTo>
                      <a:pt x="292" y="84"/>
                    </a:lnTo>
                    <a:lnTo>
                      <a:pt x="232" y="53"/>
                    </a:lnTo>
                    <a:lnTo>
                      <a:pt x="170" y="32"/>
                    </a:lnTo>
                    <a:lnTo>
                      <a:pt x="106" y="23"/>
                    </a:lnTo>
                    <a:lnTo>
                      <a:pt x="85" y="22"/>
                    </a:lnTo>
                    <a:lnTo>
                      <a:pt x="247" y="22"/>
                    </a:lnTo>
                    <a:lnTo>
                      <a:pt x="323" y="54"/>
                    </a:lnTo>
                    <a:lnTo>
                      <a:pt x="385" y="90"/>
                    </a:lnTo>
                    <a:lnTo>
                      <a:pt x="425" y="119"/>
                    </a:lnTo>
                    <a:lnTo>
                      <a:pt x="420" y="139"/>
                    </a:lnTo>
                    <a:lnTo>
                      <a:pt x="413" y="158"/>
                    </a:lnTo>
                    <a:lnTo>
                      <a:pt x="404" y="175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3" name="Group 189"/>
            <p:cNvGrpSpPr>
              <a:grpSpLocks/>
            </p:cNvGrpSpPr>
            <p:nvPr/>
          </p:nvGrpSpPr>
          <p:grpSpPr bwMode="auto">
            <a:xfrm>
              <a:off x="5227" y="193"/>
              <a:ext cx="393" cy="146"/>
              <a:chOff x="5227" y="193"/>
              <a:chExt cx="393" cy="146"/>
            </a:xfrm>
          </p:grpSpPr>
          <p:sp>
            <p:nvSpPr>
              <p:cNvPr id="46" name="Freeform 190"/>
              <p:cNvSpPr>
                <a:spLocks/>
              </p:cNvSpPr>
              <p:nvPr/>
            </p:nvSpPr>
            <p:spPr bwMode="auto">
              <a:xfrm>
                <a:off x="5227" y="193"/>
                <a:ext cx="393" cy="146"/>
              </a:xfrm>
              <a:custGeom>
                <a:avLst/>
                <a:gdLst>
                  <a:gd name="T0" fmla="+- 0 5227 5227"/>
                  <a:gd name="T1" fmla="*/ T0 w 393"/>
                  <a:gd name="T2" fmla="+- 0 323 193"/>
                  <a:gd name="T3" fmla="*/ 323 h 146"/>
                  <a:gd name="T4" fmla="+- 0 5259 5227"/>
                  <a:gd name="T5" fmla="*/ T4 w 393"/>
                  <a:gd name="T6" fmla="+- 0 270 193"/>
                  <a:gd name="T7" fmla="*/ 270 h 146"/>
                  <a:gd name="T8" fmla="+- 0 5306 5227"/>
                  <a:gd name="T9" fmla="*/ T8 w 393"/>
                  <a:gd name="T10" fmla="+- 0 229 193"/>
                  <a:gd name="T11" fmla="*/ 229 h 146"/>
                  <a:gd name="T12" fmla="+- 0 5363 5227"/>
                  <a:gd name="T13" fmla="*/ T12 w 393"/>
                  <a:gd name="T14" fmla="+- 0 202 193"/>
                  <a:gd name="T15" fmla="*/ 202 h 146"/>
                  <a:gd name="T16" fmla="+- 0 5429 5227"/>
                  <a:gd name="T17" fmla="*/ T16 w 393"/>
                  <a:gd name="T18" fmla="+- 0 193 193"/>
                  <a:gd name="T19" fmla="*/ 193 h 146"/>
                  <a:gd name="T20" fmla="+- 0 5452 5227"/>
                  <a:gd name="T21" fmla="*/ T20 w 393"/>
                  <a:gd name="T22" fmla="+- 0 194 193"/>
                  <a:gd name="T23" fmla="*/ 194 h 146"/>
                  <a:gd name="T24" fmla="+- 0 5517 5227"/>
                  <a:gd name="T25" fmla="*/ T24 w 393"/>
                  <a:gd name="T26" fmla="+- 0 213 193"/>
                  <a:gd name="T27" fmla="*/ 213 h 146"/>
                  <a:gd name="T28" fmla="+- 0 5570 5227"/>
                  <a:gd name="T29" fmla="*/ T28 w 393"/>
                  <a:gd name="T30" fmla="+- 0 249 193"/>
                  <a:gd name="T31" fmla="*/ 249 h 146"/>
                  <a:gd name="T32" fmla="+- 0 5607 5227"/>
                  <a:gd name="T33" fmla="*/ T32 w 393"/>
                  <a:gd name="T34" fmla="+- 0 299 193"/>
                  <a:gd name="T35" fmla="*/ 299 h 146"/>
                  <a:gd name="T36" fmla="+- 0 5607 5227"/>
                  <a:gd name="T37" fmla="*/ T36 w 393"/>
                  <a:gd name="T38" fmla="+- 0 300 193"/>
                  <a:gd name="T39" fmla="*/ 300 h 146"/>
                  <a:gd name="T40" fmla="+- 0 5407 5227"/>
                  <a:gd name="T41" fmla="*/ T40 w 393"/>
                  <a:gd name="T42" fmla="+- 0 300 193"/>
                  <a:gd name="T43" fmla="*/ 300 h 146"/>
                  <a:gd name="T44" fmla="+- 0 5387 5227"/>
                  <a:gd name="T45" fmla="*/ T44 w 393"/>
                  <a:gd name="T46" fmla="+- 0 300 193"/>
                  <a:gd name="T47" fmla="*/ 300 h 146"/>
                  <a:gd name="T48" fmla="+- 0 5311 5227"/>
                  <a:gd name="T49" fmla="*/ T48 w 393"/>
                  <a:gd name="T50" fmla="+- 0 306 193"/>
                  <a:gd name="T51" fmla="*/ 306 h 146"/>
                  <a:gd name="T52" fmla="+- 0 5242 5227"/>
                  <a:gd name="T53" fmla="*/ T52 w 393"/>
                  <a:gd name="T54" fmla="+- 0 319 193"/>
                  <a:gd name="T55" fmla="*/ 319 h 146"/>
                  <a:gd name="T56" fmla="+- 0 5227 5227"/>
                  <a:gd name="T57" fmla="*/ T56 w 393"/>
                  <a:gd name="T58" fmla="+- 0 323 193"/>
                  <a:gd name="T59" fmla="*/ 323 h 1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393" h="146">
                    <a:moveTo>
                      <a:pt x="0" y="130"/>
                    </a:moveTo>
                    <a:lnTo>
                      <a:pt x="32" y="77"/>
                    </a:lnTo>
                    <a:lnTo>
                      <a:pt x="79" y="36"/>
                    </a:lnTo>
                    <a:lnTo>
                      <a:pt x="136" y="9"/>
                    </a:lnTo>
                    <a:lnTo>
                      <a:pt x="202" y="0"/>
                    </a:lnTo>
                    <a:lnTo>
                      <a:pt x="225" y="1"/>
                    </a:lnTo>
                    <a:lnTo>
                      <a:pt x="290" y="20"/>
                    </a:lnTo>
                    <a:lnTo>
                      <a:pt x="343" y="56"/>
                    </a:lnTo>
                    <a:lnTo>
                      <a:pt x="380" y="106"/>
                    </a:lnTo>
                    <a:lnTo>
                      <a:pt x="380" y="107"/>
                    </a:lnTo>
                    <a:lnTo>
                      <a:pt x="180" y="107"/>
                    </a:lnTo>
                    <a:lnTo>
                      <a:pt x="160" y="107"/>
                    </a:lnTo>
                    <a:lnTo>
                      <a:pt x="84" y="113"/>
                    </a:lnTo>
                    <a:lnTo>
                      <a:pt x="15" y="12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47" name="Freeform 191"/>
              <p:cNvSpPr>
                <a:spLocks/>
              </p:cNvSpPr>
              <p:nvPr/>
            </p:nvSpPr>
            <p:spPr bwMode="auto">
              <a:xfrm>
                <a:off x="5227" y="193"/>
                <a:ext cx="393" cy="146"/>
              </a:xfrm>
              <a:custGeom>
                <a:avLst/>
                <a:gdLst>
                  <a:gd name="T0" fmla="+- 0 5619 5227"/>
                  <a:gd name="T1" fmla="*/ T0 w 393"/>
                  <a:gd name="T2" fmla="+- 0 339 193"/>
                  <a:gd name="T3" fmla="*/ 339 h 146"/>
                  <a:gd name="T4" fmla="+- 0 5562 5227"/>
                  <a:gd name="T5" fmla="*/ T4 w 393"/>
                  <a:gd name="T6" fmla="+- 0 321 193"/>
                  <a:gd name="T7" fmla="*/ 321 h 146"/>
                  <a:gd name="T8" fmla="+- 0 5492 5227"/>
                  <a:gd name="T9" fmla="*/ T8 w 393"/>
                  <a:gd name="T10" fmla="+- 0 307 193"/>
                  <a:gd name="T11" fmla="*/ 307 h 146"/>
                  <a:gd name="T12" fmla="+- 0 5428 5227"/>
                  <a:gd name="T13" fmla="*/ T12 w 393"/>
                  <a:gd name="T14" fmla="+- 0 301 193"/>
                  <a:gd name="T15" fmla="*/ 301 h 146"/>
                  <a:gd name="T16" fmla="+- 0 5407 5227"/>
                  <a:gd name="T17" fmla="*/ T16 w 393"/>
                  <a:gd name="T18" fmla="+- 0 300 193"/>
                  <a:gd name="T19" fmla="*/ 300 h 146"/>
                  <a:gd name="T20" fmla="+- 0 5607 5227"/>
                  <a:gd name="T21" fmla="*/ T20 w 393"/>
                  <a:gd name="T22" fmla="+- 0 300 193"/>
                  <a:gd name="T23" fmla="*/ 300 h 146"/>
                  <a:gd name="T24" fmla="+- 0 5614 5227"/>
                  <a:gd name="T25" fmla="*/ T24 w 393"/>
                  <a:gd name="T26" fmla="+- 0 319 193"/>
                  <a:gd name="T27" fmla="*/ 319 h 146"/>
                  <a:gd name="T28" fmla="+- 0 5619 5227"/>
                  <a:gd name="T29" fmla="*/ T28 w 393"/>
                  <a:gd name="T30" fmla="+- 0 339 193"/>
                  <a:gd name="T31" fmla="*/ 339 h 1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93" h="146">
                    <a:moveTo>
                      <a:pt x="392" y="146"/>
                    </a:moveTo>
                    <a:lnTo>
                      <a:pt x="335" y="128"/>
                    </a:lnTo>
                    <a:lnTo>
                      <a:pt x="265" y="114"/>
                    </a:lnTo>
                    <a:lnTo>
                      <a:pt x="201" y="108"/>
                    </a:lnTo>
                    <a:lnTo>
                      <a:pt x="180" y="107"/>
                    </a:lnTo>
                    <a:lnTo>
                      <a:pt x="380" y="107"/>
                    </a:lnTo>
                    <a:lnTo>
                      <a:pt x="387" y="126"/>
                    </a:lnTo>
                    <a:lnTo>
                      <a:pt x="392" y="146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4" name="Group 192"/>
            <p:cNvGrpSpPr>
              <a:grpSpLocks/>
            </p:cNvGrpSpPr>
            <p:nvPr/>
          </p:nvGrpSpPr>
          <p:grpSpPr bwMode="auto">
            <a:xfrm>
              <a:off x="5645" y="275"/>
              <a:ext cx="555" cy="118"/>
              <a:chOff x="5645" y="275"/>
              <a:chExt cx="555" cy="118"/>
            </a:xfrm>
          </p:grpSpPr>
          <p:sp>
            <p:nvSpPr>
              <p:cNvPr id="45" name="Freeform 193"/>
              <p:cNvSpPr>
                <a:spLocks/>
              </p:cNvSpPr>
              <p:nvPr/>
            </p:nvSpPr>
            <p:spPr bwMode="auto">
              <a:xfrm>
                <a:off x="5645" y="275"/>
                <a:ext cx="555" cy="118"/>
              </a:xfrm>
              <a:custGeom>
                <a:avLst/>
                <a:gdLst>
                  <a:gd name="T0" fmla="+- 0 6200 5645"/>
                  <a:gd name="T1" fmla="*/ T0 w 555"/>
                  <a:gd name="T2" fmla="+- 0 393 275"/>
                  <a:gd name="T3" fmla="*/ 393 h 118"/>
                  <a:gd name="T4" fmla="+- 0 5684 5645"/>
                  <a:gd name="T5" fmla="*/ T4 w 555"/>
                  <a:gd name="T6" fmla="+- 0 393 275"/>
                  <a:gd name="T7" fmla="*/ 393 h 118"/>
                  <a:gd name="T8" fmla="+- 0 5684 5645"/>
                  <a:gd name="T9" fmla="*/ T8 w 555"/>
                  <a:gd name="T10" fmla="+- 0 389 275"/>
                  <a:gd name="T11" fmla="*/ 389 h 118"/>
                  <a:gd name="T12" fmla="+- 0 5681 5645"/>
                  <a:gd name="T13" fmla="*/ T12 w 555"/>
                  <a:gd name="T14" fmla="+- 0 368 275"/>
                  <a:gd name="T15" fmla="*/ 368 h 118"/>
                  <a:gd name="T16" fmla="+- 0 5664 5645"/>
                  <a:gd name="T17" fmla="*/ T16 w 555"/>
                  <a:gd name="T18" fmla="+- 0 310 275"/>
                  <a:gd name="T19" fmla="*/ 310 h 118"/>
                  <a:gd name="T20" fmla="+- 0 5645 5645"/>
                  <a:gd name="T21" fmla="*/ T20 w 555"/>
                  <a:gd name="T22" fmla="+- 0 275 275"/>
                  <a:gd name="T23" fmla="*/ 275 h 118"/>
                  <a:gd name="T24" fmla="+- 0 6200 5645"/>
                  <a:gd name="T25" fmla="*/ T24 w 555"/>
                  <a:gd name="T26" fmla="+- 0 275 275"/>
                  <a:gd name="T27" fmla="*/ 275 h 118"/>
                  <a:gd name="T28" fmla="+- 0 6200 5645"/>
                  <a:gd name="T29" fmla="*/ T28 w 555"/>
                  <a:gd name="T30" fmla="+- 0 393 275"/>
                  <a:gd name="T31" fmla="*/ 393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555" h="118">
                    <a:moveTo>
                      <a:pt x="555" y="118"/>
                    </a:moveTo>
                    <a:lnTo>
                      <a:pt x="39" y="118"/>
                    </a:lnTo>
                    <a:lnTo>
                      <a:pt x="39" y="114"/>
                    </a:lnTo>
                    <a:lnTo>
                      <a:pt x="36" y="93"/>
                    </a:lnTo>
                    <a:lnTo>
                      <a:pt x="19" y="35"/>
                    </a:lnTo>
                    <a:lnTo>
                      <a:pt x="0" y="0"/>
                    </a:lnTo>
                    <a:lnTo>
                      <a:pt x="555" y="0"/>
                    </a:lnTo>
                    <a:lnTo>
                      <a:pt x="555" y="118"/>
                    </a:lnTo>
                    <a:close/>
                  </a:path>
                </a:pathLst>
              </a:custGeom>
              <a:solidFill>
                <a:srgbClr val="1B1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5" name="Group 194"/>
            <p:cNvGrpSpPr>
              <a:grpSpLocks/>
            </p:cNvGrpSpPr>
            <p:nvPr/>
          </p:nvGrpSpPr>
          <p:grpSpPr bwMode="auto">
            <a:xfrm>
              <a:off x="5647" y="426"/>
              <a:ext cx="552" cy="118"/>
              <a:chOff x="5647" y="426"/>
              <a:chExt cx="552" cy="118"/>
            </a:xfrm>
          </p:grpSpPr>
          <p:sp>
            <p:nvSpPr>
              <p:cNvPr id="44" name="Freeform 195"/>
              <p:cNvSpPr>
                <a:spLocks/>
              </p:cNvSpPr>
              <p:nvPr/>
            </p:nvSpPr>
            <p:spPr bwMode="auto">
              <a:xfrm>
                <a:off x="5647" y="426"/>
                <a:ext cx="552" cy="118"/>
              </a:xfrm>
              <a:custGeom>
                <a:avLst/>
                <a:gdLst>
                  <a:gd name="T0" fmla="+- 0 6200 5647"/>
                  <a:gd name="T1" fmla="*/ T0 w 552"/>
                  <a:gd name="T2" fmla="+- 0 544 426"/>
                  <a:gd name="T3" fmla="*/ 544 h 118"/>
                  <a:gd name="T4" fmla="+- 0 5647 5647"/>
                  <a:gd name="T5" fmla="*/ T4 w 552"/>
                  <a:gd name="T6" fmla="+- 0 540 426"/>
                  <a:gd name="T7" fmla="*/ 540 h 118"/>
                  <a:gd name="T8" fmla="+- 0 5657 5647"/>
                  <a:gd name="T9" fmla="*/ T8 w 552"/>
                  <a:gd name="T10" fmla="+- 0 523 426"/>
                  <a:gd name="T11" fmla="*/ 523 h 118"/>
                  <a:gd name="T12" fmla="+- 0 5666 5647"/>
                  <a:gd name="T13" fmla="*/ T12 w 552"/>
                  <a:gd name="T14" fmla="+- 0 505 426"/>
                  <a:gd name="T15" fmla="*/ 505 h 118"/>
                  <a:gd name="T16" fmla="+- 0 5672 5647"/>
                  <a:gd name="T17" fmla="*/ T16 w 552"/>
                  <a:gd name="T18" fmla="+- 0 486 426"/>
                  <a:gd name="T19" fmla="*/ 486 h 118"/>
                  <a:gd name="T20" fmla="+- 0 5678 5647"/>
                  <a:gd name="T21" fmla="*/ T20 w 552"/>
                  <a:gd name="T22" fmla="+- 0 467 426"/>
                  <a:gd name="T23" fmla="*/ 467 h 118"/>
                  <a:gd name="T24" fmla="+- 0 5682 5647"/>
                  <a:gd name="T25" fmla="*/ T24 w 552"/>
                  <a:gd name="T26" fmla="+- 0 447 426"/>
                  <a:gd name="T27" fmla="*/ 447 h 118"/>
                  <a:gd name="T28" fmla="+- 0 5684 5647"/>
                  <a:gd name="T29" fmla="*/ T28 w 552"/>
                  <a:gd name="T30" fmla="+- 0 426 426"/>
                  <a:gd name="T31" fmla="*/ 426 h 118"/>
                  <a:gd name="T32" fmla="+- 0 6200 5647"/>
                  <a:gd name="T33" fmla="*/ T32 w 552"/>
                  <a:gd name="T34" fmla="+- 0 426 426"/>
                  <a:gd name="T35" fmla="*/ 426 h 118"/>
                  <a:gd name="T36" fmla="+- 0 6200 5647"/>
                  <a:gd name="T37" fmla="*/ T36 w 552"/>
                  <a:gd name="T38" fmla="+- 0 544 426"/>
                  <a:gd name="T39" fmla="*/ 544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552" h="118">
                    <a:moveTo>
                      <a:pt x="553" y="118"/>
                    </a:moveTo>
                    <a:lnTo>
                      <a:pt x="0" y="114"/>
                    </a:lnTo>
                    <a:lnTo>
                      <a:pt x="10" y="97"/>
                    </a:lnTo>
                    <a:lnTo>
                      <a:pt x="19" y="79"/>
                    </a:lnTo>
                    <a:lnTo>
                      <a:pt x="25" y="60"/>
                    </a:lnTo>
                    <a:lnTo>
                      <a:pt x="31" y="41"/>
                    </a:lnTo>
                    <a:lnTo>
                      <a:pt x="35" y="21"/>
                    </a:lnTo>
                    <a:lnTo>
                      <a:pt x="37" y="0"/>
                    </a:lnTo>
                    <a:lnTo>
                      <a:pt x="553" y="0"/>
                    </a:lnTo>
                    <a:lnTo>
                      <a:pt x="553" y="118"/>
                    </a:lnTo>
                    <a:close/>
                  </a:path>
                </a:pathLst>
              </a:custGeom>
              <a:solidFill>
                <a:srgbClr val="1B1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6" name="Group 196"/>
            <p:cNvGrpSpPr>
              <a:grpSpLocks/>
            </p:cNvGrpSpPr>
            <p:nvPr/>
          </p:nvGrpSpPr>
          <p:grpSpPr bwMode="auto">
            <a:xfrm>
              <a:off x="4651" y="426"/>
              <a:ext cx="555" cy="118"/>
              <a:chOff x="4651" y="426"/>
              <a:chExt cx="555" cy="118"/>
            </a:xfrm>
          </p:grpSpPr>
          <p:sp>
            <p:nvSpPr>
              <p:cNvPr id="43" name="Freeform 197"/>
              <p:cNvSpPr>
                <a:spLocks/>
              </p:cNvSpPr>
              <p:nvPr/>
            </p:nvSpPr>
            <p:spPr bwMode="auto">
              <a:xfrm>
                <a:off x="4651" y="426"/>
                <a:ext cx="555" cy="118"/>
              </a:xfrm>
              <a:custGeom>
                <a:avLst/>
                <a:gdLst>
                  <a:gd name="T0" fmla="+- 0 5206 4651"/>
                  <a:gd name="T1" fmla="*/ T0 w 555"/>
                  <a:gd name="T2" fmla="+- 0 544 426"/>
                  <a:gd name="T3" fmla="*/ 544 h 118"/>
                  <a:gd name="T4" fmla="+- 0 4651 4651"/>
                  <a:gd name="T5" fmla="*/ T4 w 555"/>
                  <a:gd name="T6" fmla="+- 0 544 426"/>
                  <a:gd name="T7" fmla="*/ 544 h 118"/>
                  <a:gd name="T8" fmla="+- 0 4651 4651"/>
                  <a:gd name="T9" fmla="*/ T8 w 555"/>
                  <a:gd name="T10" fmla="+- 0 426 426"/>
                  <a:gd name="T11" fmla="*/ 426 h 118"/>
                  <a:gd name="T12" fmla="+- 0 5167 4651"/>
                  <a:gd name="T13" fmla="*/ T12 w 555"/>
                  <a:gd name="T14" fmla="+- 0 426 426"/>
                  <a:gd name="T15" fmla="*/ 426 h 118"/>
                  <a:gd name="T16" fmla="+- 0 5167 4651"/>
                  <a:gd name="T17" fmla="*/ T16 w 555"/>
                  <a:gd name="T18" fmla="+- 0 430 426"/>
                  <a:gd name="T19" fmla="*/ 430 h 118"/>
                  <a:gd name="T20" fmla="+- 0 5170 4651"/>
                  <a:gd name="T21" fmla="*/ T20 w 555"/>
                  <a:gd name="T22" fmla="+- 0 451 426"/>
                  <a:gd name="T23" fmla="*/ 451 h 118"/>
                  <a:gd name="T24" fmla="+- 0 5174 4651"/>
                  <a:gd name="T25" fmla="*/ T24 w 555"/>
                  <a:gd name="T26" fmla="+- 0 471 426"/>
                  <a:gd name="T27" fmla="*/ 471 h 118"/>
                  <a:gd name="T28" fmla="+- 0 5180 4651"/>
                  <a:gd name="T29" fmla="*/ T28 w 555"/>
                  <a:gd name="T30" fmla="+- 0 490 426"/>
                  <a:gd name="T31" fmla="*/ 490 h 118"/>
                  <a:gd name="T32" fmla="+- 0 5187 4651"/>
                  <a:gd name="T33" fmla="*/ T32 w 555"/>
                  <a:gd name="T34" fmla="+- 0 509 426"/>
                  <a:gd name="T35" fmla="*/ 509 h 118"/>
                  <a:gd name="T36" fmla="+- 0 5196 4651"/>
                  <a:gd name="T37" fmla="*/ T36 w 555"/>
                  <a:gd name="T38" fmla="+- 0 527 426"/>
                  <a:gd name="T39" fmla="*/ 527 h 118"/>
                  <a:gd name="T40" fmla="+- 0 5206 4651"/>
                  <a:gd name="T41" fmla="*/ T40 w 555"/>
                  <a:gd name="T42" fmla="+- 0 544 426"/>
                  <a:gd name="T43" fmla="*/ 544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555" h="118">
                    <a:moveTo>
                      <a:pt x="555" y="118"/>
                    </a:moveTo>
                    <a:lnTo>
                      <a:pt x="0" y="118"/>
                    </a:lnTo>
                    <a:lnTo>
                      <a:pt x="0" y="0"/>
                    </a:lnTo>
                    <a:lnTo>
                      <a:pt x="516" y="0"/>
                    </a:lnTo>
                    <a:lnTo>
                      <a:pt x="516" y="4"/>
                    </a:lnTo>
                    <a:lnTo>
                      <a:pt x="519" y="25"/>
                    </a:lnTo>
                    <a:lnTo>
                      <a:pt x="523" y="45"/>
                    </a:lnTo>
                    <a:lnTo>
                      <a:pt x="529" y="64"/>
                    </a:lnTo>
                    <a:lnTo>
                      <a:pt x="536" y="83"/>
                    </a:lnTo>
                    <a:lnTo>
                      <a:pt x="545" y="101"/>
                    </a:lnTo>
                    <a:lnTo>
                      <a:pt x="555" y="118"/>
                    </a:lnTo>
                    <a:close/>
                  </a:path>
                </a:pathLst>
              </a:custGeom>
              <a:solidFill>
                <a:srgbClr val="1B1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27" name="Group 198"/>
            <p:cNvGrpSpPr>
              <a:grpSpLocks/>
            </p:cNvGrpSpPr>
            <p:nvPr/>
          </p:nvGrpSpPr>
          <p:grpSpPr bwMode="auto">
            <a:xfrm>
              <a:off x="4651" y="275"/>
              <a:ext cx="868" cy="352"/>
              <a:chOff x="4651" y="275"/>
              <a:chExt cx="868" cy="352"/>
            </a:xfrm>
          </p:grpSpPr>
          <p:sp>
            <p:nvSpPr>
              <p:cNvPr id="40" name="Freeform 199"/>
              <p:cNvSpPr>
                <a:spLocks/>
              </p:cNvSpPr>
              <p:nvPr/>
            </p:nvSpPr>
            <p:spPr bwMode="auto">
              <a:xfrm>
                <a:off x="4651" y="275"/>
                <a:ext cx="553" cy="118"/>
              </a:xfrm>
              <a:custGeom>
                <a:avLst/>
                <a:gdLst>
                  <a:gd name="T0" fmla="+- 0 5167 4651"/>
                  <a:gd name="T1" fmla="*/ T0 w 553"/>
                  <a:gd name="T2" fmla="+- 0 393 275"/>
                  <a:gd name="T3" fmla="*/ 393 h 118"/>
                  <a:gd name="T4" fmla="+- 0 4651 4651"/>
                  <a:gd name="T5" fmla="*/ T4 w 553"/>
                  <a:gd name="T6" fmla="+- 0 393 275"/>
                  <a:gd name="T7" fmla="*/ 393 h 118"/>
                  <a:gd name="T8" fmla="+- 0 4651 4651"/>
                  <a:gd name="T9" fmla="*/ T8 w 553"/>
                  <a:gd name="T10" fmla="+- 0 275 275"/>
                  <a:gd name="T11" fmla="*/ 275 h 118"/>
                  <a:gd name="T12" fmla="+- 0 5204 4651"/>
                  <a:gd name="T13" fmla="*/ T12 w 553"/>
                  <a:gd name="T14" fmla="+- 0 279 275"/>
                  <a:gd name="T15" fmla="*/ 279 h 118"/>
                  <a:gd name="T16" fmla="+- 0 5194 4651"/>
                  <a:gd name="T17" fmla="*/ T16 w 553"/>
                  <a:gd name="T18" fmla="+- 0 296 275"/>
                  <a:gd name="T19" fmla="*/ 296 h 118"/>
                  <a:gd name="T20" fmla="+- 0 5186 4651"/>
                  <a:gd name="T21" fmla="*/ T20 w 553"/>
                  <a:gd name="T22" fmla="+- 0 314 275"/>
                  <a:gd name="T23" fmla="*/ 314 h 118"/>
                  <a:gd name="T24" fmla="+- 0 5179 4651"/>
                  <a:gd name="T25" fmla="*/ T24 w 553"/>
                  <a:gd name="T26" fmla="+- 0 333 275"/>
                  <a:gd name="T27" fmla="*/ 333 h 118"/>
                  <a:gd name="T28" fmla="+- 0 5173 4651"/>
                  <a:gd name="T29" fmla="*/ T28 w 553"/>
                  <a:gd name="T30" fmla="+- 0 352 275"/>
                  <a:gd name="T31" fmla="*/ 352 h 118"/>
                  <a:gd name="T32" fmla="+- 0 5169 4651"/>
                  <a:gd name="T33" fmla="*/ T32 w 553"/>
                  <a:gd name="T34" fmla="+- 0 372 275"/>
                  <a:gd name="T35" fmla="*/ 372 h 118"/>
                  <a:gd name="T36" fmla="+- 0 5167 4651"/>
                  <a:gd name="T37" fmla="*/ T36 w 553"/>
                  <a:gd name="T38" fmla="+- 0 393 275"/>
                  <a:gd name="T39" fmla="*/ 393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553" h="118">
                    <a:moveTo>
                      <a:pt x="516" y="118"/>
                    </a:moveTo>
                    <a:lnTo>
                      <a:pt x="0" y="118"/>
                    </a:lnTo>
                    <a:lnTo>
                      <a:pt x="0" y="0"/>
                    </a:lnTo>
                    <a:lnTo>
                      <a:pt x="553" y="4"/>
                    </a:lnTo>
                    <a:lnTo>
                      <a:pt x="543" y="21"/>
                    </a:lnTo>
                    <a:lnTo>
                      <a:pt x="535" y="39"/>
                    </a:lnTo>
                    <a:lnTo>
                      <a:pt x="528" y="58"/>
                    </a:lnTo>
                    <a:lnTo>
                      <a:pt x="522" y="77"/>
                    </a:lnTo>
                    <a:lnTo>
                      <a:pt x="518" y="97"/>
                    </a:lnTo>
                    <a:lnTo>
                      <a:pt x="516" y="118"/>
                    </a:lnTo>
                    <a:close/>
                  </a:path>
                </a:pathLst>
              </a:custGeom>
              <a:solidFill>
                <a:srgbClr val="1B1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41" name="Picture 200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9" y="390"/>
                <a:ext cx="310" cy="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01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9" y="379"/>
                <a:ext cx="310" cy="2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202"/>
            <p:cNvGrpSpPr>
              <a:grpSpLocks/>
            </p:cNvGrpSpPr>
            <p:nvPr/>
          </p:nvGrpSpPr>
          <p:grpSpPr bwMode="auto">
            <a:xfrm>
              <a:off x="5209" y="337"/>
              <a:ext cx="429" cy="289"/>
              <a:chOff x="5209" y="337"/>
              <a:chExt cx="429" cy="289"/>
            </a:xfrm>
          </p:grpSpPr>
          <p:sp>
            <p:nvSpPr>
              <p:cNvPr id="37" name="Freeform 203"/>
              <p:cNvSpPr>
                <a:spLocks/>
              </p:cNvSpPr>
              <p:nvPr/>
            </p:nvSpPr>
            <p:spPr bwMode="auto">
              <a:xfrm>
                <a:off x="5209" y="379"/>
                <a:ext cx="306" cy="247"/>
              </a:xfrm>
              <a:custGeom>
                <a:avLst/>
                <a:gdLst>
                  <a:gd name="T0" fmla="+- 0 5425 5209"/>
                  <a:gd name="T1" fmla="*/ T0 w 306"/>
                  <a:gd name="T2" fmla="+- 0 626 379"/>
                  <a:gd name="T3" fmla="*/ 626 h 247"/>
                  <a:gd name="T4" fmla="+- 0 5358 5209"/>
                  <a:gd name="T5" fmla="*/ T4 w 306"/>
                  <a:gd name="T6" fmla="+- 0 616 379"/>
                  <a:gd name="T7" fmla="*/ 616 h 247"/>
                  <a:gd name="T8" fmla="+- 0 5300 5209"/>
                  <a:gd name="T9" fmla="*/ T8 w 306"/>
                  <a:gd name="T10" fmla="+- 0 586 379"/>
                  <a:gd name="T11" fmla="*/ 586 h 247"/>
                  <a:gd name="T12" fmla="+- 0 5253 5209"/>
                  <a:gd name="T13" fmla="*/ T12 w 306"/>
                  <a:gd name="T14" fmla="+- 0 541 379"/>
                  <a:gd name="T15" fmla="*/ 541 h 247"/>
                  <a:gd name="T16" fmla="+- 0 5222 5209"/>
                  <a:gd name="T17" fmla="*/ T16 w 306"/>
                  <a:gd name="T18" fmla="+- 0 484 379"/>
                  <a:gd name="T19" fmla="*/ 484 h 247"/>
                  <a:gd name="T20" fmla="+- 0 5209 5209"/>
                  <a:gd name="T21" fmla="*/ T20 w 306"/>
                  <a:gd name="T22" fmla="+- 0 417 379"/>
                  <a:gd name="T23" fmla="*/ 417 h 247"/>
                  <a:gd name="T24" fmla="+- 0 5209 5209"/>
                  <a:gd name="T25" fmla="*/ T24 w 306"/>
                  <a:gd name="T26" fmla="+- 0 399 379"/>
                  <a:gd name="T27" fmla="*/ 399 h 247"/>
                  <a:gd name="T28" fmla="+- 0 5210 5209"/>
                  <a:gd name="T29" fmla="*/ T28 w 306"/>
                  <a:gd name="T30" fmla="+- 0 389 379"/>
                  <a:gd name="T31" fmla="*/ 389 h 247"/>
                  <a:gd name="T32" fmla="+- 0 5211 5209"/>
                  <a:gd name="T33" fmla="*/ T32 w 306"/>
                  <a:gd name="T34" fmla="+- 0 379 379"/>
                  <a:gd name="T35" fmla="*/ 379 h 247"/>
                  <a:gd name="T36" fmla="+- 0 5233 5209"/>
                  <a:gd name="T37" fmla="*/ T36 w 306"/>
                  <a:gd name="T38" fmla="+- 0 381 379"/>
                  <a:gd name="T39" fmla="*/ 381 h 247"/>
                  <a:gd name="T40" fmla="+- 0 5296 5209"/>
                  <a:gd name="T41" fmla="*/ T40 w 306"/>
                  <a:gd name="T42" fmla="+- 0 393 379"/>
                  <a:gd name="T43" fmla="*/ 393 h 247"/>
                  <a:gd name="T44" fmla="+- 0 5354 5209"/>
                  <a:gd name="T45" fmla="*/ T44 w 306"/>
                  <a:gd name="T46" fmla="+- 0 417 379"/>
                  <a:gd name="T47" fmla="*/ 417 h 247"/>
                  <a:gd name="T48" fmla="+- 0 5405 5209"/>
                  <a:gd name="T49" fmla="*/ T48 w 306"/>
                  <a:gd name="T50" fmla="+- 0 451 379"/>
                  <a:gd name="T51" fmla="*/ 451 h 247"/>
                  <a:gd name="T52" fmla="+- 0 5449 5209"/>
                  <a:gd name="T53" fmla="*/ T52 w 306"/>
                  <a:gd name="T54" fmla="+- 0 495 379"/>
                  <a:gd name="T55" fmla="*/ 495 h 247"/>
                  <a:gd name="T56" fmla="+- 0 5486 5209"/>
                  <a:gd name="T57" fmla="*/ T56 w 306"/>
                  <a:gd name="T58" fmla="+- 0 549 379"/>
                  <a:gd name="T59" fmla="*/ 549 h 247"/>
                  <a:gd name="T60" fmla="+- 0 5515 5209"/>
                  <a:gd name="T61" fmla="*/ T60 w 306"/>
                  <a:gd name="T62" fmla="+- 0 598 379"/>
                  <a:gd name="T63" fmla="*/ 598 h 247"/>
                  <a:gd name="T64" fmla="+- 0 5498 5209"/>
                  <a:gd name="T65" fmla="*/ T64 w 306"/>
                  <a:gd name="T66" fmla="+- 0 609 379"/>
                  <a:gd name="T67" fmla="*/ 609 h 247"/>
                  <a:gd name="T68" fmla="+- 0 5480 5209"/>
                  <a:gd name="T69" fmla="*/ T68 w 306"/>
                  <a:gd name="T70" fmla="+- 0 618 379"/>
                  <a:gd name="T71" fmla="*/ 618 h 247"/>
                  <a:gd name="T72" fmla="+- 0 5461 5209"/>
                  <a:gd name="T73" fmla="*/ T72 w 306"/>
                  <a:gd name="T74" fmla="+- 0 623 379"/>
                  <a:gd name="T75" fmla="*/ 623 h 247"/>
                  <a:gd name="T76" fmla="+- 0 5440 5209"/>
                  <a:gd name="T77" fmla="*/ T76 w 306"/>
                  <a:gd name="T78" fmla="+- 0 626 379"/>
                  <a:gd name="T79" fmla="*/ 626 h 247"/>
                  <a:gd name="T80" fmla="+- 0 5425 5209"/>
                  <a:gd name="T81" fmla="*/ T80 w 306"/>
                  <a:gd name="T82" fmla="+- 0 626 379"/>
                  <a:gd name="T83" fmla="*/ 626 h 2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306" h="247">
                    <a:moveTo>
                      <a:pt x="216" y="247"/>
                    </a:moveTo>
                    <a:lnTo>
                      <a:pt x="149" y="237"/>
                    </a:lnTo>
                    <a:lnTo>
                      <a:pt x="91" y="207"/>
                    </a:lnTo>
                    <a:lnTo>
                      <a:pt x="44" y="162"/>
                    </a:lnTo>
                    <a:lnTo>
                      <a:pt x="13" y="105"/>
                    </a:lnTo>
                    <a:lnTo>
                      <a:pt x="0" y="38"/>
                    </a:lnTo>
                    <a:lnTo>
                      <a:pt x="0" y="20"/>
                    </a:lnTo>
                    <a:lnTo>
                      <a:pt x="1" y="10"/>
                    </a:lnTo>
                    <a:lnTo>
                      <a:pt x="2" y="0"/>
                    </a:lnTo>
                    <a:lnTo>
                      <a:pt x="24" y="2"/>
                    </a:lnTo>
                    <a:lnTo>
                      <a:pt x="87" y="14"/>
                    </a:lnTo>
                    <a:lnTo>
                      <a:pt x="145" y="38"/>
                    </a:lnTo>
                    <a:lnTo>
                      <a:pt x="196" y="72"/>
                    </a:lnTo>
                    <a:lnTo>
                      <a:pt x="240" y="116"/>
                    </a:lnTo>
                    <a:lnTo>
                      <a:pt x="277" y="170"/>
                    </a:lnTo>
                    <a:lnTo>
                      <a:pt x="306" y="219"/>
                    </a:lnTo>
                    <a:lnTo>
                      <a:pt x="289" y="230"/>
                    </a:lnTo>
                    <a:lnTo>
                      <a:pt x="271" y="239"/>
                    </a:lnTo>
                    <a:lnTo>
                      <a:pt x="252" y="244"/>
                    </a:lnTo>
                    <a:lnTo>
                      <a:pt x="231" y="247"/>
                    </a:lnTo>
                    <a:lnTo>
                      <a:pt x="216" y="247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38" name="Picture 204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3" y="337"/>
                <a:ext cx="425" cy="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05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2" y="337"/>
                <a:ext cx="426" cy="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Group 206"/>
            <p:cNvGrpSpPr>
              <a:grpSpLocks/>
            </p:cNvGrpSpPr>
            <p:nvPr/>
          </p:nvGrpSpPr>
          <p:grpSpPr bwMode="auto">
            <a:xfrm>
              <a:off x="5214" y="193"/>
              <a:ext cx="423" cy="320"/>
              <a:chOff x="5214" y="193"/>
              <a:chExt cx="423" cy="320"/>
            </a:xfrm>
          </p:grpSpPr>
          <p:sp>
            <p:nvSpPr>
              <p:cNvPr id="33" name="Freeform 207"/>
              <p:cNvSpPr>
                <a:spLocks/>
              </p:cNvSpPr>
              <p:nvPr/>
            </p:nvSpPr>
            <p:spPr bwMode="auto">
              <a:xfrm>
                <a:off x="5214" y="337"/>
                <a:ext cx="423" cy="176"/>
              </a:xfrm>
              <a:custGeom>
                <a:avLst/>
                <a:gdLst>
                  <a:gd name="T0" fmla="+- 0 5217 5214"/>
                  <a:gd name="T1" fmla="*/ T0 w 423"/>
                  <a:gd name="T2" fmla="+- 0 369 337"/>
                  <a:gd name="T3" fmla="*/ 369 h 176"/>
                  <a:gd name="T4" fmla="+- 0 5214 5214"/>
                  <a:gd name="T5" fmla="*/ T4 w 423"/>
                  <a:gd name="T6" fmla="+- 0 364 337"/>
                  <a:gd name="T7" fmla="*/ 364 h 176"/>
                  <a:gd name="T8" fmla="+- 0 5215 5214"/>
                  <a:gd name="T9" fmla="*/ T8 w 423"/>
                  <a:gd name="T10" fmla="+- 0 357 337"/>
                  <a:gd name="T11" fmla="*/ 357 h 176"/>
                  <a:gd name="T12" fmla="+- 0 5217 5214"/>
                  <a:gd name="T13" fmla="*/ T12 w 423"/>
                  <a:gd name="T14" fmla="+- 0 351 337"/>
                  <a:gd name="T15" fmla="*/ 351 h 176"/>
                  <a:gd name="T16" fmla="+- 0 5276 5214"/>
                  <a:gd name="T17" fmla="*/ T16 w 423"/>
                  <a:gd name="T18" fmla="+- 0 339 337"/>
                  <a:gd name="T19" fmla="*/ 339 h 176"/>
                  <a:gd name="T20" fmla="+- 0 5316 5214"/>
                  <a:gd name="T21" fmla="*/ T20 w 423"/>
                  <a:gd name="T22" fmla="+- 0 337 337"/>
                  <a:gd name="T23" fmla="*/ 337 h 176"/>
                  <a:gd name="T24" fmla="+- 0 5336 5214"/>
                  <a:gd name="T25" fmla="*/ T24 w 423"/>
                  <a:gd name="T26" fmla="+- 0 337 337"/>
                  <a:gd name="T27" fmla="*/ 337 h 176"/>
                  <a:gd name="T28" fmla="+- 0 5414 5214"/>
                  <a:gd name="T29" fmla="*/ T28 w 423"/>
                  <a:gd name="T30" fmla="+- 0 347 337"/>
                  <a:gd name="T31" fmla="*/ 347 h 176"/>
                  <a:gd name="T32" fmla="+- 0 5461 5214"/>
                  <a:gd name="T33" fmla="*/ T32 w 423"/>
                  <a:gd name="T34" fmla="+- 0 359 337"/>
                  <a:gd name="T35" fmla="*/ 359 h 176"/>
                  <a:gd name="T36" fmla="+- 0 5297 5214"/>
                  <a:gd name="T37" fmla="*/ T36 w 423"/>
                  <a:gd name="T38" fmla="+- 0 359 337"/>
                  <a:gd name="T39" fmla="*/ 359 h 176"/>
                  <a:gd name="T40" fmla="+- 0 5277 5214"/>
                  <a:gd name="T41" fmla="*/ T40 w 423"/>
                  <a:gd name="T42" fmla="+- 0 360 337"/>
                  <a:gd name="T43" fmla="*/ 360 h 176"/>
                  <a:gd name="T44" fmla="+- 0 5257 5214"/>
                  <a:gd name="T45" fmla="*/ T44 w 423"/>
                  <a:gd name="T46" fmla="+- 0 362 337"/>
                  <a:gd name="T47" fmla="*/ 362 h 176"/>
                  <a:gd name="T48" fmla="+- 0 5237 5214"/>
                  <a:gd name="T49" fmla="*/ T48 w 423"/>
                  <a:gd name="T50" fmla="+- 0 365 337"/>
                  <a:gd name="T51" fmla="*/ 365 h 176"/>
                  <a:gd name="T52" fmla="+- 0 5217 5214"/>
                  <a:gd name="T53" fmla="*/ T52 w 423"/>
                  <a:gd name="T54" fmla="+- 0 369 337"/>
                  <a:gd name="T55" fmla="*/ 369 h 1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423" h="176">
                    <a:moveTo>
                      <a:pt x="3" y="32"/>
                    </a:moveTo>
                    <a:lnTo>
                      <a:pt x="0" y="27"/>
                    </a:lnTo>
                    <a:lnTo>
                      <a:pt x="1" y="20"/>
                    </a:lnTo>
                    <a:lnTo>
                      <a:pt x="3" y="14"/>
                    </a:lnTo>
                    <a:lnTo>
                      <a:pt x="62" y="2"/>
                    </a:lnTo>
                    <a:lnTo>
                      <a:pt x="102" y="0"/>
                    </a:lnTo>
                    <a:lnTo>
                      <a:pt x="122" y="0"/>
                    </a:lnTo>
                    <a:lnTo>
                      <a:pt x="200" y="10"/>
                    </a:lnTo>
                    <a:lnTo>
                      <a:pt x="247" y="22"/>
                    </a:lnTo>
                    <a:lnTo>
                      <a:pt x="83" y="22"/>
                    </a:lnTo>
                    <a:lnTo>
                      <a:pt x="63" y="23"/>
                    </a:lnTo>
                    <a:lnTo>
                      <a:pt x="43" y="25"/>
                    </a:lnTo>
                    <a:lnTo>
                      <a:pt x="23" y="28"/>
                    </a:ln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4" name="Freeform 208"/>
              <p:cNvSpPr>
                <a:spLocks/>
              </p:cNvSpPr>
              <p:nvPr/>
            </p:nvSpPr>
            <p:spPr bwMode="auto">
              <a:xfrm>
                <a:off x="5214" y="337"/>
                <a:ext cx="423" cy="176"/>
              </a:xfrm>
              <a:custGeom>
                <a:avLst/>
                <a:gdLst>
                  <a:gd name="T0" fmla="+- 0 5616 5214"/>
                  <a:gd name="T1" fmla="*/ T0 w 423"/>
                  <a:gd name="T2" fmla="+- 0 512 337"/>
                  <a:gd name="T3" fmla="*/ 512 h 176"/>
                  <a:gd name="T4" fmla="+- 0 5573 5214"/>
                  <a:gd name="T5" fmla="*/ T4 w 423"/>
                  <a:gd name="T6" fmla="+- 0 471 337"/>
                  <a:gd name="T7" fmla="*/ 471 h 176"/>
                  <a:gd name="T8" fmla="+- 0 5521 5214"/>
                  <a:gd name="T9" fmla="*/ T8 w 423"/>
                  <a:gd name="T10" fmla="+- 0 431 337"/>
                  <a:gd name="T11" fmla="*/ 431 h 176"/>
                  <a:gd name="T12" fmla="+- 0 5467 5214"/>
                  <a:gd name="T13" fmla="*/ T12 w 423"/>
                  <a:gd name="T14" fmla="+- 0 400 337"/>
                  <a:gd name="T15" fmla="*/ 400 h 176"/>
                  <a:gd name="T16" fmla="+- 0 5411 5214"/>
                  <a:gd name="T17" fmla="*/ T16 w 423"/>
                  <a:gd name="T18" fmla="+- 0 378 337"/>
                  <a:gd name="T19" fmla="*/ 378 h 176"/>
                  <a:gd name="T20" fmla="+- 0 5335 5214"/>
                  <a:gd name="T21" fmla="*/ T20 w 423"/>
                  <a:gd name="T22" fmla="+- 0 361 337"/>
                  <a:gd name="T23" fmla="*/ 361 h 176"/>
                  <a:gd name="T24" fmla="+- 0 5298 5214"/>
                  <a:gd name="T25" fmla="*/ T24 w 423"/>
                  <a:gd name="T26" fmla="+- 0 359 337"/>
                  <a:gd name="T27" fmla="*/ 359 h 176"/>
                  <a:gd name="T28" fmla="+- 0 5461 5214"/>
                  <a:gd name="T29" fmla="*/ T28 w 423"/>
                  <a:gd name="T30" fmla="+- 0 359 337"/>
                  <a:gd name="T31" fmla="*/ 359 h 176"/>
                  <a:gd name="T32" fmla="+- 0 5528 5214"/>
                  <a:gd name="T33" fmla="*/ T32 w 423"/>
                  <a:gd name="T34" fmla="+- 0 385 337"/>
                  <a:gd name="T35" fmla="*/ 385 h 176"/>
                  <a:gd name="T36" fmla="+- 0 5583 5214"/>
                  <a:gd name="T37" fmla="*/ T36 w 423"/>
                  <a:gd name="T38" fmla="+- 0 414 337"/>
                  <a:gd name="T39" fmla="*/ 414 h 176"/>
                  <a:gd name="T40" fmla="+- 0 5637 5214"/>
                  <a:gd name="T41" fmla="*/ T40 w 423"/>
                  <a:gd name="T42" fmla="+- 0 450 337"/>
                  <a:gd name="T43" fmla="*/ 450 h 176"/>
                  <a:gd name="T44" fmla="+- 0 5633 5214"/>
                  <a:gd name="T45" fmla="*/ T44 w 423"/>
                  <a:gd name="T46" fmla="+- 0 470 337"/>
                  <a:gd name="T47" fmla="*/ 470 h 176"/>
                  <a:gd name="T48" fmla="+- 0 5627 5214"/>
                  <a:gd name="T49" fmla="*/ T48 w 423"/>
                  <a:gd name="T50" fmla="+- 0 489 337"/>
                  <a:gd name="T51" fmla="*/ 489 h 176"/>
                  <a:gd name="T52" fmla="+- 0 5619 5214"/>
                  <a:gd name="T53" fmla="*/ T52 w 423"/>
                  <a:gd name="T54" fmla="+- 0 507 337"/>
                  <a:gd name="T55" fmla="*/ 507 h 176"/>
                  <a:gd name="T56" fmla="+- 0 5616 5214"/>
                  <a:gd name="T57" fmla="*/ T56 w 423"/>
                  <a:gd name="T58" fmla="+- 0 512 337"/>
                  <a:gd name="T59" fmla="*/ 512 h 1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423" h="176">
                    <a:moveTo>
                      <a:pt x="402" y="175"/>
                    </a:moveTo>
                    <a:lnTo>
                      <a:pt x="359" y="134"/>
                    </a:lnTo>
                    <a:lnTo>
                      <a:pt x="307" y="94"/>
                    </a:lnTo>
                    <a:lnTo>
                      <a:pt x="253" y="63"/>
                    </a:lnTo>
                    <a:lnTo>
                      <a:pt x="197" y="41"/>
                    </a:lnTo>
                    <a:lnTo>
                      <a:pt x="121" y="24"/>
                    </a:lnTo>
                    <a:lnTo>
                      <a:pt x="84" y="22"/>
                    </a:lnTo>
                    <a:lnTo>
                      <a:pt x="247" y="22"/>
                    </a:lnTo>
                    <a:lnTo>
                      <a:pt x="314" y="48"/>
                    </a:lnTo>
                    <a:lnTo>
                      <a:pt x="369" y="77"/>
                    </a:lnTo>
                    <a:lnTo>
                      <a:pt x="423" y="113"/>
                    </a:lnTo>
                    <a:lnTo>
                      <a:pt x="419" y="133"/>
                    </a:lnTo>
                    <a:lnTo>
                      <a:pt x="413" y="152"/>
                    </a:lnTo>
                    <a:lnTo>
                      <a:pt x="405" y="170"/>
                    </a:lnTo>
                    <a:lnTo>
                      <a:pt x="402" y="175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pic>
            <p:nvPicPr>
              <p:cNvPr id="35" name="Picture 209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5" y="193"/>
                <a:ext cx="407" cy="1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10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5" y="193"/>
                <a:ext cx="407" cy="1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11"/>
            <p:cNvGrpSpPr>
              <a:grpSpLocks/>
            </p:cNvGrpSpPr>
            <p:nvPr/>
          </p:nvGrpSpPr>
          <p:grpSpPr bwMode="auto">
            <a:xfrm>
              <a:off x="5236" y="193"/>
              <a:ext cx="396" cy="150"/>
              <a:chOff x="5236" y="193"/>
              <a:chExt cx="396" cy="150"/>
            </a:xfrm>
          </p:grpSpPr>
          <p:sp>
            <p:nvSpPr>
              <p:cNvPr id="31" name="Freeform 212"/>
              <p:cNvSpPr>
                <a:spLocks/>
              </p:cNvSpPr>
              <p:nvPr/>
            </p:nvSpPr>
            <p:spPr bwMode="auto">
              <a:xfrm>
                <a:off x="5236" y="193"/>
                <a:ext cx="396" cy="150"/>
              </a:xfrm>
              <a:custGeom>
                <a:avLst/>
                <a:gdLst>
                  <a:gd name="T0" fmla="+- 0 5236 5236"/>
                  <a:gd name="T1" fmla="*/ T0 w 396"/>
                  <a:gd name="T2" fmla="+- 0 325 193"/>
                  <a:gd name="T3" fmla="*/ 325 h 150"/>
                  <a:gd name="T4" fmla="+- 0 5263 5236"/>
                  <a:gd name="T5" fmla="*/ T4 w 396"/>
                  <a:gd name="T6" fmla="+- 0 270 193"/>
                  <a:gd name="T7" fmla="*/ 270 h 150"/>
                  <a:gd name="T8" fmla="+- 0 5308 5236"/>
                  <a:gd name="T9" fmla="*/ T8 w 396"/>
                  <a:gd name="T10" fmla="+- 0 227 193"/>
                  <a:gd name="T11" fmla="*/ 227 h 150"/>
                  <a:gd name="T12" fmla="+- 0 5368 5236"/>
                  <a:gd name="T13" fmla="*/ T12 w 396"/>
                  <a:gd name="T14" fmla="+- 0 200 193"/>
                  <a:gd name="T15" fmla="*/ 200 h 150"/>
                  <a:gd name="T16" fmla="+- 0 5413 5236"/>
                  <a:gd name="T17" fmla="*/ T16 w 396"/>
                  <a:gd name="T18" fmla="+- 0 193 193"/>
                  <a:gd name="T19" fmla="*/ 193 h 150"/>
                  <a:gd name="T20" fmla="+- 0 5437 5236"/>
                  <a:gd name="T21" fmla="*/ T20 w 396"/>
                  <a:gd name="T22" fmla="+- 0 194 193"/>
                  <a:gd name="T23" fmla="*/ 194 h 150"/>
                  <a:gd name="T24" fmla="+- 0 5503 5236"/>
                  <a:gd name="T25" fmla="*/ T24 w 396"/>
                  <a:gd name="T26" fmla="+- 0 209 193"/>
                  <a:gd name="T27" fmla="*/ 209 h 150"/>
                  <a:gd name="T28" fmla="+- 0 5559 5236"/>
                  <a:gd name="T29" fmla="*/ T28 w 396"/>
                  <a:gd name="T30" fmla="+- 0 239 193"/>
                  <a:gd name="T31" fmla="*/ 239 h 150"/>
                  <a:gd name="T32" fmla="+- 0 5602 5236"/>
                  <a:gd name="T33" fmla="*/ T32 w 396"/>
                  <a:gd name="T34" fmla="+- 0 283 193"/>
                  <a:gd name="T35" fmla="*/ 283 h 150"/>
                  <a:gd name="T36" fmla="+- 0 5613 5236"/>
                  <a:gd name="T37" fmla="*/ T36 w 396"/>
                  <a:gd name="T38" fmla="+- 0 301 193"/>
                  <a:gd name="T39" fmla="*/ 301 h 150"/>
                  <a:gd name="T40" fmla="+- 0 5417 5236"/>
                  <a:gd name="T41" fmla="*/ T40 w 396"/>
                  <a:gd name="T42" fmla="+- 0 301 193"/>
                  <a:gd name="T43" fmla="*/ 301 h 150"/>
                  <a:gd name="T44" fmla="+- 0 5393 5236"/>
                  <a:gd name="T45" fmla="*/ T44 w 396"/>
                  <a:gd name="T46" fmla="+- 0 301 193"/>
                  <a:gd name="T47" fmla="*/ 301 h 150"/>
                  <a:gd name="T48" fmla="+- 0 5327 5236"/>
                  <a:gd name="T49" fmla="*/ T48 w 396"/>
                  <a:gd name="T50" fmla="+- 0 306 193"/>
                  <a:gd name="T51" fmla="*/ 306 h 150"/>
                  <a:gd name="T52" fmla="+- 0 5253 5236"/>
                  <a:gd name="T53" fmla="*/ T52 w 396"/>
                  <a:gd name="T54" fmla="+- 0 320 193"/>
                  <a:gd name="T55" fmla="*/ 320 h 150"/>
                  <a:gd name="T56" fmla="+- 0 5236 5236"/>
                  <a:gd name="T57" fmla="*/ T56 w 396"/>
                  <a:gd name="T58" fmla="+- 0 325 193"/>
                  <a:gd name="T59" fmla="*/ 325 h 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396" h="150">
                    <a:moveTo>
                      <a:pt x="0" y="132"/>
                    </a:moveTo>
                    <a:lnTo>
                      <a:pt x="27" y="77"/>
                    </a:lnTo>
                    <a:lnTo>
                      <a:pt x="72" y="34"/>
                    </a:lnTo>
                    <a:lnTo>
                      <a:pt x="132" y="7"/>
                    </a:lnTo>
                    <a:lnTo>
                      <a:pt x="177" y="0"/>
                    </a:lnTo>
                    <a:lnTo>
                      <a:pt x="201" y="1"/>
                    </a:lnTo>
                    <a:lnTo>
                      <a:pt x="267" y="16"/>
                    </a:lnTo>
                    <a:lnTo>
                      <a:pt x="323" y="46"/>
                    </a:lnTo>
                    <a:lnTo>
                      <a:pt x="366" y="90"/>
                    </a:lnTo>
                    <a:lnTo>
                      <a:pt x="377" y="108"/>
                    </a:lnTo>
                    <a:lnTo>
                      <a:pt x="181" y="108"/>
                    </a:lnTo>
                    <a:lnTo>
                      <a:pt x="157" y="108"/>
                    </a:lnTo>
                    <a:lnTo>
                      <a:pt x="91" y="113"/>
                    </a:lnTo>
                    <a:lnTo>
                      <a:pt x="17" y="127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" name="Freeform 213"/>
              <p:cNvSpPr>
                <a:spLocks/>
              </p:cNvSpPr>
              <p:nvPr/>
            </p:nvSpPr>
            <p:spPr bwMode="auto">
              <a:xfrm>
                <a:off x="5236" y="193"/>
                <a:ext cx="396" cy="150"/>
              </a:xfrm>
              <a:custGeom>
                <a:avLst/>
                <a:gdLst>
                  <a:gd name="T0" fmla="+- 0 5632 5236"/>
                  <a:gd name="T1" fmla="*/ T0 w 396"/>
                  <a:gd name="T2" fmla="+- 0 343 193"/>
                  <a:gd name="T3" fmla="*/ 343 h 150"/>
                  <a:gd name="T4" fmla="+- 0 5551 5236"/>
                  <a:gd name="T5" fmla="*/ T4 w 396"/>
                  <a:gd name="T6" fmla="+- 0 319 193"/>
                  <a:gd name="T7" fmla="*/ 319 h 150"/>
                  <a:gd name="T8" fmla="+- 0 5477 5236"/>
                  <a:gd name="T9" fmla="*/ T8 w 396"/>
                  <a:gd name="T10" fmla="+- 0 305 193"/>
                  <a:gd name="T11" fmla="*/ 305 h 150"/>
                  <a:gd name="T12" fmla="+- 0 5417 5236"/>
                  <a:gd name="T13" fmla="*/ T12 w 396"/>
                  <a:gd name="T14" fmla="+- 0 301 193"/>
                  <a:gd name="T15" fmla="*/ 301 h 150"/>
                  <a:gd name="T16" fmla="+- 0 5613 5236"/>
                  <a:gd name="T17" fmla="*/ T16 w 396"/>
                  <a:gd name="T18" fmla="+- 0 301 193"/>
                  <a:gd name="T19" fmla="*/ 301 h 150"/>
                  <a:gd name="T20" fmla="+- 0 5622 5236"/>
                  <a:gd name="T21" fmla="*/ T20 w 396"/>
                  <a:gd name="T22" fmla="+- 0 318 193"/>
                  <a:gd name="T23" fmla="*/ 318 h 150"/>
                  <a:gd name="T24" fmla="+- 0 5630 5236"/>
                  <a:gd name="T25" fmla="*/ T24 w 396"/>
                  <a:gd name="T26" fmla="+- 0 337 193"/>
                  <a:gd name="T27" fmla="*/ 337 h 150"/>
                  <a:gd name="T28" fmla="+- 0 5632 5236"/>
                  <a:gd name="T29" fmla="*/ T28 w 396"/>
                  <a:gd name="T30" fmla="+- 0 343 193"/>
                  <a:gd name="T31" fmla="*/ 343 h 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96" h="150">
                    <a:moveTo>
                      <a:pt x="396" y="150"/>
                    </a:moveTo>
                    <a:lnTo>
                      <a:pt x="315" y="126"/>
                    </a:lnTo>
                    <a:lnTo>
                      <a:pt x="241" y="112"/>
                    </a:lnTo>
                    <a:lnTo>
                      <a:pt x="181" y="108"/>
                    </a:lnTo>
                    <a:lnTo>
                      <a:pt x="377" y="108"/>
                    </a:lnTo>
                    <a:lnTo>
                      <a:pt x="386" y="125"/>
                    </a:lnTo>
                    <a:lnTo>
                      <a:pt x="394" y="144"/>
                    </a:lnTo>
                    <a:lnTo>
                      <a:pt x="396" y="150"/>
                    </a:lnTo>
                    <a:close/>
                  </a:path>
                </a:pathLst>
              </a:custGeom>
              <a:solidFill>
                <a:srgbClr val="00A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2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799</Words>
  <Application>Microsoft Office PowerPoint</Application>
  <PresentationFormat>Экран (16:9)</PresentationFormat>
  <Paragraphs>124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WO2-production</cp:lastModifiedBy>
  <cp:revision>81</cp:revision>
  <dcterms:created xsi:type="dcterms:W3CDTF">2019-04-17T17:59:01Z</dcterms:created>
  <dcterms:modified xsi:type="dcterms:W3CDTF">2019-07-04T09:21:29Z</dcterms:modified>
</cp:coreProperties>
</file>