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7" r:id="rId4"/>
    <p:sldId id="275" r:id="rId5"/>
    <p:sldId id="268" r:id="rId6"/>
    <p:sldId id="269" r:id="rId7"/>
    <p:sldId id="270" r:id="rId8"/>
    <p:sldId id="271" r:id="rId9"/>
    <p:sldId id="272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24C1300-4D13-46D6-8522-5F19C7DAF885}">
          <p14:sldIdLst>
            <p14:sldId id="256"/>
            <p14:sldId id="258"/>
            <p14:sldId id="267"/>
            <p14:sldId id="275"/>
            <p14:sldId id="268"/>
            <p14:sldId id="269"/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23B8D"/>
    <a:srgbClr val="261F5B"/>
    <a:srgbClr val="00007A"/>
    <a:srgbClr val="190E6C"/>
    <a:srgbClr val="9A9999"/>
    <a:srgbClr val="63B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/>
    <p:restoredTop sz="94686"/>
  </p:normalViewPr>
  <p:slideViewPr>
    <p:cSldViewPr>
      <p:cViewPr varScale="1">
        <p:scale>
          <a:sx n="134" d="100"/>
          <a:sy n="134" d="100"/>
        </p:scale>
        <p:origin x="144" y="3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541B7-4249-45B9-A22D-205148F9920D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9998B-C158-49C6-B6E7-ED099DF16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192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50FC-1D19-4A4F-9CCC-694A704A89D8}" type="datetime1">
              <a:rPr lang="ru-RU" smtClean="0"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89B9-6FC5-459D-82AB-5A3D3C2D6D6C}" type="datetime1">
              <a:rPr lang="ru-RU" smtClean="0"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BCBF-E91C-416C-AA58-1B4D119DCC1C}" type="datetime1">
              <a:rPr lang="ru-RU" smtClean="0"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A6EA-F080-4BB7-87D3-DC3F6FEF63A1}" type="datetime1">
              <a:rPr lang="ru-RU" smtClean="0"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D27B-6377-4AC5-B63E-0B4E265975B8}" type="datetime1">
              <a:rPr lang="ru-RU" smtClean="0"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49E4-37CD-4D7F-8977-628151E83286}" type="datetime1">
              <a:rPr lang="ru-RU" smtClean="0"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98CE-6B16-47F8-BD50-1FE8EE17F8DE}" type="datetime1">
              <a:rPr lang="ru-RU" smtClean="0"/>
              <a:t>14.06.2019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0937-6DE9-4A6E-B4A0-EE34350AA72B}" type="datetime1">
              <a:rPr lang="ru-RU" smtClean="0"/>
              <a:t>14.06.2019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0136A-C33E-40EF-9E7C-DD9C82220213}" type="datetime1">
              <a:rPr lang="ru-RU" smtClean="0"/>
              <a:t>14.06.2019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BC01-C685-424D-BEA5-D7C368398753}" type="datetime1">
              <a:rPr lang="ru-RU" smtClean="0"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D461-D94C-4804-93C5-F22A6B3DEC21}" type="datetime1">
              <a:rPr lang="ru-RU" smtClean="0"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43D9F-315B-4B38-A7D7-20D10B40E0C9}" type="datetime1">
              <a:rPr lang="ru-RU" smtClean="0"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3728" y="1635646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Georgia Pro" panose="02040502050405020303" pitchFamily="18" charset="0"/>
                <a:cs typeface="Times New Roman" panose="02020603050405020304" pitchFamily="18" charset="0"/>
              </a:rPr>
              <a:t>Наполнение и ведение классификатора строительных ресурсов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820C6B-ED29-7048-937A-F6B64DA8222B}"/>
              </a:ext>
            </a:extLst>
          </p:cNvPr>
          <p:cNvSpPr txBox="1"/>
          <p:nvPr/>
        </p:nvSpPr>
        <p:spPr>
          <a:xfrm>
            <a:off x="4716016" y="3527691"/>
            <a:ext cx="4032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eorgia Pro" panose="02040502050405020303" pitchFamily="18" charset="0"/>
                <a:cs typeface="Times New Roman" panose="02020603050405020304" pitchFamily="18" charset="0"/>
              </a:rPr>
              <a:t>Советник </a:t>
            </a:r>
            <a:r>
              <a:rPr lang="ru-RU" dirty="0" smtClean="0">
                <a:solidFill>
                  <a:schemeClr val="bg1"/>
                </a:solidFill>
                <a:latin typeface="Georgia Pro" panose="02040502050405020303" pitchFamily="18" charset="0"/>
                <a:cs typeface="Times New Roman" panose="02020603050405020304" pitchFamily="18" charset="0"/>
              </a:rPr>
              <a:t>президента</a:t>
            </a:r>
          </a:p>
          <a:p>
            <a:r>
              <a:rPr lang="ru-RU" dirty="0" smtClean="0">
                <a:solidFill>
                  <a:schemeClr val="bg1"/>
                </a:solidFill>
                <a:latin typeface="Georgia Pro" panose="02040502050405020303" pitchFamily="18" charset="0"/>
                <a:cs typeface="Times New Roman" panose="02020603050405020304" pitchFamily="18" charset="0"/>
              </a:rPr>
              <a:t>Ассоциации </a:t>
            </a:r>
            <a:r>
              <a:rPr lang="ru-RU" dirty="0">
                <a:solidFill>
                  <a:schemeClr val="bg1"/>
                </a:solidFill>
                <a:latin typeface="Georgia Pro" panose="02040502050405020303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solidFill>
                  <a:schemeClr val="bg1"/>
                </a:solidFill>
                <a:latin typeface="Georgia Pro" panose="02040502050405020303" pitchFamily="18" charset="0"/>
                <a:cs typeface="Times New Roman" panose="02020603050405020304" pitchFamily="18" charset="0"/>
              </a:rPr>
              <a:t>Р.О.С.АСФАЛЬТ»</a:t>
            </a:r>
            <a:endParaRPr lang="ru-RU" dirty="0">
              <a:solidFill>
                <a:schemeClr val="bg1"/>
              </a:solidFill>
              <a:latin typeface="Georgia Pro" panose="02040502050405020303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Georgia Pro" panose="02040502050405020303" pitchFamily="18" charset="0"/>
                <a:cs typeface="Times New Roman" panose="02020603050405020304" pitchFamily="18" charset="0"/>
              </a:rPr>
              <a:t>С.В. </a:t>
            </a:r>
            <a:r>
              <a:rPr lang="ru-RU" dirty="0" smtClean="0">
                <a:solidFill>
                  <a:schemeClr val="bg1"/>
                </a:solidFill>
                <a:latin typeface="Georgia Pro" panose="02040502050405020303" pitchFamily="18" charset="0"/>
                <a:cs typeface="Times New Roman" panose="02020603050405020304" pitchFamily="18" charset="0"/>
              </a:rPr>
              <a:t>Ал</a:t>
            </a:r>
            <a:r>
              <a:rPr lang="ru-RU" dirty="0">
                <a:solidFill>
                  <a:schemeClr val="bg1"/>
                </a:solidFill>
                <a:latin typeface="Georgia Pro" panose="02040502050405020303" pitchFamily="18" charset="0"/>
                <a:cs typeface="Times New Roman" panose="02020603050405020304" pitchFamily="18" charset="0"/>
              </a:rPr>
              <a:t>ё</a:t>
            </a:r>
            <a:r>
              <a:rPr lang="ru-RU" dirty="0" smtClean="0">
                <a:solidFill>
                  <a:schemeClr val="bg1"/>
                </a:solidFill>
                <a:latin typeface="Georgia Pro" panose="02040502050405020303" pitchFamily="18" charset="0"/>
                <a:cs typeface="Times New Roman" panose="02020603050405020304" pitchFamily="18" charset="0"/>
              </a:rPr>
              <a:t>хин</a:t>
            </a:r>
            <a:endParaRPr lang="ru-RU" dirty="0">
              <a:solidFill>
                <a:schemeClr val="bg1"/>
              </a:solidFill>
              <a:latin typeface="Georgia Pro" panose="02040502050405020303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00392" y="4769599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2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9752" y="453112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solidFill>
                  <a:srgbClr val="000099"/>
                </a:solidFill>
                <a:latin typeface="Georgia Pro" panose="02040502050405020303" pitchFamily="18" charset="0"/>
                <a:cs typeface="Times New Roman" panose="02020603050405020304" pitchFamily="18" charset="0"/>
              </a:rPr>
              <a:t>Классификатор строительных ресурсов</a:t>
            </a:r>
            <a:endParaRPr lang="ru-RU" sz="2000" u="sng" dirty="0">
              <a:solidFill>
                <a:srgbClr val="000099"/>
              </a:solidFill>
              <a:latin typeface="Georgia Pro" panose="02040502050405020303" pitchFamily="18" charset="0"/>
              <a:cs typeface="Gotham Pro Medium" pitchFamily="50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B21C9316-E1EB-3043-8296-AFE6CDD46FC8}"/>
              </a:ext>
            </a:extLst>
          </p:cNvPr>
          <p:cNvSpPr txBox="1">
            <a:spLocks/>
          </p:cNvSpPr>
          <p:nvPr/>
        </p:nvSpPr>
        <p:spPr>
          <a:xfrm>
            <a:off x="899592" y="1218220"/>
            <a:ext cx="7982272" cy="3322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srgbClr val="000099"/>
                </a:solidFill>
                <a:latin typeface="Georgia Pro" panose="02040502050405020303" pitchFamily="18" charset="0"/>
                <a:cs typeface="Times New Roman" panose="02020603050405020304" pitchFamily="18" charset="0"/>
              </a:rPr>
              <a:t>Классификатор строительных ресурсов – систематизированный перечень используемых при строительстве, реконструкции и капитальном ремонте объектов капитального строительства материалов, изделий, конструкций, оборудования, машин и механизмов, каждому из которых присвоен определённый код, гармонизированный с Общероссийским классификатором продукции по видам экономической деятельности, который формируется Минстроем России и размещается в федеральной государственной информационной системе ценообразования в строительстве.</a:t>
            </a:r>
            <a:endParaRPr lang="ru-RU" sz="1600" dirty="0">
              <a:solidFill>
                <a:srgbClr val="000099"/>
              </a:solidFill>
              <a:latin typeface="Georgia Pro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56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00392" y="4803998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3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B21C9316-E1EB-3043-8296-AFE6CDD46FC8}"/>
              </a:ext>
            </a:extLst>
          </p:cNvPr>
          <p:cNvSpPr txBox="1">
            <a:spLocks/>
          </p:cNvSpPr>
          <p:nvPr/>
        </p:nvSpPr>
        <p:spPr>
          <a:xfrm>
            <a:off x="899592" y="1275606"/>
            <a:ext cx="7982272" cy="3322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indent="0"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600">
                <a:solidFill>
                  <a:srgbClr val="000099"/>
                </a:solidFill>
                <a:latin typeface="Georgia Pro" panose="02040502050405020303" pitchFamily="18" charset="0"/>
                <a:cs typeface="Times New Roman" panose="02020603050405020304" pitchFamily="18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Данные включают в себя, в частности, отпускную цену (цену реализации) строительных материалов, изделий, конструкций, оборудования, машин и механизмов, произведённых в России, либо ввезённых в Россию, средневзвешенную по объёмам и цене за отчётный период, среднемесячную номинальную оплату труда работников по полному кругу организаций в разрезе субъектов Российской Федерации.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9752" y="453112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solidFill>
                  <a:srgbClr val="000099"/>
                </a:solidFill>
                <a:latin typeface="Georgia Pro" panose="02040502050405020303" pitchFamily="18" charset="0"/>
                <a:cs typeface="Times New Roman" panose="02020603050405020304" pitchFamily="18" charset="0"/>
              </a:rPr>
              <a:t>Классификатор строительных ресурсов</a:t>
            </a:r>
            <a:endParaRPr lang="ru-RU" sz="2000" u="sng" dirty="0">
              <a:solidFill>
                <a:srgbClr val="000099"/>
              </a:solidFill>
              <a:latin typeface="Georgia Pro" panose="02040502050405020303" pitchFamily="18" charset="0"/>
              <a:cs typeface="Gotham Pro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17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00392" y="4803998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4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B21C9316-E1EB-3043-8296-AFE6CDD46FC8}"/>
              </a:ext>
            </a:extLst>
          </p:cNvPr>
          <p:cNvSpPr txBox="1">
            <a:spLocks/>
          </p:cNvSpPr>
          <p:nvPr/>
        </p:nvSpPr>
        <p:spPr>
          <a:xfrm>
            <a:off x="899592" y="1275606"/>
            <a:ext cx="7982272" cy="3322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indent="0"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600">
                <a:solidFill>
                  <a:srgbClr val="000099"/>
                </a:solidFill>
                <a:latin typeface="Georgia Pro" panose="02040502050405020303" pitchFamily="18" charset="0"/>
                <a:cs typeface="Times New Roman" panose="02020603050405020304" pitchFamily="18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Классификация и кодирование строительных ресурсов (материалы, изделия, конструкции, оборудование, машины и механизмы) для целей ценообразования в строительной отрасли;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Проведение мониторинга стоимости строительных ресурсов;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Обеспечение унификации, автоматизация расчёта стоимости строительства объектов с применением прикладных программных продуктов.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39752" y="453112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solidFill>
                  <a:srgbClr val="000099"/>
                </a:solidFill>
                <a:latin typeface="Georgia Pro" panose="02040502050405020303" pitchFamily="18" charset="0"/>
                <a:cs typeface="Times New Roman" panose="02020603050405020304" pitchFamily="18" charset="0"/>
              </a:rPr>
              <a:t>Классификатор строительных ресурсов</a:t>
            </a:r>
            <a:endParaRPr lang="ru-RU" sz="2000" u="sng" dirty="0">
              <a:solidFill>
                <a:srgbClr val="000099"/>
              </a:solidFill>
              <a:latin typeface="Georgia Pro" panose="02040502050405020303" pitchFamily="18" charset="0"/>
              <a:cs typeface="Gotham Pro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46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9" y="0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09480" y="4803998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5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488" y="53345"/>
            <a:ext cx="7497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000099"/>
                </a:solidFill>
                <a:latin typeface="Georgia Pro" panose="02040502050405020303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dirty="0"/>
              <a:t>План мероприятий по взаимодействию Минстроя России, ФАУ «Главгосэкспертиза России» </a:t>
            </a:r>
            <a:r>
              <a:rPr lang="ru-RU" dirty="0" smtClean="0"/>
              <a:t>и Ассоциации </a:t>
            </a:r>
            <a:r>
              <a:rPr lang="ru-RU" dirty="0"/>
              <a:t>«</a:t>
            </a:r>
            <a:r>
              <a:rPr lang="ru-RU" dirty="0" smtClean="0"/>
              <a:t>Р.О.С.АСФАЛЬТ</a:t>
            </a:r>
            <a:r>
              <a:rPr lang="ru-RU" dirty="0"/>
              <a:t>» по </a:t>
            </a:r>
            <a:r>
              <a:rPr lang="ru-RU" dirty="0" smtClean="0"/>
              <a:t>наполнению ФГИС ЦС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AEB9C3-1702-7C4D-A593-A25517720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70883"/>
            <a:ext cx="7560840" cy="4072617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07A8286-308D-7C4F-AE08-094A22773041}"/>
              </a:ext>
            </a:extLst>
          </p:cNvPr>
          <p:cNvCxnSpPr/>
          <p:nvPr/>
        </p:nvCxnSpPr>
        <p:spPr>
          <a:xfrm>
            <a:off x="624824" y="1057804"/>
            <a:ext cx="7619584" cy="9329"/>
          </a:xfrm>
          <a:prstGeom prst="line">
            <a:avLst/>
          </a:prstGeom>
          <a:ln w="28575">
            <a:solidFill>
              <a:srgbClr val="323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59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00392" y="4803998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6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3" y="267494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0099"/>
                </a:solidFill>
                <a:latin typeface="Georgia Pro" panose="02040502050405020303" pitchFamily="18" charset="0"/>
                <a:cs typeface="Times New Roman" panose="02020603050405020304" pitchFamily="18" charset="0"/>
              </a:rPr>
              <a:t>Работа Ассоциации «</a:t>
            </a:r>
            <a:r>
              <a:rPr lang="ru-RU" sz="2000" dirty="0" smtClean="0">
                <a:solidFill>
                  <a:srgbClr val="000099"/>
                </a:solidFill>
                <a:latin typeface="Georgia Pro" panose="02040502050405020303" pitchFamily="18" charset="0"/>
                <a:cs typeface="Times New Roman" panose="02020603050405020304" pitchFamily="18" charset="0"/>
              </a:rPr>
              <a:t>Р.О.С.АСФАЛЬТ</a:t>
            </a:r>
            <a:r>
              <a:rPr lang="ru-RU" sz="2000" dirty="0">
                <a:solidFill>
                  <a:srgbClr val="000099"/>
                </a:solidFill>
                <a:latin typeface="Georgia Pro" panose="02040502050405020303" pitchFamily="18" charset="0"/>
                <a:cs typeface="Times New Roman" panose="02020603050405020304" pitchFamily="18" charset="0"/>
              </a:rPr>
              <a:t>» по </a:t>
            </a:r>
            <a:r>
              <a:rPr lang="ru-RU" sz="2000" dirty="0">
                <a:solidFill>
                  <a:srgbClr val="000099"/>
                </a:solidFill>
                <a:latin typeface="Georgia Pro" panose="02040502050405020303" pitchFamily="18" charset="0"/>
                <a:cs typeface="Times New Roman" panose="02020603050405020304" pitchFamily="18" charset="0"/>
              </a:rPr>
              <a:t>внесению изменений </a:t>
            </a:r>
            <a:r>
              <a:rPr lang="ru-RU" sz="2000" dirty="0">
                <a:solidFill>
                  <a:srgbClr val="000099"/>
                </a:solidFill>
                <a:latin typeface="Georgia Pro" panose="02040502050405020303" pitchFamily="18" charset="0"/>
                <a:cs typeface="Times New Roman" panose="02020603050405020304" pitchFamily="18" charset="0"/>
              </a:rPr>
              <a:t>в классификатор строительных </a:t>
            </a:r>
            <a:r>
              <a:rPr lang="ru-RU" sz="2000" dirty="0" smtClean="0">
                <a:solidFill>
                  <a:srgbClr val="000099"/>
                </a:solidFill>
                <a:latin typeface="Georgia Pro" panose="02040502050405020303" pitchFamily="18" charset="0"/>
                <a:cs typeface="Times New Roman" panose="02020603050405020304" pitchFamily="18" charset="0"/>
              </a:rPr>
              <a:t>ресурсов</a:t>
            </a:r>
            <a:endParaRPr lang="ru-RU" sz="2000" dirty="0">
              <a:solidFill>
                <a:srgbClr val="000099"/>
              </a:solidFill>
              <a:latin typeface="Georgia Pro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B21C9316-E1EB-3043-8296-AFE6CDD46FC8}"/>
              </a:ext>
            </a:extLst>
          </p:cNvPr>
          <p:cNvSpPr txBox="1">
            <a:spLocks/>
          </p:cNvSpPr>
          <p:nvPr/>
        </p:nvSpPr>
        <p:spPr>
          <a:xfrm>
            <a:off x="755576" y="1242112"/>
            <a:ext cx="7560840" cy="3322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indent="0"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1600">
                <a:solidFill>
                  <a:srgbClr val="000099"/>
                </a:solidFill>
                <a:latin typeface="Georgia Pro" panose="02040502050405020303" pitchFamily="18" charset="0"/>
                <a:cs typeface="Times New Roman" panose="02020603050405020304" pitchFamily="18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В рамках реализации Плана мероприятий по взаимодействию Минстроя России, ФАУ «Главгосэкспертиза России» и Ассоциации потребителей асфальтобетонных смесей «</a:t>
            </a:r>
            <a:r>
              <a:rPr lang="ru-RU" dirty="0" smtClean="0"/>
              <a:t>Р.О.С.АСФАЛЬТ</a:t>
            </a:r>
            <a:r>
              <a:rPr lang="ru-RU" dirty="0"/>
              <a:t>» по информационному наполнению федеральной государственной информационной системы ценообразования в строительстве в Классификатор строительных ресурсов вошли 73 позиции асфальтобетонных смесей, </a:t>
            </a:r>
            <a:r>
              <a:rPr lang="ru-RU" dirty="0" smtClean="0"/>
              <a:t>более 1000 </a:t>
            </a:r>
            <a:r>
              <a:rPr lang="ru-RU" dirty="0"/>
              <a:t>позиций по щебню и щебёночно-песчаным смесям и 2</a:t>
            </a:r>
            <a:r>
              <a:rPr lang="en-US" dirty="0"/>
              <a:t>55</a:t>
            </a:r>
            <a:r>
              <a:rPr lang="ru-RU" dirty="0"/>
              <a:t> позиции по песку и отсевам.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07A8286-308D-7C4F-AE08-094A22773041}"/>
              </a:ext>
            </a:extLst>
          </p:cNvPr>
          <p:cNvCxnSpPr/>
          <p:nvPr/>
        </p:nvCxnSpPr>
        <p:spPr>
          <a:xfrm>
            <a:off x="624824" y="1057804"/>
            <a:ext cx="7619584" cy="9329"/>
          </a:xfrm>
          <a:prstGeom prst="line">
            <a:avLst/>
          </a:prstGeom>
          <a:ln w="28575">
            <a:solidFill>
              <a:srgbClr val="323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29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00145" y="4826768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7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349877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0099"/>
                </a:solidFill>
                <a:latin typeface="Georgia Pro" panose="02040502050405020303" pitchFamily="18" charset="0"/>
                <a:cs typeface="Times New Roman" panose="02020603050405020304" pitchFamily="18" charset="0"/>
              </a:rPr>
              <a:t>Приказы Минстроя России о внесении изменений в КСР</a:t>
            </a:r>
          </a:p>
        </p:txBody>
      </p:sp>
      <p:pic>
        <p:nvPicPr>
          <p:cNvPr id="8" name="Изображени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346" y="984628"/>
            <a:ext cx="3003799" cy="4114009"/>
          </a:xfrm>
          <a:prstGeom prst="rect">
            <a:avLst/>
          </a:prstGeom>
        </p:spPr>
      </p:pic>
      <p:pic>
        <p:nvPicPr>
          <p:cNvPr id="10" name="Изображение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587" y="946554"/>
            <a:ext cx="2928711" cy="415208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07A8286-308D-7C4F-AE08-094A22773041}"/>
              </a:ext>
            </a:extLst>
          </p:cNvPr>
          <p:cNvCxnSpPr/>
          <p:nvPr/>
        </p:nvCxnSpPr>
        <p:spPr>
          <a:xfrm>
            <a:off x="602252" y="885773"/>
            <a:ext cx="7619584" cy="9329"/>
          </a:xfrm>
          <a:prstGeom prst="line">
            <a:avLst/>
          </a:prstGeom>
          <a:ln w="28575">
            <a:solidFill>
              <a:srgbClr val="323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60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00392" y="4803998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8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329485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rgbClr val="000099"/>
                </a:solidFill>
                <a:latin typeface="Georgia Pro" panose="020405020504050203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Текущее состояние Классификатора строительных ресурсов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07A8286-308D-7C4F-AE08-094A22773041}"/>
              </a:ext>
            </a:extLst>
          </p:cNvPr>
          <p:cNvCxnSpPr/>
          <p:nvPr/>
        </p:nvCxnSpPr>
        <p:spPr>
          <a:xfrm>
            <a:off x="762207" y="854896"/>
            <a:ext cx="7619584" cy="9329"/>
          </a:xfrm>
          <a:prstGeom prst="line">
            <a:avLst/>
          </a:prstGeom>
          <a:ln w="28575">
            <a:solidFill>
              <a:srgbClr val="323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66248"/>
            <a:ext cx="8352928" cy="390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9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00392" y="4785662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9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329485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rgbClr val="000099"/>
                </a:solidFill>
                <a:latin typeface="Georgia Pro" panose="020405020504050203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Текущее состояние Классификатора строительных ресурсов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07A8286-308D-7C4F-AE08-094A22773041}"/>
              </a:ext>
            </a:extLst>
          </p:cNvPr>
          <p:cNvCxnSpPr/>
          <p:nvPr/>
        </p:nvCxnSpPr>
        <p:spPr>
          <a:xfrm>
            <a:off x="762207" y="854896"/>
            <a:ext cx="7619584" cy="9329"/>
          </a:xfrm>
          <a:prstGeom prst="line">
            <a:avLst/>
          </a:prstGeom>
          <a:ln w="28575">
            <a:solidFill>
              <a:srgbClr val="323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4860BD-1926-124C-829F-6C9E14A2B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2525"/>
            <a:ext cx="8280920" cy="388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6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309</Words>
  <Application>Microsoft Office PowerPoint</Application>
  <PresentationFormat>Экран (16:9)</PresentationFormat>
  <Paragraphs>26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Georgia Pro</vt:lpstr>
      <vt:lpstr>Gotham Pro Medium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WS1</cp:lastModifiedBy>
  <cp:revision>20</cp:revision>
  <dcterms:created xsi:type="dcterms:W3CDTF">2019-04-17T17:59:01Z</dcterms:created>
  <dcterms:modified xsi:type="dcterms:W3CDTF">2019-06-14T12:19:13Z</dcterms:modified>
</cp:coreProperties>
</file>