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1"/>
            <p14:sldId id="275"/>
            <p14:sldId id="276"/>
            <p14:sldId id="277"/>
            <p14:sldId id="278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  <a:srgbClr val="FF0000"/>
    <a:srgbClr val="FF3300"/>
    <a:srgbClr val="FFFFFF"/>
    <a:srgbClr val="EAEAEA"/>
    <a:srgbClr val="323B8D"/>
    <a:srgbClr val="261F5B"/>
    <a:srgbClr val="00007A"/>
    <a:srgbClr val="190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8505" autoAdjust="0"/>
  </p:normalViewPr>
  <p:slideViewPr>
    <p:cSldViewPr>
      <p:cViewPr varScale="1">
        <p:scale>
          <a:sx n="99" d="100"/>
          <a:sy n="99" d="100"/>
        </p:scale>
        <p:origin x="-4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1E04D-753C-488E-858D-40FF188F245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615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1E04D-753C-488E-858D-40FF188F245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087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1E04D-753C-488E-858D-40FF188F245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8736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1E04D-753C-488E-858D-40FF188F245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1378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bridgeconst@gmail.co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4" y="1525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635646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Методы повышения надежности мостов</a:t>
            </a:r>
          </a:p>
          <a:p>
            <a:pPr algn="ctr"/>
            <a:r>
              <a:rPr lang="ru-RU" sz="2600" b="1" dirty="0"/>
              <a:t>на основе анализа статистики отказов</a:t>
            </a:r>
            <a:endParaRPr lang="ru-RU" sz="2600" b="1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3" y="3234779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Сизиков А.С., р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уководитель технического управления      «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IRD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Engineering 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Srl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член целевой группы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TG1.5 IABSE </a:t>
            </a:r>
            <a:endParaRPr lang="en-GB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3239420"/>
            <a:ext cx="622955" cy="47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41151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Сессия № </a:t>
            </a:r>
            <a:r>
              <a:rPr lang="en-GB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ru-RU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СОВЕРШЕНСТВОВАНИЕ НОРМАТИВНОЙ БАЗЫ ПРОЕКТИРОВАНИЯ  ДЛЯ ОБЕСПЕЧЕНИЯ БЕЗОПАСНОСТИ И КАЧЕСТВА ДОРОГ</a:t>
            </a:r>
            <a:endParaRPr lang="ru-RU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Большинство </a:t>
            </a:r>
            <a:r>
              <a:rPr lang="ru-RU" sz="2000" b="1" dirty="0" smtClean="0"/>
              <a:t>(63%) </a:t>
            </a:r>
            <a:r>
              <a:rPr lang="ru-RU" sz="2000" b="1" dirty="0"/>
              <a:t>критических отказов МС обусловлены производственными ошибками </a:t>
            </a:r>
            <a:r>
              <a:rPr lang="ru-RU" sz="2000" b="1" dirty="0" smtClean="0"/>
              <a:t>человека </a:t>
            </a:r>
            <a:endParaRPr lang="en-US" sz="2000" b="1" dirty="0"/>
          </a:p>
        </p:txBody>
      </p:sp>
      <p:pic>
        <p:nvPicPr>
          <p:cNvPr id="14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532" y="681918"/>
            <a:ext cx="7956884" cy="4188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8637" y="2387083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37%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12673" y="3507854"/>
            <a:ext cx="64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40%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6613" y="2613890"/>
            <a:ext cx="6480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23%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Тенденция роста обрушений МС в России, особенно заметная в период двух последних десятилетий </a:t>
            </a:r>
            <a:endParaRPr lang="en-US" sz="2000" b="1" dirty="0"/>
          </a:p>
        </p:txBody>
      </p:sp>
      <p:pic>
        <p:nvPicPr>
          <p:cNvPr id="6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555" y="627534"/>
            <a:ext cx="7632848" cy="3121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P10106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63" y="3749050"/>
            <a:ext cx="1368152" cy="8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http://ewrapi.e-dag.ru/media/news/images/01.2016/large/e8e659c1-309f-47a8-81d6-2021c41b70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64"/>
          <a:stretch>
            <a:fillRect/>
          </a:stretch>
        </p:blipFill>
        <p:spPr bwMode="auto">
          <a:xfrm>
            <a:off x="1988589" y="3749050"/>
            <a:ext cx="1090190" cy="8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ntitled-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944" y="3749049"/>
            <a:ext cx="1405955" cy="8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920" y="3749050"/>
            <a:ext cx="987641" cy="8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663" y="3749050"/>
            <a:ext cx="1233217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DSCN309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700" y="3749050"/>
            <a:ext cx="1373807" cy="8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1147639" y="712446"/>
            <a:ext cx="4741920" cy="12214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baseline="0" dirty="0">
                <a:effectLst/>
              </a:rPr>
              <a:t>За период с 1999 по 2019 (20 лет</a:t>
            </a:r>
            <a:r>
              <a:rPr lang="ru-RU" sz="1400" b="1" baseline="0" dirty="0" smtClean="0">
                <a:effectLst/>
              </a:rPr>
              <a:t>):</a:t>
            </a:r>
            <a:endParaRPr lang="en-GB" sz="1400" dirty="0">
              <a:effectLst/>
            </a:endParaRPr>
          </a:p>
          <a:p>
            <a:r>
              <a:rPr lang="ru-RU" sz="1400" b="1" baseline="0" dirty="0" smtClean="0">
                <a:effectLst/>
              </a:rPr>
              <a:t>160 </a:t>
            </a:r>
            <a:r>
              <a:rPr lang="ru-RU" sz="1400" b="1" baseline="0" dirty="0">
                <a:effectLst/>
              </a:rPr>
              <a:t>зарегистрированных случаев </a:t>
            </a:r>
            <a:r>
              <a:rPr lang="ru-RU" sz="1400" b="1" baseline="0" dirty="0" smtClean="0">
                <a:effectLst/>
              </a:rPr>
              <a:t>обрушений</a:t>
            </a:r>
          </a:p>
          <a:p>
            <a:r>
              <a:rPr lang="en-GB" sz="1400" b="1" baseline="0" dirty="0" smtClean="0">
                <a:effectLst/>
              </a:rPr>
              <a:t>(</a:t>
            </a:r>
            <a:r>
              <a:rPr lang="ru-RU" sz="1400" b="1" baseline="0" dirty="0">
                <a:effectLst/>
              </a:rPr>
              <a:t>8 случаев в год в среднем</a:t>
            </a:r>
            <a:r>
              <a:rPr lang="en-GB" sz="1400" b="1" baseline="0" dirty="0" smtClean="0">
                <a:effectLst/>
              </a:rPr>
              <a:t>)</a:t>
            </a:r>
            <a:r>
              <a:rPr lang="ru-RU" sz="1400" b="1" dirty="0"/>
              <a:t>;</a:t>
            </a:r>
            <a:endParaRPr lang="en-GB" sz="1400" dirty="0">
              <a:effectLst/>
            </a:endParaRPr>
          </a:p>
          <a:p>
            <a:r>
              <a:rPr lang="ru-RU" sz="1400" b="1" baseline="0" dirty="0" smtClean="0">
                <a:solidFill>
                  <a:srgbClr val="FF0000"/>
                </a:solidFill>
                <a:effectLst/>
              </a:rPr>
              <a:t>42</a:t>
            </a:r>
            <a:r>
              <a:rPr lang="en-GB" sz="1400" b="1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400" b="1" baseline="0" dirty="0" smtClean="0">
                <a:solidFill>
                  <a:srgbClr val="FF0000"/>
                </a:solidFill>
                <a:effectLst/>
              </a:rPr>
              <a:t>погибших</a:t>
            </a:r>
            <a:r>
              <a:rPr lang="ru-RU" sz="14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GB" sz="1400" b="1" baseline="0" dirty="0" smtClean="0">
                <a:solidFill>
                  <a:srgbClr val="FF0000"/>
                </a:solidFill>
                <a:effectLst/>
              </a:rPr>
              <a:t>(max </a:t>
            </a:r>
            <a:r>
              <a:rPr lang="ru-RU" sz="1400" b="1" baseline="0" dirty="0">
                <a:solidFill>
                  <a:srgbClr val="FF0000"/>
                </a:solidFill>
                <a:effectLst/>
              </a:rPr>
              <a:t>6</a:t>
            </a:r>
            <a:r>
              <a:rPr lang="en-GB" sz="1400" b="1" baseline="0" dirty="0">
                <a:solidFill>
                  <a:srgbClr val="FF0000"/>
                </a:solidFill>
                <a:effectLst/>
              </a:rPr>
              <a:t>, </a:t>
            </a:r>
            <a:r>
              <a:rPr lang="ru-RU" sz="1400" b="1" baseline="0" dirty="0">
                <a:solidFill>
                  <a:srgbClr val="FF0000"/>
                </a:solidFill>
                <a:effectLst/>
              </a:rPr>
              <a:t>в среднем 2 в год</a:t>
            </a:r>
            <a:r>
              <a:rPr lang="en-GB" sz="1400" b="1" baseline="0" dirty="0" smtClean="0">
                <a:solidFill>
                  <a:srgbClr val="FF0000"/>
                </a:solidFill>
                <a:effectLst/>
              </a:rPr>
              <a:t>)</a:t>
            </a:r>
            <a:r>
              <a:rPr lang="ru-RU" sz="1400" b="1" baseline="0" dirty="0" smtClean="0">
                <a:solidFill>
                  <a:srgbClr val="FF0000"/>
                </a:solidFill>
                <a:effectLst/>
              </a:rPr>
              <a:t>;</a:t>
            </a:r>
            <a:endParaRPr lang="en-GB" sz="1400" dirty="0">
              <a:solidFill>
                <a:srgbClr val="FF0000"/>
              </a:solidFill>
              <a:effectLst/>
            </a:endParaRPr>
          </a:p>
          <a:p>
            <a:r>
              <a:rPr lang="ru-RU" sz="1400" b="1" baseline="0" dirty="0" smtClean="0">
                <a:solidFill>
                  <a:srgbClr val="0070C0"/>
                </a:solidFill>
                <a:effectLst/>
              </a:rPr>
              <a:t>123 раненых</a:t>
            </a:r>
            <a:r>
              <a:rPr lang="en-GB" sz="1400" b="1" baseline="0" dirty="0" smtClean="0">
                <a:solidFill>
                  <a:srgbClr val="0070C0"/>
                </a:solidFill>
                <a:effectLst/>
              </a:rPr>
              <a:t>(max </a:t>
            </a:r>
            <a:r>
              <a:rPr lang="ru-RU" sz="1400" b="1" baseline="0" dirty="0">
                <a:solidFill>
                  <a:srgbClr val="0070C0"/>
                </a:solidFill>
                <a:effectLst/>
              </a:rPr>
              <a:t>35</a:t>
            </a:r>
            <a:r>
              <a:rPr lang="en-GB" sz="1400" b="1" baseline="0" dirty="0">
                <a:solidFill>
                  <a:srgbClr val="0070C0"/>
                </a:solidFill>
                <a:effectLst/>
              </a:rPr>
              <a:t>, </a:t>
            </a:r>
            <a:r>
              <a:rPr lang="ru-RU" sz="1400" b="1" baseline="0" dirty="0">
                <a:solidFill>
                  <a:srgbClr val="0070C0"/>
                </a:solidFill>
                <a:effectLst/>
              </a:rPr>
              <a:t>в среднем</a:t>
            </a:r>
            <a:r>
              <a:rPr lang="en-GB" sz="1400" b="1" baseline="0" dirty="0">
                <a:solidFill>
                  <a:srgbClr val="0070C0"/>
                </a:solidFill>
                <a:effectLst/>
              </a:rPr>
              <a:t> </a:t>
            </a:r>
            <a:r>
              <a:rPr lang="ru-RU" sz="1400" b="1" baseline="0" dirty="0">
                <a:solidFill>
                  <a:srgbClr val="0070C0"/>
                </a:solidFill>
                <a:effectLst/>
              </a:rPr>
              <a:t>6 в год</a:t>
            </a:r>
            <a:r>
              <a:rPr lang="en-GB" sz="1400" b="1" baseline="0" dirty="0">
                <a:solidFill>
                  <a:srgbClr val="0070C0"/>
                </a:solidFill>
                <a:effectLst/>
              </a:rPr>
              <a:t>)</a:t>
            </a:r>
            <a:endParaRPr lang="en-GB" sz="1400" dirty="0">
              <a:solidFill>
                <a:srgbClr val="0070C0"/>
              </a:solidFill>
              <a:effectLst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80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Тенденция старения МС в России, и как следствие </a:t>
            </a:r>
            <a:r>
              <a:rPr lang="ru-RU" sz="2000" b="1" dirty="0" smtClean="0"/>
              <a:t>- учащение </a:t>
            </a:r>
            <a:r>
              <a:rPr lang="ru-RU" sz="2000" b="1" dirty="0"/>
              <a:t>обрушений на стадии эксплуатации</a:t>
            </a:r>
            <a:endParaRPr lang="en-US" sz="2000" b="1" dirty="0"/>
          </a:p>
        </p:txBody>
      </p:sp>
      <p:pic>
        <p:nvPicPr>
          <p:cNvPr id="6" name="Рисунок 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734522"/>
            <a:ext cx="6048672" cy="3967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4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Типы обрушений разрезных балочных МС в РФ на дорогах общего пользования, в порядке степени частоты отказа:</a:t>
            </a:r>
            <a:endParaRPr lang="en-US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3507" y="843558"/>
            <a:ext cx="885698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оснований опор от местного размыва, карста и др. грунтовых явлений;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сброс </a:t>
            </a:r>
            <a:r>
              <a:rPr lang="ru-RU" altLang="ru-RU" sz="1600" b="1" dirty="0">
                <a:latin typeface="Arial" panose="020B0604020202020204" pitchFamily="34" charset="0"/>
              </a:rPr>
              <a:t>и опрокидывание балок пешеходных МС от ударов негабаритного транспорта;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и опрокидывание тротуарных консолей;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плиты проезда или балочной клетки от воздействия осевой нагрузки;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(срез от воздействия поперечной силы) насадки опоры;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разрушения </a:t>
            </a:r>
            <a:r>
              <a:rPr lang="ru-RU" altLang="ru-RU" sz="1600" b="1" dirty="0">
                <a:latin typeface="Arial" panose="020B0604020202020204" pitchFamily="34" charset="0"/>
              </a:rPr>
              <a:t>и провалы переходных плит;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тел опор от эксплуатационных нагрузок;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балок от воздействия изгибающего момента;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опрокидывание </a:t>
            </a:r>
            <a:r>
              <a:rPr lang="ru-RU" altLang="ru-RU" sz="1600" b="1" dirty="0">
                <a:latin typeface="Arial" panose="020B0604020202020204" pitchFamily="34" charset="0"/>
              </a:rPr>
              <a:t>крайних балок автодорожных мостов при нарушении связей;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падение </a:t>
            </a:r>
            <a:r>
              <a:rPr lang="ru-RU" altLang="ru-RU" sz="1600" b="1" dirty="0">
                <a:latin typeface="Arial" panose="020B0604020202020204" pitchFamily="34" charset="0"/>
              </a:rPr>
              <a:t>балок пролетных строений из-за сдвигов и кренов опор и опорных частей;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разрушение </a:t>
            </a:r>
            <a:r>
              <a:rPr lang="ru-RU" altLang="ru-RU" sz="1600" b="1" dirty="0">
                <a:latin typeface="Arial" panose="020B0604020202020204" pitchFamily="34" charset="0"/>
              </a:rPr>
              <a:t>балок от воздействия поперечной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силы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2000" b="1" dirty="0">
                <a:latin typeface="Arial" panose="020B0604020202020204" pitchFamily="34" charset="0"/>
              </a:rPr>
              <a:t>Сколько раз можно наступать </a:t>
            </a:r>
            <a:r>
              <a:rPr lang="ru-RU" altLang="ja-JP" sz="2000" b="1" dirty="0" smtClean="0">
                <a:latin typeface="Arial" panose="020B0604020202020204" pitchFamily="34" charset="0"/>
              </a:rPr>
              <a:t>на </a:t>
            </a:r>
            <a:r>
              <a:rPr lang="ru-RU" altLang="ja-JP" sz="2000" b="1" dirty="0">
                <a:latin typeface="Arial" panose="020B0604020202020204" pitchFamily="34" charset="0"/>
              </a:rPr>
              <a:t>одни и те же грабли?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80998"/>
            <a:ext cx="3061913" cy="21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2" y="457538"/>
            <a:ext cx="3204357" cy="21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 descr="DSC_008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798" y="2621785"/>
            <a:ext cx="4342402" cy="22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3928" y="4371950"/>
            <a:ext cx="1805354" cy="364880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Крым, 2015</a:t>
            </a:r>
            <a:endParaRPr lang="ru-RU" altLang="ru-RU" sz="1662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012160" y="457538"/>
            <a:ext cx="1805354" cy="364880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Самара, 2012</a:t>
            </a:r>
            <a:endParaRPr lang="ru-RU" altLang="ru-RU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712" y="555526"/>
            <a:ext cx="2201008" cy="364881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Приморье, 2009</a:t>
            </a:r>
            <a:endParaRPr lang="ru-RU" altLang="ru-RU" sz="1662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2000" b="1" dirty="0">
                <a:latin typeface="Arial" panose="020B0604020202020204" pitchFamily="34" charset="0"/>
              </a:rPr>
              <a:t>Сколько раз можно наступать </a:t>
            </a:r>
            <a:r>
              <a:rPr lang="ru-RU" altLang="ja-JP" sz="2000" b="1" dirty="0" smtClean="0">
                <a:latin typeface="Arial" panose="020B0604020202020204" pitchFamily="34" charset="0"/>
              </a:rPr>
              <a:t>на </a:t>
            </a:r>
            <a:r>
              <a:rPr lang="ru-RU" altLang="ja-JP" sz="2000" b="1" dirty="0">
                <a:latin typeface="Arial" panose="020B0604020202020204" pitchFamily="34" charset="0"/>
              </a:rPr>
              <a:t>одни и те же грабли?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712" y="555526"/>
            <a:ext cx="2201008" cy="364881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Приморье, 2009</a:t>
            </a:r>
            <a:endParaRPr lang="ru-RU" altLang="ru-RU" sz="1662" b="1" dirty="0">
              <a:solidFill>
                <a:srgbClr val="C00000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64" y="505041"/>
            <a:ext cx="3377588" cy="18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kamenskihan\Documents\Рабочие\Аварии\ВОРОНА Курск - Борисоглебск Черноземье\Ворона 2\Фото Мавеева\21.01.2013_Борисоглебск 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888" y="505039"/>
            <a:ext cx="3300721" cy="179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3"/>
          <p:cNvSpPr/>
          <p:nvPr/>
        </p:nvSpPr>
        <p:spPr>
          <a:xfrm>
            <a:off x="1018299" y="505041"/>
            <a:ext cx="1884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2011, Забайкалье,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 р. Ингода, 4 раненых</a:t>
            </a:r>
          </a:p>
        </p:txBody>
      </p:sp>
      <p:sp>
        <p:nvSpPr>
          <p:cNvPr id="18" name="Прямоугольник 4"/>
          <p:cNvSpPr/>
          <p:nvPr/>
        </p:nvSpPr>
        <p:spPr>
          <a:xfrm>
            <a:off x="4839888" y="499630"/>
            <a:ext cx="2082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2013, Воронежская обл.,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 р. Ворона, 3 погибших</a:t>
            </a:r>
          </a:p>
        </p:txBody>
      </p:sp>
      <p:pic>
        <p:nvPicPr>
          <p:cNvPr id="19" name="Рисунок 6" descr="http://s.newslab.ru/photoalbum/13524/m/1256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865" y="2499742"/>
            <a:ext cx="3385372" cy="16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7"/>
          <p:cNvSpPr/>
          <p:nvPr/>
        </p:nvSpPr>
        <p:spPr>
          <a:xfrm>
            <a:off x="1057865" y="2502665"/>
            <a:ext cx="1884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2016, Минусинск,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 протока р. Енисей,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 6 раненых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888" y="2502665"/>
            <a:ext cx="3444139" cy="165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4"/>
          <p:cNvSpPr/>
          <p:nvPr/>
        </p:nvSpPr>
        <p:spPr>
          <a:xfrm>
            <a:off x="4839888" y="2492235"/>
            <a:ext cx="3117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ja-JP" sz="1400" b="1" dirty="0" smtClean="0">
                <a:solidFill>
                  <a:srgbClr val="000099"/>
                </a:solidFill>
                <a:ea typeface="+mj-ea"/>
              </a:rPr>
              <a:t>2018, </a:t>
            </a:r>
            <a:r>
              <a:rPr lang="ru-RU" altLang="ja-JP" sz="1400" b="1" dirty="0" smtClean="0">
                <a:solidFill>
                  <a:srgbClr val="000099"/>
                </a:solidFill>
                <a:ea typeface="+mj-ea"/>
              </a:rPr>
              <a:t>Нефтеюганск, пр. Юганская Обь 2 погибших, 7 раненых</a:t>
            </a:r>
            <a:endParaRPr lang="ru-RU" altLang="ja-JP" sz="1400" b="1" dirty="0">
              <a:solidFill>
                <a:srgbClr val="000099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22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2000" b="1" dirty="0">
                <a:latin typeface="Arial" panose="020B0604020202020204" pitchFamily="34" charset="0"/>
              </a:rPr>
              <a:t>Сколько раз можно наступать </a:t>
            </a:r>
            <a:r>
              <a:rPr lang="ru-RU" altLang="ja-JP" sz="2000" b="1" dirty="0" smtClean="0">
                <a:latin typeface="Arial" panose="020B0604020202020204" pitchFamily="34" charset="0"/>
              </a:rPr>
              <a:t>на </a:t>
            </a:r>
            <a:r>
              <a:rPr lang="ru-RU" altLang="ja-JP" sz="2000" b="1" dirty="0">
                <a:latin typeface="Arial" panose="020B0604020202020204" pitchFamily="34" charset="0"/>
              </a:rPr>
              <a:t>одни и те же грабли?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712" y="555526"/>
            <a:ext cx="2201008" cy="364881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Приморье, 2009</a:t>
            </a:r>
            <a:endParaRPr lang="ru-RU" altLang="ru-RU" sz="1662" b="1" dirty="0">
              <a:solidFill>
                <a:srgbClr val="C00000"/>
              </a:solidFill>
            </a:endParaRPr>
          </a:p>
        </p:txBody>
      </p:sp>
      <p:pic>
        <p:nvPicPr>
          <p:cNvPr id="22" name="Picture 9" descr="DSCN30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10960"/>
            <a:ext cx="3667177" cy="23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226" y="696536"/>
            <a:ext cx="2889877" cy="35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3"/>
          <p:cNvSpPr/>
          <p:nvPr/>
        </p:nvSpPr>
        <p:spPr>
          <a:xfrm>
            <a:off x="5113226" y="4253482"/>
            <a:ext cx="215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2008, Новгородская обл.,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 р. </a:t>
            </a:r>
            <a:r>
              <a:rPr lang="ru-RU" altLang="ja-JP" sz="1400" b="1" dirty="0" err="1">
                <a:solidFill>
                  <a:srgbClr val="000099"/>
                </a:solidFill>
                <a:ea typeface="+mj-ea"/>
              </a:rPr>
              <a:t>Вельгийка</a:t>
            </a:r>
            <a:endParaRPr lang="ru-RU" altLang="ja-JP" sz="1400" b="1" dirty="0">
              <a:solidFill>
                <a:srgbClr val="000099"/>
              </a:solidFill>
              <a:ea typeface="+mj-ea"/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755575" y="3091541"/>
            <a:ext cx="232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2007, </a:t>
            </a:r>
            <a:r>
              <a:rPr lang="ru-RU" altLang="ja-JP" sz="1400" b="1" dirty="0" smtClean="0">
                <a:solidFill>
                  <a:srgbClr val="000099"/>
                </a:solidFill>
                <a:ea typeface="+mj-ea"/>
              </a:rPr>
              <a:t>Вологодская </a:t>
            </a: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обл.,</a:t>
            </a:r>
          </a:p>
          <a:p>
            <a:pPr eaLnBrk="1" hangingPunct="1">
              <a:defRPr/>
            </a:pPr>
            <a:r>
              <a:rPr lang="ru-RU" altLang="ja-JP" sz="1400" b="1" dirty="0">
                <a:solidFill>
                  <a:srgbClr val="000099"/>
                </a:solidFill>
                <a:ea typeface="+mj-ea"/>
              </a:rPr>
              <a:t>р. Чагода</a:t>
            </a:r>
          </a:p>
        </p:txBody>
      </p:sp>
    </p:spTree>
    <p:extLst>
      <p:ext uri="{BB962C8B-B14F-4D97-AF65-F5344CB8AC3E}">
        <p14:creationId xmlns:p14="http://schemas.microsoft.com/office/powerpoint/2010/main" val="18362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Методы повышения надежности </a:t>
            </a:r>
            <a:r>
              <a:rPr lang="ru-RU" sz="2000" b="1" dirty="0" smtClean="0"/>
              <a:t>мостовых сооружений на </a:t>
            </a:r>
            <a:r>
              <a:rPr lang="ru-RU" sz="2000" b="1" dirty="0"/>
              <a:t>основе анализа данных статистики критических отказов</a:t>
            </a:r>
            <a:endParaRPr lang="en-US" sz="2000" b="1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712" y="555526"/>
            <a:ext cx="2201008" cy="364881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Приморье, 2009</a:t>
            </a:r>
            <a:endParaRPr lang="ru-RU" altLang="ru-RU" sz="1662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467544" y="791261"/>
            <a:ext cx="8568952" cy="361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 групп рисков по фактам критических отказов и осуществление экстренной углубленной проверки или замены сомнительных типов конструкций существующих МС.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системы переоценки существующих МС с использованием характерных произошедших критических отказов в качестве головных событий, построение деревьев отказов, ранжирование элементов МС по критичности рисков, определение приоритетности мероприятий (усиленный контроль, замена, ремонт или модернизация элементов) по управлению рисками мостового парка.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системы обратных связей, когда за каждым произошедшим критическим отказом существующего МС следует оперативная разработка корректировок нормативной и методической документации и/или изменений соответствующих типов проектных решений.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системы про-активных обратных связей, когда разработка корректировок нормативной и методической документации и/или изменений типов проектных решений производится в результате моделирования возможных в будущем критических отказов.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60"/>
            <a:ext cx="820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1. Выявление групп рисков по фактам критических отказов и осуществление экстренной углубленной проверки или замены сомнительных типов конструкций существующих МС</a:t>
            </a:r>
            <a:endParaRPr lang="en-US" b="1" dirty="0"/>
          </a:p>
        </p:txBody>
      </p:sp>
      <p:pic>
        <p:nvPicPr>
          <p:cNvPr id="8" name="Рисунок 2" descr="C:\Аварии_Сооружений\Обрушения_мостов_ХХ_век\1967_12_15_США_Серебрянный_мост\20100728125412!Silver_Bridge,_1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8"/>
          <a:stretch>
            <a:fillRect/>
          </a:stretch>
        </p:blipFill>
        <p:spPr bwMode="auto">
          <a:xfrm>
            <a:off x="4538125" y="1020223"/>
            <a:ext cx="2143157" cy="1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RTEmagicC_Most2_09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061" y="1020223"/>
            <a:ext cx="2294437" cy="1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2"/>
          <p:cNvSpPr/>
          <p:nvPr/>
        </p:nvSpPr>
        <p:spPr>
          <a:xfrm>
            <a:off x="179512" y="971311"/>
            <a:ext cx="439248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Примеры:</a:t>
            </a:r>
          </a:p>
          <a:p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осле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обрушения Серебряного моста через реку Огайо в США в 1967 году, которое унесло 46 жизней, один из двух аналогичных мостов был сразу же закрыт, а затем разобран в 1971 году. Второй аналог после тщательной проверки использовался вплоть до 1991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года;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71749"/>
            <a:ext cx="29574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3"/>
          <p:cNvSpPr/>
          <p:nvPr/>
        </p:nvSpPr>
        <p:spPr>
          <a:xfrm>
            <a:off x="3563888" y="2571749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обрушения в 1992 году моста через реку Шелдт, ослабленного коррозией преднапряженных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пучков, были выделены средства на углубленное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исследование, а затем демонтаж нескольких мостов в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Бельгии;</a:t>
            </a:r>
          </a:p>
          <a:p>
            <a:endParaRPr lang="ru-RU" sz="13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еще множество подобных примеров </a:t>
            </a:r>
            <a:endParaRPr lang="ru-RU" sz="13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11" name="Прямоугольник 2"/>
          <p:cNvSpPr/>
          <p:nvPr/>
        </p:nvSpPr>
        <p:spPr>
          <a:xfrm>
            <a:off x="620991" y="267494"/>
            <a:ext cx="7866722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Обрушение путепровода Конкорд в Лавале (Канада) в 2006 г.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5 погибших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Причина: недоучет поперечных сил в плите проезжей части.</a:t>
            </a:r>
          </a:p>
          <a:p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Влияние на техническую политику: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Пересмотр правил проектирования </a:t>
            </a:r>
            <a:r>
              <a:rPr lang="en-GB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CSA-S6-2006 Code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Пересмотр стандарта по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бетону </a:t>
            </a:r>
            <a:r>
              <a:rPr lang="en-GB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CSA-A23.1-2004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Включение обновленных методик расчета в состав образовательных программ и курсов повышения квалификации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Обновление рекомендаций по осмотру и содержанию мостов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Полный демонтаж  28 мостов и капитальный ремонт с усилением 25 мостов!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416587"/>
            <a:ext cx="4228030" cy="22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postmediamontrealgazette2.files.wordpress.com/2016/09/vehicles-lay-overturned-after-section-of-blvd-de-la-concord.jpeg?quality=80&amp;strip=all&amp;w=840&amp;h=630&amp;cro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85702"/>
            <a:ext cx="2772592" cy="20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28494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85143"/>
            <a:ext cx="7704856" cy="195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2018г. в Международной Ассоциации Мостового и Строительного Инжиниринга (IABSE) создана целевая группа TG1.5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“Performance-Based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Founded on Lessons from Bridge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Failures”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сбора, систематизации  и анализа мировых данных о критических отказах мостов и разработки практических рекомендаций по совершенствованию проектных решений и долгосрочных мероприятий жизненного цикла с целью снижения рисков. 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данный момент TG1.5 включает 18 исследователей из 16 стран: </a:t>
            </a:r>
            <a:endParaRPr lang="en-GB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2347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Миссия и состав целевой группы </a:t>
            </a:r>
            <a:r>
              <a:rPr lang="en-US" sz="2400" b="1" dirty="0"/>
              <a:t>TG1.5</a:t>
            </a:r>
            <a:r>
              <a:rPr lang="ru-RU" sz="2400" b="1" dirty="0"/>
              <a:t> </a:t>
            </a:r>
            <a:r>
              <a:rPr lang="en-US" sz="2400" b="1" dirty="0"/>
              <a:t>IABSE 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75" y="2611875"/>
            <a:ext cx="6840760" cy="22567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6679" y="2535677"/>
            <a:ext cx="1224136" cy="2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5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При обрушении виадука проектировки Риккардо Моранди в Генуе 14.08.2018 погибло 43 человека</a:t>
            </a:r>
            <a:endParaRPr lang="en-US" sz="2000" b="1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712" y="555526"/>
            <a:ext cx="2201008" cy="364881"/>
          </a:xfrm>
        </p:spPr>
        <p:txBody>
          <a:bodyPr/>
          <a:lstStyle/>
          <a:p>
            <a:pPr eaLnBrk="1" hangingPunct="1"/>
            <a:r>
              <a:rPr lang="ru-RU" altLang="ja-JP" sz="16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Приморье, 2009</a:t>
            </a:r>
            <a:endParaRPr lang="ru-RU" altLang="ru-RU" sz="1662" b="1" dirty="0">
              <a:solidFill>
                <a:srgbClr val="C00000"/>
              </a:solidFill>
            </a:endParaRPr>
          </a:p>
        </p:txBody>
      </p:sp>
      <p:pic>
        <p:nvPicPr>
          <p:cNvPr id="8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2" b="5525"/>
          <a:stretch/>
        </p:blipFill>
        <p:spPr>
          <a:xfrm>
            <a:off x="323528" y="843559"/>
            <a:ext cx="4536504" cy="142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6741" y="2563282"/>
            <a:ext cx="3491881" cy="190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верх 13"/>
          <p:cNvSpPr/>
          <p:nvPr/>
        </p:nvSpPr>
        <p:spPr>
          <a:xfrm rot="18869339" flipV="1">
            <a:off x="4618565" y="2259674"/>
            <a:ext cx="352334" cy="6183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673436"/>
            <a:ext cx="2592288" cy="1760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трелка вверх 13"/>
          <p:cNvSpPr/>
          <p:nvPr/>
        </p:nvSpPr>
        <p:spPr>
          <a:xfrm rot="12739701" flipV="1">
            <a:off x="7374319" y="2310397"/>
            <a:ext cx="352334" cy="6183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"/>
          <p:cNvSpPr/>
          <p:nvPr/>
        </p:nvSpPr>
        <p:spPr>
          <a:xfrm>
            <a:off x="53751" y="4474187"/>
            <a:ext cx="847868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Мост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им. Генерала Рафаэля </a:t>
            </a:r>
            <a:r>
              <a:rPr lang="ru-RU" sz="1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Урданеты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Венесуэле, построенный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проекту </a:t>
            </a:r>
            <a:r>
              <a:rPr lang="ru-RU" sz="13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Моранди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1962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году: 5 пролетов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235м, </a:t>
            </a:r>
            <a:r>
              <a:rPr lang="ru-RU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аналогичных обрушившемся в, </a:t>
            </a:r>
            <a:r>
              <a:rPr lang="ru-RU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полной длине 8678м и высоте проезжей части над рельефом, достигающей 92м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40" y="2355726"/>
            <a:ext cx="2834479" cy="18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60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2. Переоценка МС с использованием статистики отказов и определением приоритетности мероприятий</a:t>
            </a:r>
            <a:endParaRPr lang="en-US" sz="2000" b="1" dirty="0"/>
          </a:p>
        </p:txBody>
      </p:sp>
      <p:sp>
        <p:nvSpPr>
          <p:cNvPr id="14" name="Прямоугольник 2"/>
          <p:cNvSpPr/>
          <p:nvPr/>
        </p:nvSpPr>
        <p:spPr>
          <a:xfrm>
            <a:off x="899592" y="2571749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Обрушение вблизи Краснодара в 2010г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Погибших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раненых нет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P10106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68" y="692695"/>
            <a:ext cx="3009790" cy="18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Фото Reu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93847"/>
            <a:ext cx="2932348" cy="187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0"/>
          <p:cNvSpPr/>
          <p:nvPr/>
        </p:nvSpPr>
        <p:spPr>
          <a:xfrm>
            <a:off x="5220072" y="2572896"/>
            <a:ext cx="286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Обрушение в Канаде в 2006г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5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погибших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6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раненых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"/>
          <p:cNvSpPr/>
          <p:nvPr/>
        </p:nvSpPr>
        <p:spPr>
          <a:xfrm>
            <a:off x="683567" y="30961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Российский случай 2010 года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вызвал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настороженность ответственных представителей дорожных служб к поведению железобетонных балок пролетов в диапазоне 12 – 33м, которым раньше уделялось значительно меньше внимания, чем внеклассным МС. Менеджмент рисков в отношении этих относительно небольших пролетных строений МС потребовал реализации методов повышения надежности по типу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60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2. Переоценка МС с использованием статистики отказов и определением приоритетности мероприятий</a:t>
            </a:r>
            <a:endParaRPr lang="en-US" sz="2000" b="1" dirty="0"/>
          </a:p>
        </p:txBody>
      </p:sp>
      <p:sp>
        <p:nvSpPr>
          <p:cNvPr id="10" name="Прямоугольник 6"/>
          <p:cNvSpPr/>
          <p:nvPr/>
        </p:nvSpPr>
        <p:spPr>
          <a:xfrm>
            <a:off x="287968" y="71244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Была использована матричная методика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анализа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рисков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критериям «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вероятность – тяжесть последствий» (ГОСТ Р 51901.1-2002.  Менеджмент риска. Анализ риска технологических систем). Данные анализа статистики отказов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МС,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сочетании с данными регулярной диагностики МС, были использованы для: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3810" y="1674896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latin typeface="Arial" panose="020B0604020202020204" pitchFamily="34" charset="0"/>
              </a:rPr>
              <a:t>идентификации </a:t>
            </a:r>
            <a:r>
              <a:rPr lang="ru-RU" altLang="ru-RU" sz="1400" b="1" dirty="0">
                <a:latin typeface="Arial" panose="020B0604020202020204" pitchFamily="34" charset="0"/>
              </a:rPr>
              <a:t>потенциальных опасностей;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latin typeface="Arial" panose="020B0604020202020204" pitchFamily="34" charset="0"/>
              </a:rPr>
              <a:t>формирования </a:t>
            </a:r>
            <a:r>
              <a:rPr lang="ru-RU" altLang="ru-RU" sz="1400" b="1" dirty="0">
                <a:latin typeface="Arial" panose="020B0604020202020204" pitchFamily="34" charset="0"/>
              </a:rPr>
              <a:t>перечня нежелательных событий;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latin typeface="Arial" panose="020B0604020202020204" pitchFamily="34" charset="0"/>
              </a:rPr>
              <a:t>построения </a:t>
            </a:r>
            <a:r>
              <a:rPr lang="ru-RU" altLang="ru-RU" sz="1400" b="1" dirty="0">
                <a:latin typeface="Arial" panose="020B0604020202020204" pitchFamily="34" charset="0"/>
              </a:rPr>
              <a:t>деревьев отказов и прогнозирования развития дефектов;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 smtClean="0">
                <a:latin typeface="Arial" panose="020B0604020202020204" pitchFamily="34" charset="0"/>
              </a:rPr>
              <a:t>определения </a:t>
            </a:r>
            <a:r>
              <a:rPr lang="ru-RU" altLang="ru-RU" sz="1400" b="1" dirty="0">
                <a:latin typeface="Arial" panose="020B0604020202020204" pitchFamily="34" charset="0"/>
              </a:rPr>
              <a:t>потенциальных рисков причинения вреда жизни и здоровью пользователей автомобильных дорог общего пользования. </a:t>
            </a:r>
          </a:p>
        </p:txBody>
      </p:sp>
      <p:graphicFrame>
        <p:nvGraphicFramePr>
          <p:cNvPr id="12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241817"/>
              </p:ext>
            </p:extLst>
          </p:nvPr>
        </p:nvGraphicFramePr>
        <p:xfrm>
          <a:off x="611560" y="2904055"/>
          <a:ext cx="5088599" cy="1475386"/>
        </p:xfrm>
        <a:graphic>
          <a:graphicData uri="http://schemas.openxmlformats.org/drawingml/2006/table">
            <a:tbl>
              <a:tblPr/>
              <a:tblGrid>
                <a:gridCol w="1380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99" marR="68499" marT="31616" marB="316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Диапазоны степени риска эксплуатации элемента мостового сооружения</a:t>
                      </a:r>
                      <a:endParaRPr kumimoji="0" lang="ru-RU" sz="13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99" marR="68499" marT="31616" marB="31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8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Уровень риска возникновения отказа элемента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=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kumimoji="0" lang="en-US" sz="1300" b="0" i="0" u="none" strike="noStrike" kern="1200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kumimoji="0" lang="en-US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  <a:endParaRPr kumimoji="0" lang="ru-RU" sz="13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99" marR="68499" marT="31616" marB="316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12</a:t>
                      </a:r>
                    </a:p>
                  </a:txBody>
                  <a:tcPr marL="68499" marR="68499" marT="31616" marB="31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99" marR="68499" marT="31616" marB="31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499" marR="68499" marT="31616" marB="31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 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499" marR="68499" marT="31616" marB="31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5865872" y="2634214"/>
            <a:ext cx="2397229" cy="1873982"/>
            <a:chOff x="1428" y="2105"/>
            <a:chExt cx="2247" cy="2103"/>
          </a:xfrm>
        </p:grpSpPr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1580" y="2308"/>
              <a:ext cx="529" cy="42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2107" y="2308"/>
              <a:ext cx="529" cy="42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2635" y="2308"/>
              <a:ext cx="539" cy="4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173" y="2308"/>
              <a:ext cx="502" cy="42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1580" y="2732"/>
              <a:ext cx="529" cy="4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2107" y="2732"/>
              <a:ext cx="529" cy="4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2635" y="2732"/>
              <a:ext cx="539" cy="4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3173" y="2732"/>
              <a:ext cx="502" cy="4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1580" y="3157"/>
              <a:ext cx="529" cy="4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2107" y="3157"/>
              <a:ext cx="529" cy="4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635" y="3157"/>
              <a:ext cx="539" cy="4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3173" y="3157"/>
              <a:ext cx="502" cy="42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1580" y="3581"/>
              <a:ext cx="529" cy="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2107" y="3581"/>
              <a:ext cx="529" cy="4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2635" y="3581"/>
              <a:ext cx="539" cy="4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3173" y="3581"/>
              <a:ext cx="502" cy="4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2099" y="2308"/>
              <a:ext cx="16" cy="4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580" y="3148"/>
              <a:ext cx="535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7" name="Rectangle 55"/>
            <p:cNvSpPr>
              <a:spLocks noChangeArrowheads="1"/>
            </p:cNvSpPr>
            <p:nvPr/>
          </p:nvSpPr>
          <p:spPr bwMode="auto">
            <a:xfrm>
              <a:off x="2626" y="2741"/>
              <a:ext cx="16" cy="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8" name="Rectangle 56"/>
            <p:cNvSpPr>
              <a:spLocks noChangeArrowheads="1"/>
            </p:cNvSpPr>
            <p:nvPr/>
          </p:nvSpPr>
          <p:spPr bwMode="auto">
            <a:xfrm>
              <a:off x="2115" y="3574"/>
              <a:ext cx="5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2099" y="3165"/>
              <a:ext cx="16" cy="4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2626" y="3590"/>
              <a:ext cx="16" cy="4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1" name="Rectangle 59"/>
            <p:cNvSpPr>
              <a:spLocks noChangeArrowheads="1"/>
            </p:cNvSpPr>
            <p:nvPr/>
          </p:nvSpPr>
          <p:spPr bwMode="auto">
            <a:xfrm>
              <a:off x="3165" y="3165"/>
              <a:ext cx="15" cy="4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2115" y="2725"/>
              <a:ext cx="5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2642" y="3148"/>
              <a:ext cx="53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180" y="3574"/>
              <a:ext cx="49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</a:endParaRPr>
            </a:p>
          </p:txBody>
        </p:sp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1792" y="366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2291" y="3207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2835" y="2799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8" name="Freeform 67"/>
            <p:cNvSpPr>
              <a:spLocks noEditPoints="1"/>
            </p:cNvSpPr>
            <p:nvPr/>
          </p:nvSpPr>
          <p:spPr bwMode="auto">
            <a:xfrm>
              <a:off x="1428" y="2105"/>
              <a:ext cx="101" cy="2103"/>
            </a:xfrm>
            <a:custGeom>
              <a:avLst/>
              <a:gdLst>
                <a:gd name="T0" fmla="*/ 0 w 800"/>
                <a:gd name="T1" fmla="*/ 0 h 16818"/>
                <a:gd name="T2" fmla="*/ 0 w 800"/>
                <a:gd name="T3" fmla="*/ 0 h 16818"/>
                <a:gd name="T4" fmla="*/ 0 w 800"/>
                <a:gd name="T5" fmla="*/ 0 h 16818"/>
                <a:gd name="T6" fmla="*/ 0 w 800"/>
                <a:gd name="T7" fmla="*/ 0 h 16818"/>
                <a:gd name="T8" fmla="*/ 0 w 800"/>
                <a:gd name="T9" fmla="*/ 0 h 16818"/>
                <a:gd name="T10" fmla="*/ 0 w 800"/>
                <a:gd name="T11" fmla="*/ 0 h 16818"/>
                <a:gd name="T12" fmla="*/ 0 w 800"/>
                <a:gd name="T13" fmla="*/ 0 h 16818"/>
                <a:gd name="T14" fmla="*/ 0 w 800"/>
                <a:gd name="T15" fmla="*/ 0 h 16818"/>
                <a:gd name="T16" fmla="*/ 0 w 800"/>
                <a:gd name="T17" fmla="*/ 0 h 16818"/>
                <a:gd name="T18" fmla="*/ 0 w 800"/>
                <a:gd name="T19" fmla="*/ 0 h 16818"/>
                <a:gd name="T20" fmla="*/ 0 w 800"/>
                <a:gd name="T21" fmla="*/ 0 h 168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0"/>
                <a:gd name="T34" fmla="*/ 0 h 16818"/>
                <a:gd name="T35" fmla="*/ 800 w 800"/>
                <a:gd name="T36" fmla="*/ 16818 h 168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0" h="16818">
                  <a:moveTo>
                    <a:pt x="350" y="16768"/>
                  </a:moveTo>
                  <a:lnTo>
                    <a:pt x="350" y="667"/>
                  </a:lnTo>
                  <a:cubicBezTo>
                    <a:pt x="350" y="640"/>
                    <a:pt x="373" y="617"/>
                    <a:pt x="400" y="617"/>
                  </a:cubicBezTo>
                  <a:cubicBezTo>
                    <a:pt x="428" y="617"/>
                    <a:pt x="450" y="640"/>
                    <a:pt x="450" y="667"/>
                  </a:cubicBezTo>
                  <a:lnTo>
                    <a:pt x="450" y="16768"/>
                  </a:lnTo>
                  <a:cubicBezTo>
                    <a:pt x="450" y="16796"/>
                    <a:pt x="428" y="16818"/>
                    <a:pt x="400" y="16818"/>
                  </a:cubicBezTo>
                  <a:cubicBezTo>
                    <a:pt x="373" y="16818"/>
                    <a:pt x="350" y="16796"/>
                    <a:pt x="350" y="16768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 sz="1400" b="1"/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3289" y="2391"/>
              <a:ext cx="23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16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1792" y="3207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2291" y="366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1792" y="2799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Rectangle 74"/>
            <p:cNvSpPr>
              <a:spLocks noChangeArrowheads="1"/>
            </p:cNvSpPr>
            <p:nvPr/>
          </p:nvSpPr>
          <p:spPr bwMode="auto">
            <a:xfrm>
              <a:off x="3334" y="366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Rectangle 75"/>
            <p:cNvSpPr>
              <a:spLocks noChangeArrowheads="1"/>
            </p:cNvSpPr>
            <p:nvPr/>
          </p:nvSpPr>
          <p:spPr bwMode="auto">
            <a:xfrm>
              <a:off x="2291" y="2799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Rectangle 76"/>
            <p:cNvSpPr>
              <a:spLocks noChangeArrowheads="1"/>
            </p:cNvSpPr>
            <p:nvPr/>
          </p:nvSpPr>
          <p:spPr bwMode="auto">
            <a:xfrm>
              <a:off x="2835" y="3207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Rectangle 77"/>
            <p:cNvSpPr>
              <a:spLocks noChangeArrowheads="1"/>
            </p:cNvSpPr>
            <p:nvPr/>
          </p:nvSpPr>
          <p:spPr bwMode="auto">
            <a:xfrm>
              <a:off x="2291" y="239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Rectangle 78"/>
            <p:cNvSpPr>
              <a:spLocks noChangeArrowheads="1"/>
            </p:cNvSpPr>
            <p:nvPr/>
          </p:nvSpPr>
          <p:spPr bwMode="auto">
            <a:xfrm>
              <a:off x="2835" y="366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3380" y="3207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Rectangle 80"/>
            <p:cNvSpPr>
              <a:spLocks noChangeArrowheads="1"/>
            </p:cNvSpPr>
            <p:nvPr/>
          </p:nvSpPr>
          <p:spPr bwMode="auto">
            <a:xfrm>
              <a:off x="1792" y="2391"/>
              <a:ext cx="1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0" name="Rectangle 81"/>
            <p:cNvSpPr>
              <a:spLocks noChangeArrowheads="1"/>
            </p:cNvSpPr>
            <p:nvPr/>
          </p:nvSpPr>
          <p:spPr bwMode="auto">
            <a:xfrm>
              <a:off x="2790" y="2391"/>
              <a:ext cx="23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" name="Rectangle 82"/>
            <p:cNvSpPr>
              <a:spLocks noChangeArrowheads="1"/>
            </p:cNvSpPr>
            <p:nvPr/>
          </p:nvSpPr>
          <p:spPr bwMode="auto">
            <a:xfrm>
              <a:off x="3289" y="2799"/>
              <a:ext cx="23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ja-JP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ja-JP" sz="1400" b="1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1419959" y="1616686"/>
            <a:ext cx="2296257" cy="3637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Опасное уменьшение сечения пучков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865077" y="1616686"/>
            <a:ext cx="2296258" cy="3637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Опасная потеря преднапряжения (ПН)</a:t>
            </a:r>
            <a:endParaRPr lang="en-US" altLang="ja-JP" sz="105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>
            <a:off x="4208585" y="1374898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2568821" y="1495792"/>
            <a:ext cx="34451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2568820" y="1495793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>
            <a:off x="6013938" y="1495793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1255835" y="2222257"/>
            <a:ext cx="1147396" cy="36378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>
                <a:solidFill>
                  <a:srgbClr val="000000"/>
                </a:solidFill>
                <a:latin typeface="Arial" panose="020B0604020202020204" pitchFamily="34" charset="0"/>
              </a:rPr>
              <a:t>Коррозия пучков</a:t>
            </a:r>
            <a:endParaRPr lang="en-US" altLang="ja-JP" sz="105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</a:rPr>
              <a:t>  </a:t>
            </a:r>
            <a:endParaRPr lang="ru-RU" altLang="ru-RU" sz="105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2731477" y="2222257"/>
            <a:ext cx="1148862" cy="36378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>
                <a:solidFill>
                  <a:srgbClr val="000000"/>
                </a:solidFill>
                <a:latin typeface="Arial" panose="020B0604020202020204" pitchFamily="34" charset="0"/>
              </a:rPr>
              <a:t>Обрыв проволок</a:t>
            </a:r>
            <a:endParaRPr lang="ru-RU" altLang="ru-RU" sz="105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Line 21"/>
          <p:cNvSpPr>
            <a:spLocks noChangeShapeType="1"/>
          </p:cNvSpPr>
          <p:nvPr/>
        </p:nvSpPr>
        <p:spPr bwMode="auto">
          <a:xfrm>
            <a:off x="2568820" y="1980468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29" name="Line 22"/>
          <p:cNvSpPr>
            <a:spLocks noChangeShapeType="1"/>
          </p:cNvSpPr>
          <p:nvPr/>
        </p:nvSpPr>
        <p:spPr bwMode="auto">
          <a:xfrm>
            <a:off x="1910862" y="2101362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0" name="Line 23"/>
          <p:cNvSpPr>
            <a:spLocks noChangeShapeType="1"/>
          </p:cNvSpPr>
          <p:nvPr/>
        </p:nvSpPr>
        <p:spPr bwMode="auto">
          <a:xfrm>
            <a:off x="1910861" y="2101361"/>
            <a:ext cx="14771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>
            <a:off x="3387969" y="2101362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4700955" y="2222257"/>
            <a:ext cx="1147397" cy="36378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Коррозия </a:t>
            </a: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анкеров</a:t>
            </a:r>
            <a:endParaRPr lang="en-US" altLang="ja-JP" sz="105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6176596" y="2222257"/>
            <a:ext cx="1148862" cy="36378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Падение усилий ПН</a:t>
            </a:r>
            <a:endParaRPr lang="en-US" altLang="ru-RU" sz="105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6012474" y="1980468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>
            <a:off x="5355981" y="2101362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6" name="Line 29"/>
          <p:cNvSpPr>
            <a:spLocks noChangeShapeType="1"/>
          </p:cNvSpPr>
          <p:nvPr/>
        </p:nvSpPr>
        <p:spPr bwMode="auto">
          <a:xfrm>
            <a:off x="5355981" y="2101361"/>
            <a:ext cx="14771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7" name="Line 30"/>
          <p:cNvSpPr>
            <a:spLocks noChangeShapeType="1"/>
          </p:cNvSpPr>
          <p:nvPr/>
        </p:nvSpPr>
        <p:spPr bwMode="auto">
          <a:xfrm>
            <a:off x="6833089" y="2101362"/>
            <a:ext cx="0" cy="1208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38" name="Text Box 32"/>
          <p:cNvSpPr txBox="1">
            <a:spLocks noChangeArrowheads="1"/>
          </p:cNvSpPr>
          <p:nvPr/>
        </p:nvSpPr>
        <p:spPr bwMode="auto">
          <a:xfrm>
            <a:off x="1091714" y="2827826"/>
            <a:ext cx="329711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Нарушение гидроизоляции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1526022" y="2827826"/>
            <a:ext cx="444363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Концентрация хлоридов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2076451" y="2827826"/>
            <a:ext cx="442378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Активность коррозии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2568820" y="2827826"/>
            <a:ext cx="442378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Усталость металла</a:t>
            </a:r>
            <a:endParaRPr lang="en-US" altLang="ru-RU" sz="1050" b="1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9242" name="Text Box 36"/>
          <p:cNvSpPr txBox="1">
            <a:spLocks noChangeArrowheads="1"/>
          </p:cNvSpPr>
          <p:nvPr/>
        </p:nvSpPr>
        <p:spPr bwMode="auto">
          <a:xfrm>
            <a:off x="3117255" y="2827826"/>
            <a:ext cx="279721" cy="2120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Проектн</a:t>
            </a: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и </a:t>
            </a:r>
            <a:r>
              <a:rPr lang="ru-RU" altLang="ja-JP" sz="105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строительн</a:t>
            </a: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брак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9243" name="Text Box 37"/>
          <p:cNvSpPr txBox="1">
            <a:spLocks noChangeArrowheads="1"/>
          </p:cNvSpPr>
          <p:nvPr/>
        </p:nvSpPr>
        <p:spPr bwMode="auto">
          <a:xfrm>
            <a:off x="3553558" y="2827826"/>
            <a:ext cx="442378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Удары транспортных средств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4" name="Text Box 38"/>
          <p:cNvSpPr txBox="1">
            <a:spLocks noChangeArrowheads="1"/>
          </p:cNvSpPr>
          <p:nvPr/>
        </p:nvSpPr>
        <p:spPr bwMode="auto">
          <a:xfrm>
            <a:off x="4535366" y="2827826"/>
            <a:ext cx="328246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>
                <a:solidFill>
                  <a:srgbClr val="000000"/>
                </a:solidFill>
                <a:latin typeface="Arial" panose="020B0604020202020204" pitchFamily="34" charset="0"/>
              </a:rPr>
              <a:t>Нарушение гидроизоляции</a:t>
            </a:r>
            <a:endParaRPr lang="ru-RU" altLang="ru-RU" sz="105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5" name="Text Box 39"/>
          <p:cNvSpPr txBox="1">
            <a:spLocks noChangeArrowheads="1"/>
          </p:cNvSpPr>
          <p:nvPr/>
        </p:nvSpPr>
        <p:spPr bwMode="auto">
          <a:xfrm>
            <a:off x="5027735" y="2827826"/>
            <a:ext cx="328246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Концентрация хлоридов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6" name="Text Box 40"/>
          <p:cNvSpPr txBox="1">
            <a:spLocks noChangeArrowheads="1"/>
          </p:cNvSpPr>
          <p:nvPr/>
        </p:nvSpPr>
        <p:spPr bwMode="auto">
          <a:xfrm>
            <a:off x="5520104" y="2827826"/>
            <a:ext cx="328246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Активность коррозии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7" name="Text Box 41"/>
          <p:cNvSpPr txBox="1">
            <a:spLocks noChangeArrowheads="1"/>
          </p:cNvSpPr>
          <p:nvPr/>
        </p:nvSpPr>
        <p:spPr bwMode="auto">
          <a:xfrm>
            <a:off x="6176597" y="2827826"/>
            <a:ext cx="326780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Провисание балок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8" name="Text Box 42"/>
          <p:cNvSpPr txBox="1">
            <a:spLocks noChangeArrowheads="1"/>
          </p:cNvSpPr>
          <p:nvPr/>
        </p:nvSpPr>
        <p:spPr bwMode="auto">
          <a:xfrm>
            <a:off x="6667500" y="2827826"/>
            <a:ext cx="424780" cy="1937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050" b="1" dirty="0">
                <a:solidFill>
                  <a:srgbClr val="000000"/>
                </a:solidFill>
                <a:latin typeface="Arial" panose="020B0604020202020204" pitchFamily="34" charset="0"/>
              </a:rPr>
              <a:t>Смятие бетона под анкерами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49" name="Text Box 43"/>
          <p:cNvSpPr txBox="1">
            <a:spLocks noChangeArrowheads="1"/>
          </p:cNvSpPr>
          <p:nvPr/>
        </p:nvSpPr>
        <p:spPr bwMode="auto">
          <a:xfrm>
            <a:off x="7182345" y="2827827"/>
            <a:ext cx="328246" cy="2120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lIns="43200" rIns="432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Проектн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и </a:t>
            </a:r>
            <a:r>
              <a:rPr lang="ru-RU" altLang="ru-RU" sz="105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строительн</a:t>
            </a:r>
            <a:r>
              <a:rPr lang="ru-RU" altLang="ru-RU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брак</a:t>
            </a:r>
          </a:p>
        </p:txBody>
      </p:sp>
      <p:grpSp>
        <p:nvGrpSpPr>
          <p:cNvPr id="9250" name="Group 44"/>
          <p:cNvGrpSpPr>
            <a:grpSpLocks/>
          </p:cNvGrpSpPr>
          <p:nvPr/>
        </p:nvGrpSpPr>
        <p:grpSpPr bwMode="auto">
          <a:xfrm>
            <a:off x="1255835" y="2586038"/>
            <a:ext cx="984738" cy="241789"/>
            <a:chOff x="1521" y="10444"/>
            <a:chExt cx="1080" cy="360"/>
          </a:xfrm>
        </p:grpSpPr>
        <p:sp>
          <p:nvSpPr>
            <p:cNvPr id="9280" name="Line 45"/>
            <p:cNvSpPr>
              <a:spLocks noChangeShapeType="1"/>
            </p:cNvSpPr>
            <p:nvPr/>
          </p:nvSpPr>
          <p:spPr bwMode="auto">
            <a:xfrm>
              <a:off x="2061" y="1044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81" name="Line 46"/>
            <p:cNvSpPr>
              <a:spLocks noChangeShapeType="1"/>
            </p:cNvSpPr>
            <p:nvPr/>
          </p:nvSpPr>
          <p:spPr bwMode="auto">
            <a:xfrm>
              <a:off x="152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82" name="Line 47"/>
            <p:cNvSpPr>
              <a:spLocks noChangeShapeType="1"/>
            </p:cNvSpPr>
            <p:nvPr/>
          </p:nvSpPr>
          <p:spPr bwMode="auto">
            <a:xfrm>
              <a:off x="260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83" name="Line 48"/>
            <p:cNvSpPr>
              <a:spLocks noChangeShapeType="1"/>
            </p:cNvSpPr>
            <p:nvPr/>
          </p:nvSpPr>
          <p:spPr bwMode="auto">
            <a:xfrm>
              <a:off x="1521" y="1062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  <p:grpSp>
        <p:nvGrpSpPr>
          <p:cNvPr id="9251" name="Group 49"/>
          <p:cNvGrpSpPr>
            <a:grpSpLocks/>
          </p:cNvGrpSpPr>
          <p:nvPr/>
        </p:nvGrpSpPr>
        <p:grpSpPr bwMode="auto">
          <a:xfrm>
            <a:off x="4700954" y="2586038"/>
            <a:ext cx="983274" cy="241789"/>
            <a:chOff x="1521" y="10444"/>
            <a:chExt cx="1080" cy="360"/>
          </a:xfrm>
        </p:grpSpPr>
        <p:sp>
          <p:nvSpPr>
            <p:cNvPr id="9276" name="Line 50"/>
            <p:cNvSpPr>
              <a:spLocks noChangeShapeType="1"/>
            </p:cNvSpPr>
            <p:nvPr/>
          </p:nvSpPr>
          <p:spPr bwMode="auto">
            <a:xfrm>
              <a:off x="2061" y="1044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7" name="Line 51"/>
            <p:cNvSpPr>
              <a:spLocks noChangeShapeType="1"/>
            </p:cNvSpPr>
            <p:nvPr/>
          </p:nvSpPr>
          <p:spPr bwMode="auto">
            <a:xfrm>
              <a:off x="152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8" name="Line 52"/>
            <p:cNvSpPr>
              <a:spLocks noChangeShapeType="1"/>
            </p:cNvSpPr>
            <p:nvPr/>
          </p:nvSpPr>
          <p:spPr bwMode="auto">
            <a:xfrm>
              <a:off x="260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9" name="Line 53"/>
            <p:cNvSpPr>
              <a:spLocks noChangeShapeType="1"/>
            </p:cNvSpPr>
            <p:nvPr/>
          </p:nvSpPr>
          <p:spPr bwMode="auto">
            <a:xfrm>
              <a:off x="1521" y="1062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  <p:grpSp>
        <p:nvGrpSpPr>
          <p:cNvPr id="9252" name="Group 54"/>
          <p:cNvGrpSpPr>
            <a:grpSpLocks/>
          </p:cNvGrpSpPr>
          <p:nvPr/>
        </p:nvGrpSpPr>
        <p:grpSpPr bwMode="auto">
          <a:xfrm>
            <a:off x="6340720" y="2586038"/>
            <a:ext cx="984738" cy="241789"/>
            <a:chOff x="1521" y="10444"/>
            <a:chExt cx="1080" cy="360"/>
          </a:xfrm>
        </p:grpSpPr>
        <p:sp>
          <p:nvSpPr>
            <p:cNvPr id="9272" name="Line 55"/>
            <p:cNvSpPr>
              <a:spLocks noChangeShapeType="1"/>
            </p:cNvSpPr>
            <p:nvPr/>
          </p:nvSpPr>
          <p:spPr bwMode="auto">
            <a:xfrm>
              <a:off x="2061" y="1044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3" name="Line 56"/>
            <p:cNvSpPr>
              <a:spLocks noChangeShapeType="1"/>
            </p:cNvSpPr>
            <p:nvPr/>
          </p:nvSpPr>
          <p:spPr bwMode="auto">
            <a:xfrm>
              <a:off x="152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4" name="Line 57"/>
            <p:cNvSpPr>
              <a:spLocks noChangeShapeType="1"/>
            </p:cNvSpPr>
            <p:nvPr/>
          </p:nvSpPr>
          <p:spPr bwMode="auto">
            <a:xfrm>
              <a:off x="260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5" name="Line 58"/>
            <p:cNvSpPr>
              <a:spLocks noChangeShapeType="1"/>
            </p:cNvSpPr>
            <p:nvPr/>
          </p:nvSpPr>
          <p:spPr bwMode="auto">
            <a:xfrm>
              <a:off x="1521" y="1062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  <p:grpSp>
        <p:nvGrpSpPr>
          <p:cNvPr id="9253" name="Group 59"/>
          <p:cNvGrpSpPr>
            <a:grpSpLocks/>
          </p:cNvGrpSpPr>
          <p:nvPr/>
        </p:nvGrpSpPr>
        <p:grpSpPr bwMode="auto">
          <a:xfrm>
            <a:off x="2731477" y="2586038"/>
            <a:ext cx="984738" cy="241789"/>
            <a:chOff x="1521" y="10444"/>
            <a:chExt cx="1080" cy="360"/>
          </a:xfrm>
        </p:grpSpPr>
        <p:sp>
          <p:nvSpPr>
            <p:cNvPr id="9268" name="Line 60"/>
            <p:cNvSpPr>
              <a:spLocks noChangeShapeType="1"/>
            </p:cNvSpPr>
            <p:nvPr/>
          </p:nvSpPr>
          <p:spPr bwMode="auto">
            <a:xfrm>
              <a:off x="2061" y="1044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69" name="Line 61"/>
            <p:cNvSpPr>
              <a:spLocks noChangeShapeType="1"/>
            </p:cNvSpPr>
            <p:nvPr/>
          </p:nvSpPr>
          <p:spPr bwMode="auto">
            <a:xfrm>
              <a:off x="152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0" name="Line 62"/>
            <p:cNvSpPr>
              <a:spLocks noChangeShapeType="1"/>
            </p:cNvSpPr>
            <p:nvPr/>
          </p:nvSpPr>
          <p:spPr bwMode="auto">
            <a:xfrm>
              <a:off x="2601" y="1062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9271" name="Line 63"/>
            <p:cNvSpPr>
              <a:spLocks noChangeShapeType="1"/>
            </p:cNvSpPr>
            <p:nvPr/>
          </p:nvSpPr>
          <p:spPr bwMode="auto">
            <a:xfrm>
              <a:off x="1521" y="1062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  <p:sp>
        <p:nvSpPr>
          <p:cNvPr id="9254" name="Text Box 65"/>
          <p:cNvSpPr txBox="1">
            <a:spLocks noChangeArrowheads="1"/>
          </p:cNvSpPr>
          <p:nvPr/>
        </p:nvSpPr>
        <p:spPr bwMode="auto">
          <a:xfrm>
            <a:off x="7488115" y="915566"/>
            <a:ext cx="1477108" cy="43405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Головное событие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55" name="Line 68"/>
          <p:cNvSpPr>
            <a:spLocks noChangeShapeType="1"/>
          </p:cNvSpPr>
          <p:nvPr/>
        </p:nvSpPr>
        <p:spPr bwMode="auto">
          <a:xfrm flipH="1">
            <a:off x="4950041" y="1175972"/>
            <a:ext cx="255126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56" name="Line 69"/>
          <p:cNvSpPr>
            <a:spLocks noChangeShapeType="1"/>
          </p:cNvSpPr>
          <p:nvPr/>
        </p:nvSpPr>
        <p:spPr bwMode="auto">
          <a:xfrm flipH="1">
            <a:off x="7161335" y="1724392"/>
            <a:ext cx="819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57" name="Line 70"/>
          <p:cNvSpPr>
            <a:spLocks noChangeShapeType="1"/>
          </p:cNvSpPr>
          <p:nvPr/>
        </p:nvSpPr>
        <p:spPr bwMode="auto">
          <a:xfrm flipH="1">
            <a:off x="7488117" y="3783990"/>
            <a:ext cx="4923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58" name="Line 71"/>
          <p:cNvSpPr>
            <a:spLocks noChangeShapeType="1"/>
          </p:cNvSpPr>
          <p:nvPr/>
        </p:nvSpPr>
        <p:spPr bwMode="auto">
          <a:xfrm flipH="1">
            <a:off x="7325458" y="2450856"/>
            <a:ext cx="6550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59" name="Line 72"/>
          <p:cNvSpPr>
            <a:spLocks noChangeShapeType="1"/>
          </p:cNvSpPr>
          <p:nvPr/>
        </p:nvSpPr>
        <p:spPr bwMode="auto">
          <a:xfrm flipH="1">
            <a:off x="7488117" y="3178419"/>
            <a:ext cx="4923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60" name="Line 73"/>
          <p:cNvSpPr>
            <a:spLocks noChangeShapeType="1"/>
          </p:cNvSpPr>
          <p:nvPr/>
        </p:nvSpPr>
        <p:spPr bwMode="auto">
          <a:xfrm flipH="1">
            <a:off x="7488117" y="4389560"/>
            <a:ext cx="4923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9261" name="Text Box 74"/>
          <p:cNvSpPr txBox="1">
            <a:spLocks noChangeArrowheads="1"/>
          </p:cNvSpPr>
          <p:nvPr/>
        </p:nvSpPr>
        <p:spPr bwMode="auto">
          <a:xfrm>
            <a:off x="111369" y="3931261"/>
            <a:ext cx="984738" cy="4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92" b="1" u="sng" dirty="0">
                <a:latin typeface="Arial" panose="020B0604020202020204" pitchFamily="34" charset="0"/>
                <a:ea typeface="MS Mincho" pitchFamily="49" charset="-128"/>
              </a:rPr>
              <a:t>1 стадия</a:t>
            </a:r>
            <a:endParaRPr lang="ru-RU" altLang="ru-RU" sz="1292" b="1" u="sng" dirty="0"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9262" name="Text Box 75"/>
          <p:cNvSpPr txBox="1">
            <a:spLocks noChangeArrowheads="1"/>
          </p:cNvSpPr>
          <p:nvPr/>
        </p:nvSpPr>
        <p:spPr bwMode="auto">
          <a:xfrm>
            <a:off x="108439" y="2209068"/>
            <a:ext cx="983274" cy="4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92" b="1" u="sng" dirty="0">
                <a:latin typeface="Arial" panose="020B0604020202020204" pitchFamily="34" charset="0"/>
                <a:ea typeface="MS Mincho" pitchFamily="49" charset="-128"/>
              </a:rPr>
              <a:t>2 </a:t>
            </a:r>
            <a:r>
              <a:rPr lang="ru-RU" altLang="ru-RU" sz="1292" b="1" u="sng" dirty="0">
                <a:latin typeface="Arial" panose="020B0604020202020204" pitchFamily="34" charset="0"/>
                <a:ea typeface="MS Mincho" pitchFamily="49" charset="-128"/>
              </a:rPr>
              <a:t>стадия</a:t>
            </a:r>
          </a:p>
        </p:txBody>
      </p:sp>
      <p:sp>
        <p:nvSpPr>
          <p:cNvPr id="9263" name="Text Box 76"/>
          <p:cNvSpPr txBox="1">
            <a:spLocks noChangeArrowheads="1"/>
          </p:cNvSpPr>
          <p:nvPr/>
        </p:nvSpPr>
        <p:spPr bwMode="auto">
          <a:xfrm>
            <a:off x="108439" y="1603498"/>
            <a:ext cx="983274" cy="4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92" b="1" u="sng" dirty="0">
                <a:latin typeface="Arial" panose="020B0604020202020204" pitchFamily="34" charset="0"/>
                <a:ea typeface="MS Mincho" pitchFamily="49" charset="-128"/>
              </a:rPr>
              <a:t>3 </a:t>
            </a:r>
            <a:r>
              <a:rPr lang="ru-RU" altLang="ru-RU" sz="1292" b="1" u="sng" dirty="0">
                <a:latin typeface="Arial" panose="020B0604020202020204" pitchFamily="34" charset="0"/>
                <a:ea typeface="MS Mincho" pitchFamily="49" charset="-128"/>
              </a:rPr>
              <a:t>стадия</a:t>
            </a:r>
          </a:p>
        </p:txBody>
      </p:sp>
      <p:sp>
        <p:nvSpPr>
          <p:cNvPr id="9264" name="Text Box 77"/>
          <p:cNvSpPr txBox="1">
            <a:spLocks noChangeArrowheads="1"/>
          </p:cNvSpPr>
          <p:nvPr/>
        </p:nvSpPr>
        <p:spPr bwMode="auto">
          <a:xfrm>
            <a:off x="108439" y="977046"/>
            <a:ext cx="983274" cy="4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92" b="1" u="sng" dirty="0">
                <a:latin typeface="Arial" panose="020B0604020202020204" pitchFamily="34" charset="0"/>
                <a:ea typeface="MS Mincho" pitchFamily="49" charset="-128"/>
              </a:rPr>
              <a:t>4 стадия</a:t>
            </a:r>
            <a:endParaRPr lang="ru-RU" altLang="ru-RU" sz="1292" b="1" u="sng" dirty="0">
              <a:latin typeface="Arial" panose="020B0604020202020204" pitchFamily="34" charset="0"/>
              <a:ea typeface="MS Mincho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92" b="1" dirty="0"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9265" name="Text Box 67"/>
          <p:cNvSpPr txBox="1">
            <a:spLocks noChangeArrowheads="1"/>
          </p:cNvSpPr>
          <p:nvPr/>
        </p:nvSpPr>
        <p:spPr bwMode="auto">
          <a:xfrm>
            <a:off x="7696202" y="1349619"/>
            <a:ext cx="1063869" cy="1407869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050" b="1" dirty="0">
              <a:latin typeface="Arial" panose="020B0604020202020204" pitchFamily="34" charset="0"/>
              <a:ea typeface="MS Mincho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ja-JP" sz="1050" b="1" dirty="0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ja-JP" sz="1050" b="1" dirty="0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</a:rPr>
              <a:t>Событие - следствие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9266" name="Text Box 66"/>
          <p:cNvSpPr txBox="1">
            <a:spLocks noChangeArrowheads="1"/>
          </p:cNvSpPr>
          <p:nvPr/>
        </p:nvSpPr>
        <p:spPr bwMode="auto">
          <a:xfrm>
            <a:off x="7980485" y="2757488"/>
            <a:ext cx="492369" cy="199475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Базовое событие</a:t>
            </a:r>
            <a:endParaRPr lang="ru-RU" alt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96"/>
          <p:cNvSpPr txBox="1">
            <a:spLocks noChangeArrowheads="1"/>
          </p:cNvSpPr>
          <p:nvPr/>
        </p:nvSpPr>
        <p:spPr>
          <a:xfrm>
            <a:off x="0" y="19746"/>
            <a:ext cx="9144000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2. Переоценка МС </a:t>
            </a:r>
            <a:r>
              <a:rPr lang="ru-RU" sz="2000" b="1" dirty="0"/>
              <a:t>с использованием </a:t>
            </a:r>
            <a:r>
              <a:rPr lang="ru-RU" sz="2000" b="1" dirty="0" smtClean="0"/>
              <a:t>статистики отказов и определением </a:t>
            </a:r>
            <a:r>
              <a:rPr lang="ru-RU" sz="2000" b="1" dirty="0"/>
              <a:t>приоритетности </a:t>
            </a:r>
            <a:r>
              <a:rPr lang="ru-RU" sz="2000" b="1" dirty="0" smtClean="0"/>
              <a:t>мероприятий</a:t>
            </a:r>
            <a:endParaRPr lang="en-US" sz="2000" b="1" dirty="0"/>
          </a:p>
        </p:txBody>
      </p:sp>
      <p:pic>
        <p:nvPicPr>
          <p:cNvPr id="69" name="Picture 11" descr="P1010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399" y="757001"/>
            <a:ext cx="1475643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3354998" y="1219384"/>
            <a:ext cx="1661746" cy="1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92" b="1" dirty="0">
                <a:solidFill>
                  <a:schemeClr val="bg1"/>
                </a:solidFill>
                <a:latin typeface="Arial" panose="020B0604020202020204" pitchFamily="34" charset="0"/>
              </a:rPr>
              <a:t>Обрушение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6"/>
          <p:cNvSpPr txBox="1">
            <a:spLocks noChangeArrowheads="1"/>
          </p:cNvSpPr>
          <p:nvPr/>
        </p:nvSpPr>
        <p:spPr>
          <a:xfrm>
            <a:off x="0" y="19746"/>
            <a:ext cx="9144000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2. Переоценка МС </a:t>
            </a:r>
            <a:r>
              <a:rPr lang="ru-RU" sz="2000" b="1" dirty="0"/>
              <a:t>с использованием </a:t>
            </a:r>
            <a:r>
              <a:rPr lang="ru-RU" sz="2000" b="1" dirty="0" smtClean="0"/>
              <a:t>статистики отказов и определением </a:t>
            </a:r>
            <a:r>
              <a:rPr lang="ru-RU" sz="2000" b="1" dirty="0"/>
              <a:t>приоритетности </a:t>
            </a:r>
            <a:r>
              <a:rPr lang="ru-RU" sz="2000" b="1" dirty="0" smtClean="0"/>
              <a:t>мероприятий</a:t>
            </a:r>
            <a:endParaRPr lang="en-US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284" y="789553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итоге типы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балок были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ранжированы по критичности рисков уменьшения сечения рабочей арматуры, что определило приоритетность проведения мероприятий по управлению рисками, в том числе неразрушающего приборного контроля. Количество идентифицированных для этой цели типов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балок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сведено в 135 подгрупп по начальной критичности рисков, в основе определения которой лежали особенности конструктивных параметров, категория автодороги, дорожно-климатическая зона, возраст с момента ввода в эксплуатацию, наличие под пролетным строением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автопроездов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железнодорожных путей или судоходства. Актуальность влияния перечисленных факторов риска уточнялась на основе статистики критических отказов МС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897564"/>
            <a:ext cx="4104456" cy="1892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0848" y="2620333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…………….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7" y="3035914"/>
            <a:ext cx="4104000" cy="1696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6"/>
          <p:cNvSpPr txBox="1">
            <a:spLocks noChangeArrowheads="1"/>
          </p:cNvSpPr>
          <p:nvPr/>
        </p:nvSpPr>
        <p:spPr>
          <a:xfrm>
            <a:off x="467544" y="19746"/>
            <a:ext cx="8208912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3</a:t>
            </a:r>
            <a:r>
              <a:rPr lang="ru-RU" sz="2000" b="1" dirty="0"/>
              <a:t>. Организация системы обратных </a:t>
            </a:r>
            <a:r>
              <a:rPr lang="ru-RU" sz="2000" b="1" dirty="0" smtClean="0"/>
              <a:t>связей по факту произошедших критических отказов МС</a:t>
            </a:r>
            <a:endParaRPr lang="en-US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08" y="721824"/>
            <a:ext cx="8856984" cy="3938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3" y="2582740"/>
            <a:ext cx="2892009" cy="150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13" y="2769728"/>
            <a:ext cx="279155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 r="3951"/>
          <a:stretch>
            <a:fillRect/>
          </a:stretch>
        </p:blipFill>
        <p:spPr bwMode="auto">
          <a:xfrm>
            <a:off x="4292112" y="884466"/>
            <a:ext cx="2941026" cy="11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DSCN1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08" y="825003"/>
            <a:ext cx="2897066" cy="15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659" y="2849243"/>
            <a:ext cx="269337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611560" y="1735512"/>
            <a:ext cx="2232248" cy="6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46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77" b="1" i="1" dirty="0">
                <a:solidFill>
                  <a:schemeClr val="bg1"/>
                </a:solidFill>
                <a:latin typeface="Arial" panose="020B0604020202020204" pitchFamily="34" charset="0"/>
              </a:rPr>
              <a:t>Ж/б </a:t>
            </a:r>
            <a:r>
              <a:rPr lang="ru-RU" altLang="ru-RU" sz="1477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плита со съемной опалубкой  </a:t>
            </a:r>
            <a:endParaRPr lang="ru-RU" altLang="ru-RU" sz="1477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134817" y="4109414"/>
            <a:ext cx="2861895" cy="6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46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77" b="1" i="1" dirty="0">
                <a:solidFill>
                  <a:srgbClr val="FF0000"/>
                </a:solidFill>
                <a:latin typeface="Arial" panose="020B0604020202020204" pitchFamily="34" charset="0"/>
              </a:rPr>
              <a:t>Ж/б плита в оставляемой опалубке</a:t>
            </a:r>
          </a:p>
        </p:txBody>
      </p:sp>
      <p:sp>
        <p:nvSpPr>
          <p:cNvPr id="23569" name="TextBox 1"/>
          <p:cNvSpPr txBox="1">
            <a:spLocks noChangeArrowheads="1"/>
          </p:cNvSpPr>
          <p:nvPr/>
        </p:nvSpPr>
        <p:spPr bwMode="auto">
          <a:xfrm>
            <a:off x="5762626" y="947024"/>
            <a:ext cx="1579685" cy="1166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Покрытие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Гидроизоляция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ж/б </a:t>
            </a:r>
            <a:r>
              <a:rPr lang="ru-RU" altLang="ru-RU" sz="1108" b="1" i="1" dirty="0" smtClean="0">
                <a:latin typeface="Arial" panose="020B0604020202020204" pitchFamily="34" charset="0"/>
              </a:rPr>
              <a:t>плита</a:t>
            </a:r>
            <a:endParaRPr lang="ru-RU" altLang="ru-RU" sz="1108" b="1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 smtClean="0">
                <a:latin typeface="Arial" panose="020B0604020202020204" pitchFamily="34" charset="0"/>
              </a:rPr>
              <a:t>Хлориды</a:t>
            </a:r>
            <a:endParaRPr lang="ru-RU" altLang="ru-RU" sz="1108" b="1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solidFill>
                  <a:srgbClr val="FF0000"/>
                </a:solidFill>
                <a:latin typeface="Arial" panose="020B0604020202020204" pitchFamily="34" charset="0"/>
              </a:rPr>
              <a:t>Пятно протечки</a:t>
            </a:r>
          </a:p>
        </p:txBody>
      </p:sp>
      <p:sp>
        <p:nvSpPr>
          <p:cNvPr id="23570" name="TextBox 18"/>
          <p:cNvSpPr txBox="1">
            <a:spLocks noChangeArrowheads="1"/>
          </p:cNvSpPr>
          <p:nvPr/>
        </p:nvSpPr>
        <p:spPr bwMode="auto">
          <a:xfrm>
            <a:off x="4511495" y="2849242"/>
            <a:ext cx="1817077" cy="1984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Покрытие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Гидроизоляция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ж/б </a:t>
            </a:r>
            <a:r>
              <a:rPr lang="ru-RU" altLang="ru-RU" sz="1108" b="1" i="1" dirty="0" smtClean="0">
                <a:latin typeface="Arial" panose="020B0604020202020204" pitchFamily="34" charset="0"/>
              </a:rPr>
              <a:t>плита</a:t>
            </a:r>
            <a:endParaRPr lang="ru-RU" altLang="ru-RU" sz="1108" b="1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 smtClean="0">
                <a:latin typeface="Arial" panose="020B0604020202020204" pitchFamily="34" charset="0"/>
              </a:rPr>
              <a:t>Хлориды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1108" b="1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latin typeface="Arial" panose="020B0604020202020204" pitchFamily="34" charset="0"/>
              </a:rPr>
              <a:t>Нет пятна протечки, сигнализирующего о повреждении гидроизоляции, </a:t>
            </a:r>
          </a:p>
        </p:txBody>
      </p:sp>
      <p:sp>
        <p:nvSpPr>
          <p:cNvPr id="23571" name="Стрелка вправо 1"/>
          <p:cNvSpPr>
            <a:spLocks noChangeArrowheads="1"/>
          </p:cNvSpPr>
          <p:nvPr/>
        </p:nvSpPr>
        <p:spPr bwMode="auto">
          <a:xfrm>
            <a:off x="5941872" y="3381840"/>
            <a:ext cx="567079" cy="374659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3077" tIns="43200" rIns="83077" bIns="432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15">
              <a:latin typeface="Arial" panose="020B0604020202020204" pitchFamily="34" charset="0"/>
            </a:endParaRPr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6479134" y="4211557"/>
            <a:ext cx="2245939" cy="501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108" b="1" i="1" dirty="0">
                <a:solidFill>
                  <a:srgbClr val="000099"/>
                </a:solidFill>
                <a:latin typeface="Arial" panose="020B0604020202020204" pitchFamily="34" charset="0"/>
              </a:rPr>
              <a:t>до появления серьезных повреждений</a:t>
            </a:r>
          </a:p>
        </p:txBody>
      </p:sp>
      <p:sp>
        <p:nvSpPr>
          <p:cNvPr id="21" name="Rectangle 96"/>
          <p:cNvSpPr txBox="1">
            <a:spLocks noChangeArrowheads="1"/>
          </p:cNvSpPr>
          <p:nvPr/>
        </p:nvSpPr>
        <p:spPr>
          <a:xfrm>
            <a:off x="0" y="19746"/>
            <a:ext cx="9144000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4</a:t>
            </a:r>
            <a:r>
              <a:rPr lang="ru-RU" sz="2000" b="1" dirty="0"/>
              <a:t>. Организация системы про-активных обратных </a:t>
            </a:r>
            <a:r>
              <a:rPr lang="ru-RU" sz="2000" b="1" dirty="0" smtClean="0"/>
              <a:t>связей в </a:t>
            </a:r>
            <a:r>
              <a:rPr lang="ru-RU" sz="2000" b="1" dirty="0"/>
              <a:t>результате моделирования возможных </a:t>
            </a:r>
            <a:r>
              <a:rPr lang="ru-RU" sz="2000" b="1" dirty="0" smtClean="0"/>
              <a:t>критических </a:t>
            </a:r>
            <a:r>
              <a:rPr lang="ru-RU" sz="2000" b="1" dirty="0"/>
              <a:t>отказов</a:t>
            </a:r>
            <a:endParaRPr lang="en-US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2345" y="2453115"/>
            <a:ext cx="452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By </a:t>
            </a:r>
            <a:r>
              <a:rPr lang="en-US" b="1" dirty="0">
                <a:solidFill>
                  <a:srgbClr val="FF0000"/>
                </a:solidFill>
              </a:rPr>
              <a:t>the time you smell smoke, it’s too </a:t>
            </a:r>
            <a:r>
              <a:rPr lang="en-US" b="1" dirty="0" smtClean="0">
                <a:solidFill>
                  <a:srgbClr val="FF0000"/>
                </a:solidFill>
              </a:rPr>
              <a:t>late</a:t>
            </a:r>
            <a:r>
              <a:rPr lang="ru-RU" b="1" dirty="0" smtClean="0">
                <a:solidFill>
                  <a:srgbClr val="FF0000"/>
                </a:solidFill>
              </a:rPr>
              <a:t>…»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6"/>
          <p:cNvSpPr txBox="1">
            <a:spLocks noChangeArrowheads="1"/>
          </p:cNvSpPr>
          <p:nvPr/>
        </p:nvSpPr>
        <p:spPr>
          <a:xfrm>
            <a:off x="0" y="19746"/>
            <a:ext cx="9144000" cy="5357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Выводы</a:t>
            </a:r>
            <a:endParaRPr lang="en-US" sz="2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6935" y="483518"/>
            <a:ext cx="885698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Созданная </a:t>
            </a:r>
            <a:r>
              <a:rPr lang="ru-RU" altLang="ru-RU" sz="1600" b="1" dirty="0">
                <a:latin typeface="Arial" panose="020B0604020202020204" pitchFamily="34" charset="0"/>
              </a:rPr>
              <a:t>в рамках деятельности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IABSE с </a:t>
            </a:r>
            <a:r>
              <a:rPr lang="ru-RU" altLang="ru-RU" sz="1600" b="1" dirty="0">
                <a:latin typeface="Arial" panose="020B0604020202020204" pitchFamily="34" charset="0"/>
              </a:rPr>
              <a:t>целью разработки, на основе «уроков прошлого», практических рекомендаций по снижения рисков проектных решений МС, целевая группа TG1.5 собрала и систематизировала к настоящему времени данные по критическим отказам (обрушениям) 651 автодорожного и пешеходного МС, произошедшим в мире с 1966г.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Общее </a:t>
            </a:r>
            <a:r>
              <a:rPr lang="ru-RU" altLang="ru-RU" sz="1600" b="1" dirty="0">
                <a:latin typeface="Arial" panose="020B0604020202020204" pitchFamily="34" charset="0"/>
              </a:rPr>
              <a:t>число погибших в результате обрушений автодорожных и пешеходных МС за период 1966 – 2018гг по 74 странам составило 3129 (максимум 246, в среднем 59 в год), а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получивших</a:t>
            </a:r>
            <a:r>
              <a:rPr lang="en-GB" altLang="ru-RU" sz="1600" b="1" dirty="0" smtClean="0"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травмы </a:t>
            </a:r>
            <a:r>
              <a:rPr lang="ru-RU" altLang="ru-RU" sz="1600" b="1" dirty="0">
                <a:latin typeface="Arial" panose="020B0604020202020204" pitchFamily="34" charset="0"/>
              </a:rPr>
              <a:t>- 4464 (максимум 500, в среднем 84 в год) соответственно. Средний реализованный риск на одно обрушение по критериям безопасности жизни человека составляет 5 безвозвратных потерь и 7 раненых.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На </a:t>
            </a:r>
            <a:r>
              <a:rPr lang="ru-RU" altLang="ru-RU" sz="1600" b="1" dirty="0">
                <a:latin typeface="Arial" panose="020B0604020202020204" pitchFamily="34" charset="0"/>
              </a:rPr>
              <a:t>сегодняшний день TG1.5 идентифицировано 28 групп опасностей, реализованных при зарегистрированных в БД обрушениях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МС.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Arial" panose="020B0604020202020204" pitchFamily="34" charset="0"/>
              </a:rPr>
              <a:t>Мировой анализ критических отказов МС за период с 1966г. показывает, что их рост со временем обусловлен в основном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старением </a:t>
            </a:r>
            <a:r>
              <a:rPr lang="ru-RU" altLang="ru-RU" sz="1600" b="1" dirty="0">
                <a:latin typeface="Arial" panose="020B0604020202020204" pitchFamily="34" charset="0"/>
              </a:rPr>
              <a:t>и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износом, </a:t>
            </a:r>
            <a:r>
              <a:rPr lang="ru-RU" altLang="ru-RU" sz="1600" b="1" dirty="0">
                <a:latin typeface="Arial" panose="020B0604020202020204" pitchFamily="34" charset="0"/>
              </a:rPr>
              <a:t>усилением негативных воздействий природной и техногенной сред, недостаточностью мероприятий по надзору и обслуживанию, наличием скрытых и нераспознанных дефектов.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6"/>
          <p:cNvSpPr txBox="1">
            <a:spLocks noChangeArrowheads="1"/>
          </p:cNvSpPr>
          <p:nvPr/>
        </p:nvSpPr>
        <p:spPr>
          <a:xfrm>
            <a:off x="0" y="19746"/>
            <a:ext cx="9144000" cy="463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Выводы</a:t>
            </a:r>
            <a:endParaRPr lang="en-US" sz="2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3532" y="502698"/>
            <a:ext cx="88569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Выявлена </a:t>
            </a:r>
            <a:r>
              <a:rPr lang="ru-RU" altLang="ru-RU" sz="1600" b="1" dirty="0">
                <a:latin typeface="Arial" panose="020B0604020202020204" pitchFamily="34" charset="0"/>
              </a:rPr>
              <a:t>тенденция к усилению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последствий </a:t>
            </a:r>
            <a:r>
              <a:rPr lang="ru-RU" altLang="ru-RU" sz="1600" b="1" dirty="0">
                <a:latin typeface="Arial" panose="020B0604020202020204" pitchFamily="34" charset="0"/>
              </a:rPr>
              <a:t>критических отказов МС, находящихся в эксплуатации, строящихся и ремонтирующихся при наличии на МС и под ними транспортных потоков. Среднее число жертв в этих случаях примерно в 3 раза превышает потери при обрушениях МС, строящихся с полным закрытием движения, либо выведенных из эксплуатации на момент обрушения.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Результаты </a:t>
            </a:r>
            <a:r>
              <a:rPr lang="ru-RU" altLang="ru-RU" sz="1600" b="1" dirty="0">
                <a:latin typeface="Arial" panose="020B0604020202020204" pitchFamily="34" charset="0"/>
              </a:rPr>
              <a:t>обработки данных подтвердили закономерность преобладания причин отказов МС, вызванных профессиональными ошибками человека, на уровне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63% </a:t>
            </a:r>
            <a:r>
              <a:rPr lang="ru-RU" altLang="ru-RU" sz="1600" b="1" dirty="0">
                <a:latin typeface="Arial" panose="020B0604020202020204" pitchFamily="34" charset="0"/>
              </a:rPr>
              <a:t>от общего числа случаев, зарегистрированных в базе данных.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Тенденции </a:t>
            </a:r>
            <a:r>
              <a:rPr lang="ru-RU" altLang="ru-RU" sz="1600" b="1" dirty="0">
                <a:latin typeface="Arial" panose="020B0604020202020204" pitchFamily="34" charset="0"/>
              </a:rPr>
              <a:t>роста обрушений МС и их последствий для жизни и здоровья людей в России аналогичны мировой статистике, однако, усредненные риски при одном среднестатистическом обрушении в России пока значительно ниже общемировых показателей.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Установлено</a:t>
            </a:r>
            <a:r>
              <a:rPr lang="ru-RU" altLang="ru-RU" sz="1600" b="1" dirty="0">
                <a:latin typeface="Arial" panose="020B0604020202020204" pitchFamily="34" charset="0"/>
              </a:rPr>
              <a:t>, что наиболее распространенным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методом </a:t>
            </a:r>
            <a:r>
              <a:rPr lang="ru-RU" altLang="ru-RU" sz="1600" b="1" dirty="0">
                <a:latin typeface="Arial" panose="020B0604020202020204" pitchFamily="34" charset="0"/>
              </a:rPr>
              <a:t>повышения надежности МС на основе анализа данных статистики критических отказов является выявление групп рисков по фактам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обрушений </a:t>
            </a:r>
            <a:r>
              <a:rPr lang="ru-RU" altLang="ru-RU" sz="1600" b="1" dirty="0">
                <a:latin typeface="Arial" panose="020B0604020202020204" pitchFamily="34" charset="0"/>
              </a:rPr>
              <a:t>с последующей углубленной проверкой или экстренной заменой существующих МС, составляющих группу риска</a:t>
            </a:r>
            <a:r>
              <a:rPr lang="ru-RU" altLang="ru-RU" sz="1600" b="1" dirty="0" smtClean="0">
                <a:latin typeface="Arial" panose="020B0604020202020204" pitchFamily="34" charset="0"/>
              </a:rPr>
              <a:t>.</a:t>
            </a:r>
            <a:r>
              <a:rPr lang="ru-RU" altLang="ru-RU" sz="1600" b="1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6"/>
          <p:cNvSpPr txBox="1">
            <a:spLocks noChangeArrowheads="1"/>
          </p:cNvSpPr>
          <p:nvPr/>
        </p:nvSpPr>
        <p:spPr>
          <a:xfrm>
            <a:off x="0" y="19746"/>
            <a:ext cx="9144000" cy="463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Выводы</a:t>
            </a:r>
            <a:endParaRPr lang="en-US" sz="2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3508" y="555526"/>
            <a:ext cx="885698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Более </a:t>
            </a:r>
            <a:r>
              <a:rPr lang="ru-RU" altLang="ru-RU" sz="1600" b="1" dirty="0">
                <a:latin typeface="Arial" panose="020B0604020202020204" pitchFamily="34" charset="0"/>
              </a:rPr>
              <a:t>эффективен метод, предусматривающий разработку системы переоценки существующих МС с использованием характерных уже произошедших критических отказов в качестве головных событий для построения деревьев отказов, с последующим анализом рисков, ранжированием элементов МС по критичности рисков и определением приоритетности мероприятий по управлению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рисками.</a:t>
            </a:r>
            <a:endParaRPr lang="ru-RU" altLang="ru-RU" sz="16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Действенным </a:t>
            </a:r>
            <a:r>
              <a:rPr lang="ru-RU" altLang="ru-RU" sz="1600" b="1" dirty="0">
                <a:latin typeface="Arial" panose="020B0604020202020204" pitchFamily="34" charset="0"/>
              </a:rPr>
              <a:t>методом, направленным на повышение надежности проектных решений с использованием «уроков прошлого», является организация системы обратных связей, когда за каждым произошедшим критическим отказом существующего МС следует оперативная разработка корректировок нормативной и методической документации и/или изменений соответствующих типов проектных решений.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anose="020B0604020202020204" pitchFamily="34" charset="0"/>
              </a:rPr>
              <a:t>Оптимальной </a:t>
            </a:r>
            <a:r>
              <a:rPr lang="ru-RU" altLang="ru-RU" sz="1600" b="1" dirty="0">
                <a:latin typeface="Arial" panose="020B0604020202020204" pitchFamily="34" charset="0"/>
              </a:rPr>
              <a:t>для предупреждения обрушений МС является организация системы про-активных обратных связей, когда разработка корректировок нормативной и методической документации и/или изменений типов проектных решений производится в результате моделирования потенциально возможных в будущем критических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отказов.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-411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4448" y="4818826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966307"/>
            <a:ext cx="7704856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Обнаруживаемые из открытых источников данные систематизируются, преобразуются и заполняются в формате базы данных (БД) Excel, содержащей 33 поля, в том числе 10 обязательных для заполнения: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644" y="12347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Всемирная </a:t>
            </a:r>
            <a:r>
              <a:rPr lang="ru-RU" sz="2400" b="1" dirty="0"/>
              <a:t>база данных </a:t>
            </a:r>
            <a:r>
              <a:rPr lang="en-US" sz="2400" b="1" dirty="0"/>
              <a:t>TG1.5 IABSE </a:t>
            </a:r>
            <a:r>
              <a:rPr lang="ru-RU" sz="2400" b="1" dirty="0"/>
              <a:t>о критических отказах автодорожных и пешеходных МС с 1966г. </a:t>
            </a:r>
            <a:endParaRPr lang="en-US" sz="2400" b="1" dirty="0"/>
          </a:p>
        </p:txBody>
      </p:sp>
      <p:pic>
        <p:nvPicPr>
          <p:cNvPr id="11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567" y="1965310"/>
            <a:ext cx="7336698" cy="3142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7"/>
          <p:cNvSpPr/>
          <p:nvPr/>
        </p:nvSpPr>
        <p:spPr>
          <a:xfrm>
            <a:off x="3596674" y="1937050"/>
            <a:ext cx="414367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Текущая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наполненности полей БД на июнь 2019г.</a:t>
            </a:r>
          </a:p>
          <a:p>
            <a:pPr>
              <a:lnSpc>
                <a:spcPct val="107000"/>
              </a:lnSpc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(обязательные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 выделены зеленым цветом)</a:t>
            </a:r>
            <a:endParaRPr lang="en-US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4191930"/>
            <a:ext cx="9144000" cy="50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algn="ctr">
              <a:buFont typeface="Wingdings" panose="05000000000000000000" pitchFamily="2" charset="2"/>
              <a:buNone/>
            </a:pPr>
            <a:endParaRPr lang="ru-RU" altLang="ru-RU" sz="2000" b="1" dirty="0" smtClean="0"/>
          </a:p>
        </p:txBody>
      </p:sp>
      <p:sp>
        <p:nvSpPr>
          <p:cNvPr id="7" name="Rectangle 96"/>
          <p:cNvSpPr txBox="1">
            <a:spLocks noChangeArrowheads="1"/>
          </p:cNvSpPr>
          <p:nvPr/>
        </p:nvSpPr>
        <p:spPr>
          <a:xfrm>
            <a:off x="628725" y="720984"/>
            <a:ext cx="7886551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96"/>
          <p:cNvSpPr txBox="1">
            <a:spLocks noChangeArrowheads="1"/>
          </p:cNvSpPr>
          <p:nvPr/>
        </p:nvSpPr>
        <p:spPr>
          <a:xfrm>
            <a:off x="590989" y="1681636"/>
            <a:ext cx="7886551" cy="8853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da-DK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96"/>
          <p:cNvSpPr txBox="1">
            <a:spLocks noChangeArrowheads="1"/>
          </p:cNvSpPr>
          <p:nvPr/>
        </p:nvSpPr>
        <p:spPr>
          <a:xfrm>
            <a:off x="1763688" y="2499741"/>
            <a:ext cx="5904656" cy="15363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Сизиков А.С., руководитель технического управления «</a:t>
            </a:r>
            <a:r>
              <a:rPr lang="en-GB" sz="1800" b="1" dirty="0">
                <a:solidFill>
                  <a:schemeClr val="accent3">
                    <a:lumMod val="50000"/>
                  </a:schemeClr>
                </a:solidFill>
              </a:rPr>
              <a:t>IRD Engineering </a:t>
            </a:r>
            <a:r>
              <a:rPr lang="en-GB" sz="1800" b="1" dirty="0" err="1">
                <a:solidFill>
                  <a:schemeClr val="accent3">
                    <a:lumMod val="50000"/>
                  </a:schemeClr>
                </a:solidFill>
              </a:rPr>
              <a:t>Srl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, член целевой группы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TG1.5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IABSE </a:t>
            </a:r>
            <a:r>
              <a:rPr lang="en-GB" sz="1800" b="1" u="sng" dirty="0" smtClean="0">
                <a:solidFill>
                  <a:srgbClr val="0070C0"/>
                </a:solidFill>
                <a:hlinkClick r:id="rId2"/>
              </a:rPr>
              <a:t>bridgeconst@gmail.com</a:t>
            </a:r>
            <a:endParaRPr lang="en-US" sz="18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Rectangle 96"/>
          <p:cNvSpPr txBox="1">
            <a:spLocks noChangeArrowheads="1"/>
          </p:cNvSpPr>
          <p:nvPr/>
        </p:nvSpPr>
        <p:spPr>
          <a:xfrm>
            <a:off x="-30856" y="-23471"/>
            <a:ext cx="9144000" cy="14033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V </a:t>
            </a:r>
            <a:r>
              <a:rPr lang="ru-RU" sz="2400" b="1" dirty="0" smtClean="0"/>
              <a:t>Международный форум </a:t>
            </a:r>
            <a:r>
              <a:rPr lang="ru-RU" sz="2400" b="1" dirty="0"/>
              <a:t>«Инновации в дорожном строительстве»</a:t>
            </a:r>
            <a:endParaRPr lang="ru-RU" sz="1200" b="1" dirty="0" smtClean="0"/>
          </a:p>
          <a:p>
            <a:r>
              <a:rPr lang="ru-RU" sz="1700" b="1" dirty="0"/>
              <a:t>Сессия № </a:t>
            </a:r>
            <a:r>
              <a:rPr lang="ru-RU" sz="1700" b="1" dirty="0" smtClean="0"/>
              <a:t>1</a:t>
            </a:r>
            <a:endParaRPr lang="ru-RU" sz="1700" b="1" dirty="0"/>
          </a:p>
          <a:p>
            <a:r>
              <a:rPr lang="ru-RU" sz="1700" b="1" dirty="0" smtClean="0"/>
              <a:t>СОВЕРШЕНСТВОВАНИЕ </a:t>
            </a:r>
            <a:r>
              <a:rPr lang="ru-RU" sz="1700" b="1" dirty="0"/>
              <a:t>НОРМАТИВНОЙ БАЗЫ ПРОЕКТИРОВАНИЯ  ДЛЯ ОБЕСПЕЧЕНИЯ БЕЗОПАСНОСТИ И КАЧЕСТВА </a:t>
            </a:r>
            <a:r>
              <a:rPr lang="ru-RU" sz="1700" b="1" dirty="0" smtClean="0"/>
              <a:t>ДОРОГ.</a:t>
            </a:r>
            <a:endParaRPr lang="da-DK" sz="1700" b="1" dirty="0"/>
          </a:p>
        </p:txBody>
      </p:sp>
    </p:spTree>
    <p:extLst>
      <p:ext uri="{BB962C8B-B14F-4D97-AF65-F5344CB8AC3E}">
        <p14:creationId xmlns:p14="http://schemas.microsoft.com/office/powerpoint/2010/main" val="5590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4" y="2985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4780" y="4871631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42342"/>
            <a:ext cx="7704856" cy="180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исследования TG1.5: </a:t>
            </a:r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1966 - 2021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гг. </a:t>
            </a:r>
            <a:endParaRPr lang="en-GB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ранние критические отказы не включены потому, что их уроки уже практически полностью учтены в современных нормах.  Предметом исследования являются автодорожные и пешеходные мосты, в силу учащения их критических отказов по сравнению с железнодорожными и сходства случайности эксплуатационных нагрузок.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036" y="12347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Период и область исследования группы </a:t>
            </a:r>
            <a:r>
              <a:rPr lang="en-US" sz="2400" b="1" dirty="0"/>
              <a:t>TG1.5</a:t>
            </a:r>
            <a:r>
              <a:rPr lang="ru-RU" sz="2400" b="1" dirty="0"/>
              <a:t> </a:t>
            </a:r>
            <a:r>
              <a:rPr lang="en-US" sz="2400" b="1" dirty="0"/>
              <a:t>IABSE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2570135"/>
            <a:ext cx="2736304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Критическим отказом считается реализация 1-го предельного состояния, имеющая результатом обрушение моста или его части,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либо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2-го предельного состояния, приводящая к невозможности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эксплуатации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6" descr="D:\Маша\Работа\для АВ\Статья\Рисуно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7880" y="2139702"/>
            <a:ext cx="3801972" cy="25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0207" y="486436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3" y="2796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Текущая статистика обрушений</a:t>
            </a:r>
            <a:endParaRPr lang="en-US" sz="2400" b="1" dirty="0"/>
          </a:p>
        </p:txBody>
      </p:sp>
      <p:pic>
        <p:nvPicPr>
          <p:cNvPr id="10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791" y="627534"/>
            <a:ext cx="8316416" cy="361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347863" y="2227099"/>
            <a:ext cx="3600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1919" y="2073210"/>
            <a:ext cx="144016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травмированные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47863" y="2488709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1919" y="2334820"/>
            <a:ext cx="144016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3300"/>
                </a:solidFill>
              </a:rPr>
              <a:t>погибшие</a:t>
            </a:r>
            <a:endParaRPr lang="en-GB" sz="1200" b="1" dirty="0">
              <a:solidFill>
                <a:srgbClr val="FF33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61967" y="279499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6023" y="2641109"/>
            <a:ext cx="144016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кол-во обрушений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548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6359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946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Распределение критических отказов по 74 странам</a:t>
            </a:r>
            <a:endParaRPr lang="en-US" sz="2400" b="1" dirty="0"/>
          </a:p>
        </p:txBody>
      </p:sp>
      <p:pic>
        <p:nvPicPr>
          <p:cNvPr id="12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721" y="585143"/>
            <a:ext cx="7920687" cy="4278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2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5" y="1946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Распределение обрушений мостовых сооружений по видам опасностей</a:t>
            </a:r>
            <a:endParaRPr lang="en-US" sz="2400" b="1" dirty="0"/>
          </a:p>
        </p:txBody>
      </p:sp>
      <p:pic>
        <p:nvPicPr>
          <p:cNvPr id="6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771549"/>
            <a:ext cx="7488832" cy="408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7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4" y="19465"/>
            <a:ext cx="648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Й.Шнайдер: «Может быть исследована только та часть риска, которая уже где-то проявилась и объективно известна»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" name="Picture 3" descr="D:\Аварии_Сооружений\Обрушения_мостов_Доб_с_16_12_21\2016_Vikipedia_List_of_collapses\022srUSGSCyprusV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11" y="653509"/>
            <a:ext cx="2154804" cy="145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/>
          <p:nvPr/>
        </p:nvSpPr>
        <p:spPr>
          <a:xfrm>
            <a:off x="683568" y="1759664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Землетрясения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163" y="676503"/>
            <a:ext cx="2137286" cy="14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7"/>
          <p:cNvSpPr/>
          <p:nvPr/>
        </p:nvSpPr>
        <p:spPr>
          <a:xfrm>
            <a:off x="2607996" y="665796"/>
            <a:ext cx="1978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latin typeface="Arial" charset="0"/>
              </a:rPr>
              <a:t>Оседание грунта</a:t>
            </a:r>
            <a:endParaRPr lang="ru-RU" sz="1400" dirty="0">
              <a:latin typeface="Arial" charset="0"/>
            </a:endParaRPr>
          </a:p>
        </p:txBody>
      </p:sp>
      <p:pic>
        <p:nvPicPr>
          <p:cNvPr id="14" name="Picture 4" descr="D:\Аварии_Сооружений\Обрушения_мостов_Доб_с_16_12_21\2016_Vikipedia_List_of_collapses\1994성수대교_붕괴_사고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538" y="665796"/>
            <a:ext cx="2223034" cy="1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26"/>
          <p:cNvSpPr/>
          <p:nvPr/>
        </p:nvSpPr>
        <p:spPr>
          <a:xfrm>
            <a:off x="5076056" y="589493"/>
            <a:ext cx="1938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latin typeface="Arial" charset="0"/>
              </a:rPr>
              <a:t>Строительные дефекты</a:t>
            </a:r>
            <a:endParaRPr lang="ru-RU" sz="1400" b="1" kern="0" dirty="0">
              <a:latin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572" y="611563"/>
            <a:ext cx="1942804" cy="15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7"/>
          <p:cNvSpPr/>
          <p:nvPr/>
        </p:nvSpPr>
        <p:spPr>
          <a:xfrm>
            <a:off x="6854286" y="530602"/>
            <a:ext cx="1838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Навал судов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Рисунок 35" descr="most_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09762"/>
            <a:ext cx="23352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36"/>
          <p:cNvSpPr/>
          <p:nvPr/>
        </p:nvSpPr>
        <p:spPr>
          <a:xfrm>
            <a:off x="1115616" y="2236787"/>
            <a:ext cx="16351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Arial" charset="0"/>
              </a:rPr>
              <a:t>Износ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Рисунок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2109762"/>
            <a:ext cx="2245099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4"/>
          <p:cNvSpPr/>
          <p:nvPr/>
        </p:nvSpPr>
        <p:spPr>
          <a:xfrm>
            <a:off x="3147807" y="3110382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Ползучесть и </a:t>
            </a:r>
          </a:p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релаксация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" name="Picture 5" descr="D:\Аварии_Сооружений\Обрушения_мостов_Доб_с_16_12_21\2016_Vikipedia_List_of_collapses\CanThoBridgeCollapse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2109762"/>
            <a:ext cx="2088233" cy="15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31"/>
          <p:cNvSpPr/>
          <p:nvPr/>
        </p:nvSpPr>
        <p:spPr>
          <a:xfrm>
            <a:off x="4820405" y="2129680"/>
            <a:ext cx="25415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latin typeface="Arial" charset="0"/>
              </a:rPr>
              <a:t>Строительные ошибки</a:t>
            </a:r>
            <a:endParaRPr lang="ru-RU" sz="1400" b="1" kern="0" dirty="0">
              <a:latin typeface="Arial" charset="0"/>
            </a:endParaRPr>
          </a:p>
        </p:txBody>
      </p:sp>
      <p:pic>
        <p:nvPicPr>
          <p:cNvPr id="24" name="Picture 2" descr="D:\Аварии_Сооружений\Обрушения_мостов_Доб_с_16_12_21\2016_Vikipedia_List_of_collapses\Skjeggestadbrua_fra_sørvest_2_cro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158" y="3668687"/>
            <a:ext cx="1832817" cy="129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15"/>
          <p:cNvSpPr/>
          <p:nvPr/>
        </p:nvSpPr>
        <p:spPr>
          <a:xfrm>
            <a:off x="2432220" y="4692566"/>
            <a:ext cx="965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Оползни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6" name="Рисунок 33" descr="K:\DATA(D)\Локальный_диск_D\1_Диссертация\Обрушения_мостов_XXI_век\АВАРИИ_МС_от_АС_Суд\1252522709_most_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975" y="3674153"/>
            <a:ext cx="1617041" cy="12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34"/>
          <p:cNvSpPr/>
          <p:nvPr/>
        </p:nvSpPr>
        <p:spPr>
          <a:xfrm>
            <a:off x="3896244" y="3680873"/>
            <a:ext cx="1090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latin typeface="Arial" charset="0"/>
              </a:rPr>
              <a:t>Пожар</a:t>
            </a:r>
            <a:endParaRPr lang="ru-RU" sz="1400" dirty="0">
              <a:latin typeface="Arial" charset="0"/>
            </a:endParaRPr>
          </a:p>
        </p:txBody>
      </p:sp>
      <p:pic>
        <p:nvPicPr>
          <p:cNvPr id="30" name="Picture 1" descr="C:\Аварии_Сооружений\04_Обрушения_мостов_XXI_век\2001_03_04_Износ_Португалия_70у\most_00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939" y="3668687"/>
            <a:ext cx="1950149" cy="12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22"/>
          <p:cNvSpPr/>
          <p:nvPr/>
        </p:nvSpPr>
        <p:spPr>
          <a:xfrm>
            <a:off x="5506208" y="4512372"/>
            <a:ext cx="155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charset="0"/>
              </a:rPr>
              <a:t>Разм</a:t>
            </a:r>
            <a:r>
              <a:rPr lang="ru-RU" b="1" kern="0" dirty="0" smtClean="0">
                <a:solidFill>
                  <a:schemeClr val="bg1"/>
                </a:solidFill>
                <a:latin typeface="Arial" charset="0"/>
              </a:rPr>
              <a:t>ывы</a:t>
            </a: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870617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5" y="456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Тенденция к усилению катастрофических последствий критических отказов при наличии транспортных потоков</a:t>
            </a:r>
            <a:endParaRPr lang="en-US" sz="2000" b="1" dirty="0"/>
          </a:p>
        </p:txBody>
      </p:sp>
      <p:pic>
        <p:nvPicPr>
          <p:cNvPr id="8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843558"/>
            <a:ext cx="439248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41" y="712446"/>
            <a:ext cx="3227662" cy="954977"/>
          </a:xfrm>
          <a:prstGeom prst="rect">
            <a:avLst/>
          </a:prstGeom>
        </p:spPr>
      </p:pic>
      <p:pic>
        <p:nvPicPr>
          <p:cNvPr id="11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41" y="1667423"/>
            <a:ext cx="3227662" cy="954977"/>
          </a:xfrm>
          <a:prstGeom prst="rect">
            <a:avLst/>
          </a:prstGeom>
        </p:spPr>
      </p:pic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42" y="2622400"/>
            <a:ext cx="3227662" cy="936268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741" y="3573501"/>
            <a:ext cx="2039531" cy="12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2049</Words>
  <Application>Microsoft Office PowerPoint</Application>
  <PresentationFormat>On-screen Show (16:9)</PresentationFormat>
  <Paragraphs>236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Крым, 2015</vt:lpstr>
      <vt:lpstr>Приморье, 2009</vt:lpstr>
      <vt:lpstr>Приморье, 2009</vt:lpstr>
      <vt:lpstr>Приморье, 2009</vt:lpstr>
      <vt:lpstr>PowerPoint Presentation</vt:lpstr>
      <vt:lpstr>PowerPoint Presentation</vt:lpstr>
      <vt:lpstr>Приморье,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Andrei SIZIKOV</cp:lastModifiedBy>
  <cp:revision>56</cp:revision>
  <dcterms:created xsi:type="dcterms:W3CDTF">2019-04-17T17:59:01Z</dcterms:created>
  <dcterms:modified xsi:type="dcterms:W3CDTF">2019-07-04T08:10:24Z</dcterms:modified>
</cp:coreProperties>
</file>