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B8D"/>
    <a:srgbClr val="261F5B"/>
    <a:srgbClr val="00007A"/>
    <a:srgbClr val="190E6C"/>
    <a:srgbClr val="000099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86"/>
  </p:normalViewPr>
  <p:slideViewPr>
    <p:cSldViewPr>
      <p:cViewPr varScale="1">
        <p:scale>
          <a:sx n="142" d="100"/>
          <a:sy n="142" d="100"/>
        </p:scale>
        <p:origin x="26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7781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713" indent="-22066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066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6763" indent="-22066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39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11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83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55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D944E-B711-4E8D-A0FB-F7D633ADBA8D}" type="slidenum">
              <a:rPr lang="en-GB" altLang="ru-RU" smtClean="0">
                <a:solidFill>
                  <a:srgbClr val="000000"/>
                </a:solidFill>
              </a:rPr>
              <a:pPr/>
              <a:t>7</a:t>
            </a:fld>
            <a:endParaRPr lang="en-GB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7781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713" indent="-22066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066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6763" indent="-220663" defTabSz="135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39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11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83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5563" indent="-220663" defTabSz="1354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CD4D05-148F-4A26-AADE-AB1D5E89CB1D}" type="slidenum">
              <a:rPr lang="en-GB" altLang="ru-RU" smtClean="0">
                <a:solidFill>
                  <a:srgbClr val="000000"/>
                </a:solidFill>
              </a:rPr>
              <a:pPr/>
              <a:t>8</a:t>
            </a:fld>
            <a:endParaRPr lang="en-GB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0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50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76225" defTabSz="1350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5538" indent="-219075" defTabSz="1350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9563" indent="-219075" defTabSz="1350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19075" defTabSz="1350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19075" defTabSz="1350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19075" defTabSz="1350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19075" defTabSz="1350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19075" defTabSz="1350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C49665A-BFE7-4470-857C-E225A480AD92}" type="slidenum">
              <a:rPr lang="en-GB" altLang="ru-RU" smtClean="0">
                <a:solidFill>
                  <a:srgbClr val="000000"/>
                </a:solidFill>
              </a:rPr>
              <a:pPr/>
              <a:t>10</a:t>
            </a:fld>
            <a:endParaRPr lang="en-GB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7781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066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066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175" indent="-22066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23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5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67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39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309E60-4BE3-4250-910D-0C65664D75BA}" type="slidenum">
              <a:rPr lang="en-GB" altLang="ru-RU" smtClean="0">
                <a:solidFill>
                  <a:srgbClr val="000000"/>
                </a:solidFill>
              </a:rPr>
              <a:pPr/>
              <a:t>12</a:t>
            </a:fld>
            <a:endParaRPr lang="en-GB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5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7781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125" indent="-22066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066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175" indent="-220663" defTabSz="135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23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5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67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3975" indent="-220663" defTabSz="135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FD2DEDB-D915-4C9E-A86B-D285700ACB59}" type="slidenum">
              <a:rPr lang="en-GB" altLang="ru-RU" smtClean="0">
                <a:solidFill>
                  <a:srgbClr val="000000"/>
                </a:solidFill>
              </a:rPr>
              <a:pPr/>
              <a:t>13</a:t>
            </a:fld>
            <a:endParaRPr lang="en-GB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 userDrawn="1"/>
        </p:nvGraphicFramePr>
        <p:xfrm>
          <a:off x="7340204" y="263128"/>
          <a:ext cx="145732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3" imgW="2757560" imgH="459860" progId="CorelDraw.Graphic.16">
                  <p:embed/>
                </p:oleObj>
              </mc:Choice>
              <mc:Fallback>
                <p:oleObj name="CorelDRAW" r:id="rId3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204" y="263128"/>
                        <a:ext cx="1457325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2"/>
          <p:cNvSpPr>
            <a:spLocks noChangeShapeType="1"/>
          </p:cNvSpPr>
          <p:nvPr userDrawn="1"/>
        </p:nvSpPr>
        <p:spPr bwMode="auto">
          <a:xfrm flipV="1">
            <a:off x="304800" y="263129"/>
            <a:ext cx="0" cy="352425"/>
          </a:xfrm>
          <a:prstGeom prst="line">
            <a:avLst/>
          </a:prstGeom>
          <a:noFill/>
          <a:ln w="63500">
            <a:solidFill>
              <a:srgbClr val="F2A3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8093" tIns="38093" rIns="38093" bIns="38093" anchor="ctr"/>
          <a:lstStyle/>
          <a:p>
            <a:endParaRPr lang="ru-RU" sz="1350"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/>
          <a:stretch>
            <a:fillRect/>
          </a:stretch>
        </p:blipFill>
        <p:spPr bwMode="auto">
          <a:xfrm>
            <a:off x="-30956" y="4920854"/>
            <a:ext cx="4632722" cy="3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5"/>
          <p:cNvSpPr txBox="1">
            <a:spLocks/>
          </p:cNvSpPr>
          <p:nvPr userDrawn="1"/>
        </p:nvSpPr>
        <p:spPr>
          <a:xfrm>
            <a:off x="199463" y="4959039"/>
            <a:ext cx="182728" cy="180805"/>
          </a:xfrm>
          <a:prstGeom prst="rect">
            <a:avLst/>
          </a:prstGeom>
          <a:ln w="12700">
            <a:miter lim="400000"/>
          </a:ln>
        </p:spPr>
        <p:txBody>
          <a:bodyPr wrap="none"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94E7C27-7C71-4E28-A7BD-CCBC9DB4D482}" type="slidenum">
              <a:rPr lang="ru-RU" altLang="ru-RU" sz="675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675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7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717272" y="0"/>
            <a:ext cx="3426731" cy="5143499"/>
          </a:xfrm>
          <a:custGeom>
            <a:avLst/>
            <a:gdLst>
              <a:gd name="connsiteX0" fmla="*/ 0 w 6853462"/>
              <a:gd name="connsiteY0" fmla="*/ 0 h 9154884"/>
              <a:gd name="connsiteX1" fmla="*/ 6853462 w 6853462"/>
              <a:gd name="connsiteY1" fmla="*/ 0 h 9154884"/>
              <a:gd name="connsiteX2" fmla="*/ 6853462 w 6853462"/>
              <a:gd name="connsiteY2" fmla="*/ 174171 h 9154884"/>
              <a:gd name="connsiteX3" fmla="*/ 6853462 w 6853462"/>
              <a:gd name="connsiteY3" fmla="*/ 9154884 h 9154884"/>
              <a:gd name="connsiteX4" fmla="*/ 1236433 w 6853462"/>
              <a:gd name="connsiteY4" fmla="*/ 9154884 h 9154884"/>
              <a:gd name="connsiteX5" fmla="*/ 0 w 6853462"/>
              <a:gd name="connsiteY5" fmla="*/ 9154884 h 91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3462" h="9154884">
                <a:moveTo>
                  <a:pt x="0" y="0"/>
                </a:moveTo>
                <a:lnTo>
                  <a:pt x="6853462" y="0"/>
                </a:lnTo>
                <a:lnTo>
                  <a:pt x="6853462" y="174171"/>
                </a:lnTo>
                <a:lnTo>
                  <a:pt x="6853462" y="9154884"/>
                </a:lnTo>
                <a:lnTo>
                  <a:pt x="1236433" y="9154884"/>
                </a:lnTo>
                <a:lnTo>
                  <a:pt x="0" y="9154884"/>
                </a:lnTo>
                <a:close/>
              </a:path>
            </a:pathLst>
          </a:custGeom>
          <a:solidFill>
            <a:schemeClr val="bg1">
              <a:lumMod val="95000"/>
              <a:alpha val="56000"/>
            </a:schemeClr>
          </a:solidFill>
        </p:spPr>
        <p:txBody>
          <a:bodyPr rtlCol="0">
            <a:noAutofit/>
          </a:bodyPr>
          <a:lstStyle>
            <a:lvl1pPr marL="0" marR="0" indent="0" algn="l" defTabSz="68539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GB" noProof="0" dirty="0" smtClean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17756" y="4839891"/>
            <a:ext cx="320279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B6B5C0-E2E4-4C0A-BDEC-3E99785E7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99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873562" y="4"/>
            <a:ext cx="4270442" cy="5143499"/>
          </a:xfrm>
          <a:custGeom>
            <a:avLst/>
            <a:gdLst>
              <a:gd name="connsiteX0" fmla="*/ 0 w 2500437"/>
              <a:gd name="connsiteY0" fmla="*/ 0 h 2500437"/>
              <a:gd name="connsiteX1" fmla="*/ 2500437 w 2500437"/>
              <a:gd name="connsiteY1" fmla="*/ 0 h 2500437"/>
              <a:gd name="connsiteX2" fmla="*/ 2500437 w 2500437"/>
              <a:gd name="connsiteY2" fmla="*/ 2500437 h 2500437"/>
              <a:gd name="connsiteX3" fmla="*/ 0 w 2500437"/>
              <a:gd name="connsiteY3" fmla="*/ 2500437 h 250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0437" h="2500437">
                <a:moveTo>
                  <a:pt x="0" y="0"/>
                </a:moveTo>
                <a:lnTo>
                  <a:pt x="2500437" y="0"/>
                </a:lnTo>
                <a:lnTo>
                  <a:pt x="2500437" y="2500437"/>
                </a:lnTo>
                <a:lnTo>
                  <a:pt x="0" y="25004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2C59F1-E490-4876-A850-1EEBC57BB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9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0FF489-AC19-4C93-A756-6DDC2D03B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9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50DA97-A134-460E-A886-BD9C6BFF0F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0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11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4" Type="http://schemas.openxmlformats.org/officeDocument/2006/relationships/image" Target="../media/image14.jpeg"/><Relationship Id="rId9" Type="http://schemas.openxmlformats.org/officeDocument/2006/relationships/image" Target="../media/image17.emf"/><Relationship Id="rId1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923678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МЕРЫ ПОДДЕРЖКИ СУБЪЕКТОВ МСП  ГОСУДАРСТВЕННОЙ КОМПАНИЕЙ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«РОССИЙСКИЕ АВТОМОБИЛЬНЫЕ ДОРОГИ»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261425" cy="5141974"/>
          </a:xfrm>
          <a:prstGeom prst="rect">
            <a:avLst/>
          </a:prstGeom>
        </p:spPr>
      </p:pic>
      <p:sp>
        <p:nvSpPr>
          <p:cNvPr id="30722" name="Title 1"/>
          <p:cNvSpPr txBox="1">
            <a:spLocks/>
          </p:cNvSpPr>
          <p:nvPr/>
        </p:nvSpPr>
        <p:spPr bwMode="auto">
          <a:xfrm>
            <a:off x="357188" y="333375"/>
            <a:ext cx="6293644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/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cs typeface="Arial" panose="020B0604020202020204" pitchFamily="34" charset="0"/>
              </a:rPr>
              <a:t>Информационная поддержка субъектов МСП</a:t>
            </a:r>
          </a:p>
        </p:txBody>
      </p:sp>
      <p:cxnSp>
        <p:nvCxnSpPr>
          <p:cNvPr id="21" name="Straight Connector 11"/>
          <p:cNvCxnSpPr/>
          <p:nvPr/>
        </p:nvCxnSpPr>
        <p:spPr>
          <a:xfrm flipV="1">
            <a:off x="210741" y="252413"/>
            <a:ext cx="0" cy="428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TextBox 21"/>
          <p:cNvSpPr txBox="1">
            <a:spLocks noChangeArrowheads="1"/>
          </p:cNvSpPr>
          <p:nvPr/>
        </p:nvSpPr>
        <p:spPr bwMode="auto">
          <a:xfrm>
            <a:off x="170260" y="1293528"/>
            <a:ext cx="4594622" cy="298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E48312"/>
                </a:solidFill>
                <a:cs typeface="Helvetica" panose="020B0604020202020204" pitchFamily="34" charset="0"/>
              </a:rPr>
              <a:t>Государственная компания «Автодор» организует: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dirty="0">
                <a:cs typeface="Helvetica" panose="020B0604020202020204" pitchFamily="34" charset="0"/>
              </a:rPr>
              <a:t>1. Ежегодную конференцию «Особенности взаимодействия Государственной компании «Автодор» с субъектами малого и среднего предпринимательства</a:t>
            </a:r>
            <a:r>
              <a:rPr lang="ru-RU" altLang="ru-RU" sz="1000" dirty="0">
                <a:solidFill>
                  <a:srgbClr val="FFFFFF"/>
                </a:solidFill>
                <a:cs typeface="Helvetica" panose="020B0604020202020204" pitchFamily="34" charset="0"/>
              </a:rPr>
              <a:t>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E48312"/>
                </a:solidFill>
                <a:cs typeface="Helvetica" panose="020B0604020202020204" pitchFamily="34" charset="0"/>
              </a:rPr>
              <a:t>Субъекты МСП участвуют </a:t>
            </a:r>
            <a:r>
              <a:rPr lang="ru-RU" altLang="ru-RU" sz="1000" b="1" dirty="0" smtClean="0">
                <a:solidFill>
                  <a:srgbClr val="E48312"/>
                </a:solidFill>
                <a:cs typeface="Helvetica" panose="020B0604020202020204" pitchFamily="34" charset="0"/>
              </a:rPr>
              <a:t>бесплатно</a:t>
            </a:r>
            <a:endParaRPr lang="ru-RU" altLang="ru-RU" sz="1000" b="1" dirty="0">
              <a:solidFill>
                <a:srgbClr val="E48312"/>
              </a:solidFill>
              <a:cs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400" b="1" dirty="0">
              <a:cs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dirty="0">
                <a:cs typeface="Helvetica" panose="020B0604020202020204" pitchFamily="34" charset="0"/>
                <a:sym typeface="Helvetica" panose="020B0604020202020204" pitchFamily="34" charset="0"/>
              </a:rPr>
              <a:t>2. Ежегодную международную конференцию: «Инновации в дорожном строительстве»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E48312"/>
                </a:solidFill>
                <a:cs typeface="Helvetica" panose="020B0604020202020204" pitchFamily="34" charset="0"/>
                <a:sym typeface="Helvetica" panose="020B0604020202020204" pitchFamily="34" charset="0"/>
              </a:rPr>
              <a:t>Субъектам МСП предоставляются льготные </a:t>
            </a:r>
            <a:r>
              <a:rPr lang="ru-RU" altLang="ru-RU" sz="1000" b="1" dirty="0" smtClean="0">
                <a:solidFill>
                  <a:srgbClr val="E48312"/>
                </a:solidFill>
                <a:cs typeface="Helvetica" panose="020B0604020202020204" pitchFamily="34" charset="0"/>
                <a:sym typeface="Helvetica" panose="020B0604020202020204" pitchFamily="34" charset="0"/>
              </a:rPr>
              <a:t>условия</a:t>
            </a:r>
            <a:endParaRPr lang="ru-RU" altLang="ru-RU" sz="1000" b="1" dirty="0">
              <a:solidFill>
                <a:srgbClr val="E48312"/>
              </a:solidFill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400" dirty="0"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dirty="0">
                <a:cs typeface="Helvetica" panose="020B0604020202020204" pitchFamily="34" charset="0"/>
                <a:sym typeface="Helvetica" panose="020B0604020202020204" pitchFamily="34" charset="0"/>
              </a:rPr>
              <a:t>3. Ежегодную международную конференцию: «Роль и место интеллектуальных транспортных систем в сети платных автомобильных дорог Российской Федерации. Современные тенденции развития»</a:t>
            </a:r>
            <a:endParaRPr lang="ru-RU" altLang="ru-RU" sz="1000" b="1" dirty="0"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E48312"/>
                </a:solidFill>
                <a:cs typeface="Helvetica" panose="020B0604020202020204" pitchFamily="34" charset="0"/>
                <a:sym typeface="Helvetica" panose="020B0604020202020204" pitchFamily="34" charset="0"/>
              </a:rPr>
              <a:t>Субъектам МСП предоставляются льготные </a:t>
            </a:r>
            <a:r>
              <a:rPr lang="ru-RU" altLang="ru-RU" sz="1000" b="1" dirty="0" smtClean="0">
                <a:solidFill>
                  <a:srgbClr val="E48312"/>
                </a:solidFill>
                <a:cs typeface="Helvetica" panose="020B0604020202020204" pitchFamily="34" charset="0"/>
                <a:sym typeface="Helvetica" panose="020B0604020202020204" pitchFamily="34" charset="0"/>
              </a:rPr>
              <a:t>условия</a:t>
            </a:r>
            <a:endParaRPr lang="ru-RU" altLang="ru-RU" sz="1000" b="1" dirty="0">
              <a:solidFill>
                <a:srgbClr val="E48312"/>
              </a:solidFill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400" b="1" dirty="0"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dirty="0">
                <a:cs typeface="Helvetica" panose="020B0604020202020204" pitchFamily="34" charset="0"/>
                <a:sym typeface="Helvetica" panose="020B0604020202020204" pitchFamily="34" charset="0"/>
              </a:rPr>
              <a:t>4. Ежегодную межрегиональную конференцию «Безопасная дорога. Проектирование, строительство, эксплуатация и сервис»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E48312"/>
                </a:solidFill>
                <a:cs typeface="Helvetica" panose="020B0604020202020204" pitchFamily="34" charset="0"/>
                <a:sym typeface="Helvetica" panose="020B0604020202020204" pitchFamily="34" charset="0"/>
              </a:rPr>
              <a:t>Субъектам МСП предоставляются льготные </a:t>
            </a:r>
            <a:r>
              <a:rPr lang="ru-RU" altLang="ru-RU" sz="1000" b="1" dirty="0" smtClean="0">
                <a:solidFill>
                  <a:srgbClr val="E48312"/>
                </a:solidFill>
                <a:cs typeface="Helvetica" panose="020B0604020202020204" pitchFamily="34" charset="0"/>
                <a:sym typeface="Helvetica" panose="020B0604020202020204" pitchFamily="34" charset="0"/>
              </a:rPr>
              <a:t>условия</a:t>
            </a:r>
            <a:endParaRPr lang="ru-RU" altLang="ru-RU" sz="1000" b="1" dirty="0">
              <a:solidFill>
                <a:srgbClr val="E48312"/>
              </a:solidFill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400" b="1" dirty="0">
              <a:solidFill>
                <a:srgbClr val="E48312"/>
              </a:solidFill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000" dirty="0">
                <a:cs typeface="Helvetica" panose="020B0604020202020204" pitchFamily="34" charset="0"/>
                <a:sym typeface="Helvetica" panose="020B0604020202020204" pitchFamily="34" charset="0"/>
              </a:rPr>
              <a:t>Малый и средний бизнес участвует в обсуждениях в рамках круглых столов, а также представляет свои компании на выставочных </a:t>
            </a:r>
            <a:r>
              <a:rPr lang="ru-RU" altLang="ru-RU" sz="1000" dirty="0" smtClean="0">
                <a:cs typeface="Helvetica" panose="020B0604020202020204" pitchFamily="34" charset="0"/>
                <a:sym typeface="Helvetica" panose="020B0604020202020204" pitchFamily="34" charset="0"/>
              </a:rPr>
              <a:t>экспозициях</a:t>
            </a:r>
            <a:endParaRPr lang="ru-RU" altLang="ru-RU" sz="1000" b="1" dirty="0"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0725" name="TextBox 26"/>
          <p:cNvSpPr txBox="1">
            <a:spLocks noChangeArrowheads="1"/>
          </p:cNvSpPr>
          <p:nvPr/>
        </p:nvSpPr>
        <p:spPr bwMode="auto">
          <a:xfrm>
            <a:off x="170260" y="664369"/>
            <a:ext cx="8973740" cy="53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/>
              <a:t>«Автодор» приглашает малый и средний бизнес участвовать в конференциях, выставках и информационных семинарах </a:t>
            </a:r>
            <a:r>
              <a:rPr lang="ru-RU" altLang="ru-RU" sz="1050" dirty="0" smtClean="0"/>
              <a:t>компании</a:t>
            </a:r>
            <a:endParaRPr lang="ru-RU" altLang="ru-RU" sz="105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5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/>
              <a:t>В рамках конференций «Автодор» проводит обучающие семинары для субъектов МСП совместно с АО «Корпорация «МСП</a:t>
            </a:r>
            <a:r>
              <a:rPr lang="ru-RU" altLang="ru-RU" sz="1050" dirty="0" smtClean="0"/>
              <a:t>»</a:t>
            </a:r>
            <a:endParaRPr lang="ru-RU" altLang="ru-RU" sz="1050" dirty="0"/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115632" y="4311104"/>
            <a:ext cx="4780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latin typeface="Arial" panose="020B0604020202020204" pitchFamily="34" charset="0"/>
              </a:rPr>
              <a:t>Также «Автодор» осуществляет информационную рассылку подрядным организациям о существующих мерах поддержки </a:t>
            </a:r>
            <a:r>
              <a:rPr lang="ru-RU" altLang="ru-RU" sz="1000" dirty="0" smtClean="0">
                <a:latin typeface="Arial" panose="020B0604020202020204" pitchFamily="34" charset="0"/>
              </a:rPr>
              <a:t>МСП</a:t>
            </a:r>
            <a:endParaRPr lang="ru-RU" altLang="ru-RU" sz="1000" dirty="0">
              <a:latin typeface="Arial" panose="020B0604020202020204" pitchFamily="34" charset="0"/>
            </a:endParaRPr>
          </a:p>
        </p:txBody>
      </p:sp>
      <p:pic>
        <p:nvPicPr>
          <p:cNvPr id="30727" name="Picture 16" descr="M:\ЦЕНТР РАЗМЕЩЕНИЯ ЗАКАЗОВ\АВТОДОР ЗАКУПКИ\Матюшова\конференции\ГОСЗАКАЗ 2018\слайд 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2" r="7838" b="-1126"/>
          <a:stretch>
            <a:fillRect/>
          </a:stretch>
        </p:blipFill>
        <p:spPr bwMode="auto">
          <a:xfrm>
            <a:off x="4880372" y="1489473"/>
            <a:ext cx="4200525" cy="33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42747" y="4805449"/>
            <a:ext cx="4464496" cy="25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10</a:t>
            </a:r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10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orelDRAW" r:id="rId6" imgW="2757560" imgH="459860" progId="CorelDraw.Graphic.16">
                  <p:embed/>
                </p:oleObj>
              </mc:Choice>
              <mc:Fallback>
                <p:oleObj name="CorelDRAW" r:id="rId6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5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324528" cy="5141974"/>
          </a:xfrm>
          <a:prstGeom prst="rect">
            <a:avLst/>
          </a:prstGeom>
        </p:spPr>
      </p:pic>
      <p:sp>
        <p:nvSpPr>
          <p:cNvPr id="32770" name="Shape 24"/>
          <p:cNvSpPr>
            <a:spLocks noChangeArrowheads="1"/>
          </p:cNvSpPr>
          <p:nvPr/>
        </p:nvSpPr>
        <p:spPr bwMode="auto">
          <a:xfrm>
            <a:off x="410766" y="343685"/>
            <a:ext cx="6457950" cy="2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ОСОБЕННОСТИ УЧАСТИЯ МСП В ЗАКУПКАХ</a:t>
            </a:r>
          </a:p>
        </p:txBody>
      </p:sp>
      <p:sp>
        <p:nvSpPr>
          <p:cNvPr id="32771" name="Shape 47"/>
          <p:cNvSpPr>
            <a:spLocks noChangeArrowheads="1"/>
          </p:cNvSpPr>
          <p:nvPr/>
        </p:nvSpPr>
        <p:spPr bwMode="auto">
          <a:xfrm>
            <a:off x="435769" y="2439417"/>
            <a:ext cx="7591425" cy="2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Установлены особенности участия субъектов МСП в закупках в качестве субподрядчиков, соисполнителей:</a:t>
            </a:r>
          </a:p>
        </p:txBody>
      </p:sp>
      <p:sp>
        <p:nvSpPr>
          <p:cNvPr id="32772" name="Shape 47"/>
          <p:cNvSpPr>
            <a:spLocks noChangeArrowheads="1"/>
          </p:cNvSpPr>
          <p:nvPr/>
        </p:nvSpPr>
        <p:spPr bwMode="auto">
          <a:xfrm>
            <a:off x="513160" y="3637186"/>
            <a:ext cx="8412956" cy="2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Утвержден Перечень товаров, работ, услуг, поставляемых, выполняемых, оказываемых только субъектами МСП (89 позиций):</a:t>
            </a:r>
          </a:p>
        </p:txBody>
      </p:sp>
      <p:sp>
        <p:nvSpPr>
          <p:cNvPr id="32773" name="Shape 47"/>
          <p:cNvSpPr>
            <a:spLocks noChangeArrowheads="1"/>
          </p:cNvSpPr>
          <p:nvPr/>
        </p:nvSpPr>
        <p:spPr bwMode="auto">
          <a:xfrm>
            <a:off x="686991" y="3889724"/>
            <a:ext cx="7703344" cy="100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В случае если начальная (максимальная) цена договора на поставку товаров, выполнение работ, оказание услуг не превышает </a:t>
            </a:r>
          </a:p>
          <a:p>
            <a:pPr algn="just" eaLnBrk="1" hangingPunct="1"/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200 млн руб. и товары, работы, услуги включены в Перечень, «Автодор» обязан осуществить закупки таких товаров, работ, 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услуг</a:t>
            </a:r>
          </a:p>
          <a:p>
            <a:pPr algn="just" eaLnBrk="1" hangingPunct="1"/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у </a:t>
            </a: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субъектов 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МСП</a:t>
            </a:r>
            <a:endParaRPr lang="ru-RU" altLang="ru-RU" sz="900" dirty="0">
              <a:solidFill>
                <a:srgbClr val="000000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  <a:p>
            <a:pPr algn="just" eaLnBrk="1" hangingPunct="1"/>
            <a:endParaRPr lang="en-GB" altLang="ru-RU" sz="400" dirty="0">
              <a:solidFill>
                <a:srgbClr val="000000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  <a:p>
            <a:pPr algn="just" eaLnBrk="1" hangingPunct="1"/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В случае если начальная (максимальная) цена договора на поставку товаров, выполнение работ, оказание услуг превышает </a:t>
            </a:r>
          </a:p>
          <a:p>
            <a:pPr algn="just" eaLnBrk="1" hangingPunct="1"/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200 млн руб., но не превышает 400 млн руб. и товары, работы, услуги включены в Перечень, «Автодор» вправе осуществить </a:t>
            </a:r>
            <a:endParaRPr lang="ru-RU" altLang="ru-RU" sz="900" dirty="0" smtClean="0">
              <a:solidFill>
                <a:srgbClr val="000000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  <a:p>
            <a:pPr algn="just" eaLnBrk="1" hangingPunct="1"/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закупки </a:t>
            </a: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таких товаров, работ, услуг у субъектов 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МСП</a:t>
            </a:r>
            <a:endParaRPr lang="ru-RU" altLang="ru-RU" sz="900" dirty="0">
              <a:solidFill>
                <a:srgbClr val="000000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</p:txBody>
      </p:sp>
      <p:sp>
        <p:nvSpPr>
          <p:cNvPr id="32774" name="Shape 47"/>
          <p:cNvSpPr>
            <a:spLocks noChangeArrowheads="1"/>
          </p:cNvSpPr>
          <p:nvPr/>
        </p:nvSpPr>
        <p:spPr bwMode="auto">
          <a:xfrm>
            <a:off x="700088" y="2715501"/>
            <a:ext cx="7208044" cy="90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E48312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Требование к участникам закупки о привлечении к исполнению договора не менее 9% субподрядчиков (соисполнителей) из числа субъектов </a:t>
            </a:r>
            <a:r>
              <a:rPr lang="ru-RU" altLang="ru-RU" sz="900" b="1" dirty="0" smtClean="0">
                <a:solidFill>
                  <a:srgbClr val="E48312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МСП</a:t>
            </a:r>
            <a:endParaRPr lang="ru-RU" altLang="ru-RU" sz="900" b="1" dirty="0">
              <a:solidFill>
                <a:srgbClr val="E48312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  <a:p>
            <a:pPr eaLnBrk="1" hangingPunct="1"/>
            <a:r>
              <a:rPr lang="ru-RU" altLang="ru-RU" sz="900" b="1" dirty="0">
                <a:solidFill>
                  <a:srgbClr val="E48312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Участники закупки представляют план привлечения субподрядчиков (соисполнителей) из числа субъектов </a:t>
            </a:r>
            <a:r>
              <a:rPr lang="ru-RU" altLang="ru-RU" sz="900" b="1" dirty="0" smtClean="0">
                <a:solidFill>
                  <a:srgbClr val="E48312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МСП</a:t>
            </a:r>
            <a:endParaRPr lang="ru-RU" altLang="ru-RU" sz="900" b="1" dirty="0">
              <a:solidFill>
                <a:srgbClr val="E48312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  <a:p>
            <a:pPr eaLnBrk="1" hangingPunct="1"/>
            <a:endParaRPr lang="en-GB" altLang="ru-RU" sz="900" b="1" dirty="0">
              <a:solidFill>
                <a:srgbClr val="E48312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  <a:p>
            <a:pPr eaLnBrk="1" hangingPunct="1"/>
            <a:r>
              <a:rPr lang="ru-RU" altLang="ru-RU" sz="900" b="1" dirty="0">
                <a:solidFill>
                  <a:srgbClr val="E48312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В том числе такие обязательства установлены в документации конкурентных процедур на право заключения долгосрочных инвестиционных соглашений Государственной компании «Автодор</a:t>
            </a:r>
            <a:r>
              <a:rPr lang="ru-RU" altLang="ru-RU" sz="900" b="1" dirty="0" smtClean="0">
                <a:solidFill>
                  <a:srgbClr val="E48312"/>
                </a:solidFill>
                <a:latin typeface="Arial" panose="020B0604020202020204" pitchFamily="34" charset="0"/>
                <a:ea typeface="Proxima Nova Rg"/>
                <a:cs typeface="Proxima Nova Rg"/>
              </a:rPr>
              <a:t>»</a:t>
            </a:r>
            <a:endParaRPr lang="ru-RU" altLang="ru-RU" sz="900" b="1" dirty="0">
              <a:solidFill>
                <a:srgbClr val="E48312"/>
              </a:solidFill>
              <a:latin typeface="Arial" panose="020B0604020202020204" pitchFamily="34" charset="0"/>
              <a:ea typeface="Proxima Nova Rg"/>
              <a:cs typeface="Proxima Nova Rg"/>
            </a:endParaRPr>
          </a:p>
        </p:txBody>
      </p:sp>
      <p:sp>
        <p:nvSpPr>
          <p:cNvPr id="14" name="Teardrop 3"/>
          <p:cNvSpPr/>
          <p:nvPr/>
        </p:nvSpPr>
        <p:spPr>
          <a:xfrm rot="5400000">
            <a:off x="251818" y="2523530"/>
            <a:ext cx="69056" cy="70247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Teardrop 3"/>
          <p:cNvSpPr/>
          <p:nvPr/>
        </p:nvSpPr>
        <p:spPr>
          <a:xfrm rot="5400000">
            <a:off x="286346" y="3721298"/>
            <a:ext cx="70247" cy="70247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2456" y="2805112"/>
            <a:ext cx="0" cy="728663"/>
          </a:xfrm>
          <a:prstGeom prst="line">
            <a:avLst/>
          </a:prstGeom>
          <a:ln w="3810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2456" y="4007644"/>
            <a:ext cx="0" cy="8358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1"/>
          <p:cNvSpPr txBox="1">
            <a:spLocks noChangeArrowheads="1"/>
          </p:cNvSpPr>
          <p:nvPr/>
        </p:nvSpPr>
        <p:spPr bwMode="auto">
          <a:xfrm>
            <a:off x="435769" y="1846660"/>
            <a:ext cx="795456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В целях приведения в соответствие с требованиями действующего </a:t>
            </a:r>
            <a:r>
              <a:rPr lang="ru-RU" altLang="ru-RU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законодательства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о закупках, Наблюдательным советом Государственной компании «Автодор»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26.12.2018 утверждено новое Положение о закупке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, распространяющее свое действие на всю группу компаний «Автодор</a:t>
            </a:r>
            <a:r>
              <a:rPr lang="ru-RU" altLang="ru-RU" sz="975" dirty="0" smtClean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  <a:endParaRPr lang="ru-RU" altLang="ru-RU" sz="97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ardrop 3"/>
          <p:cNvSpPr/>
          <p:nvPr/>
        </p:nvSpPr>
        <p:spPr>
          <a:xfrm rot="5400000">
            <a:off x="241102" y="1942505"/>
            <a:ext cx="71438" cy="70247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278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9" b="40237"/>
          <a:stretch>
            <a:fillRect/>
          </a:stretch>
        </p:blipFill>
        <p:spPr bwMode="auto">
          <a:xfrm>
            <a:off x="0" y="658416"/>
            <a:ext cx="9144000" cy="111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42747" y="4805449"/>
            <a:ext cx="4464496" cy="25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11</a:t>
            </a:r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21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orelDRAW" r:id="rId5" imgW="2757560" imgH="459860" progId="CorelDraw.Graphic.16">
                  <p:embed/>
                </p:oleObj>
              </mc:Choice>
              <mc:Fallback>
                <p:oleObj name="CorelDRAW" r:id="rId5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5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324528" cy="5141974"/>
          </a:xfrm>
          <a:prstGeom prst="rect">
            <a:avLst/>
          </a:prstGeom>
        </p:spPr>
      </p:pic>
      <p:sp>
        <p:nvSpPr>
          <p:cNvPr id="33794" name="Title 1"/>
          <p:cNvSpPr txBox="1">
            <a:spLocks/>
          </p:cNvSpPr>
          <p:nvPr/>
        </p:nvSpPr>
        <p:spPr bwMode="auto">
          <a:xfrm>
            <a:off x="157162" y="372667"/>
            <a:ext cx="5319713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/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cs typeface="Arial" panose="020B0604020202020204" pitchFamily="34" charset="0"/>
              </a:rPr>
              <a:t>ЗАКУПКА ИННОВАЦИЙ У МСП</a:t>
            </a:r>
            <a:endParaRPr lang="en-GB" altLang="ru-RU" sz="1500" b="1" dirty="0">
              <a:cs typeface="Arial" panose="020B0604020202020204" pitchFamily="34" charset="0"/>
            </a:endParaRPr>
          </a:p>
        </p:txBody>
      </p:sp>
      <p:pic>
        <p:nvPicPr>
          <p:cNvPr id="33795" name="Рисунок 1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785"/>
            <a:ext cx="91440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>
          <a:xfrm>
            <a:off x="2030016" y="3018235"/>
            <a:ext cx="581025" cy="791765"/>
          </a:xfrm>
          <a:custGeom>
            <a:avLst/>
            <a:gdLst>
              <a:gd name="connsiteX0" fmla="*/ 1268057 w 2654265"/>
              <a:gd name="connsiteY0" fmla="*/ 0 h 4732666"/>
              <a:gd name="connsiteX1" fmla="*/ 2653343 w 2654265"/>
              <a:gd name="connsiteY1" fmla="*/ 2365545 h 4732666"/>
              <a:gd name="connsiteX2" fmla="*/ 2654263 w 2654265"/>
              <a:gd name="connsiteY2" fmla="*/ 2365545 h 4732666"/>
              <a:gd name="connsiteX3" fmla="*/ 2653803 w 2654265"/>
              <a:gd name="connsiteY3" fmla="*/ 2366332 h 4732666"/>
              <a:gd name="connsiteX4" fmla="*/ 2654265 w 2654265"/>
              <a:gd name="connsiteY4" fmla="*/ 2367121 h 4732666"/>
              <a:gd name="connsiteX5" fmla="*/ 2653342 w 2654265"/>
              <a:gd name="connsiteY5" fmla="*/ 2367121 h 4732666"/>
              <a:gd name="connsiteX6" fmla="*/ 1268055 w 2654265"/>
              <a:gd name="connsiteY6" fmla="*/ 4732666 h 4732666"/>
              <a:gd name="connsiteX7" fmla="*/ 0 w 2654265"/>
              <a:gd name="connsiteY7" fmla="*/ 4732665 h 4732666"/>
              <a:gd name="connsiteX8" fmla="*/ 1385747 w 2654265"/>
              <a:gd name="connsiteY8" fmla="*/ 2366332 h 4732666"/>
              <a:gd name="connsiteX9" fmla="*/ 2 w 2654265"/>
              <a:gd name="connsiteY9" fmla="*/ 0 h 473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265" h="4732666">
                <a:moveTo>
                  <a:pt x="1268057" y="0"/>
                </a:moveTo>
                <a:lnTo>
                  <a:pt x="2653343" y="2365545"/>
                </a:lnTo>
                <a:lnTo>
                  <a:pt x="2654263" y="2365545"/>
                </a:lnTo>
                <a:lnTo>
                  <a:pt x="2653803" y="2366332"/>
                </a:lnTo>
                <a:lnTo>
                  <a:pt x="2654265" y="2367121"/>
                </a:lnTo>
                <a:lnTo>
                  <a:pt x="2653342" y="2367121"/>
                </a:lnTo>
                <a:lnTo>
                  <a:pt x="1268055" y="4732666"/>
                </a:lnTo>
                <a:lnTo>
                  <a:pt x="0" y="4732665"/>
                </a:lnTo>
                <a:lnTo>
                  <a:pt x="1385747" y="2366332"/>
                </a:lnTo>
                <a:lnTo>
                  <a:pt x="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03006" y="3018235"/>
            <a:ext cx="581025" cy="794147"/>
          </a:xfrm>
          <a:custGeom>
            <a:avLst/>
            <a:gdLst>
              <a:gd name="connsiteX0" fmla="*/ 1268057 w 2654265"/>
              <a:gd name="connsiteY0" fmla="*/ 0 h 4732666"/>
              <a:gd name="connsiteX1" fmla="*/ 2653343 w 2654265"/>
              <a:gd name="connsiteY1" fmla="*/ 2365545 h 4732666"/>
              <a:gd name="connsiteX2" fmla="*/ 2654263 w 2654265"/>
              <a:gd name="connsiteY2" fmla="*/ 2365545 h 4732666"/>
              <a:gd name="connsiteX3" fmla="*/ 2653803 w 2654265"/>
              <a:gd name="connsiteY3" fmla="*/ 2366332 h 4732666"/>
              <a:gd name="connsiteX4" fmla="*/ 2654265 w 2654265"/>
              <a:gd name="connsiteY4" fmla="*/ 2367121 h 4732666"/>
              <a:gd name="connsiteX5" fmla="*/ 2653342 w 2654265"/>
              <a:gd name="connsiteY5" fmla="*/ 2367121 h 4732666"/>
              <a:gd name="connsiteX6" fmla="*/ 1268055 w 2654265"/>
              <a:gd name="connsiteY6" fmla="*/ 4732666 h 4732666"/>
              <a:gd name="connsiteX7" fmla="*/ 0 w 2654265"/>
              <a:gd name="connsiteY7" fmla="*/ 4732665 h 4732666"/>
              <a:gd name="connsiteX8" fmla="*/ 1385747 w 2654265"/>
              <a:gd name="connsiteY8" fmla="*/ 2366332 h 4732666"/>
              <a:gd name="connsiteX9" fmla="*/ 2 w 2654265"/>
              <a:gd name="connsiteY9" fmla="*/ 0 h 473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265" h="4732666">
                <a:moveTo>
                  <a:pt x="1268057" y="0"/>
                </a:moveTo>
                <a:lnTo>
                  <a:pt x="2653343" y="2365545"/>
                </a:lnTo>
                <a:lnTo>
                  <a:pt x="2654263" y="2365545"/>
                </a:lnTo>
                <a:lnTo>
                  <a:pt x="2653803" y="2366332"/>
                </a:lnTo>
                <a:lnTo>
                  <a:pt x="2654265" y="2367121"/>
                </a:lnTo>
                <a:lnTo>
                  <a:pt x="2653342" y="2367121"/>
                </a:lnTo>
                <a:lnTo>
                  <a:pt x="1268055" y="4732666"/>
                </a:lnTo>
                <a:lnTo>
                  <a:pt x="0" y="4732665"/>
                </a:lnTo>
                <a:lnTo>
                  <a:pt x="1385747" y="2366332"/>
                </a:lnTo>
                <a:lnTo>
                  <a:pt x="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980760" y="3018235"/>
            <a:ext cx="583406" cy="794147"/>
          </a:xfrm>
          <a:custGeom>
            <a:avLst/>
            <a:gdLst>
              <a:gd name="connsiteX0" fmla="*/ 1268057 w 2654265"/>
              <a:gd name="connsiteY0" fmla="*/ 0 h 4732666"/>
              <a:gd name="connsiteX1" fmla="*/ 2653343 w 2654265"/>
              <a:gd name="connsiteY1" fmla="*/ 2365545 h 4732666"/>
              <a:gd name="connsiteX2" fmla="*/ 2654263 w 2654265"/>
              <a:gd name="connsiteY2" fmla="*/ 2365545 h 4732666"/>
              <a:gd name="connsiteX3" fmla="*/ 2653803 w 2654265"/>
              <a:gd name="connsiteY3" fmla="*/ 2366332 h 4732666"/>
              <a:gd name="connsiteX4" fmla="*/ 2654265 w 2654265"/>
              <a:gd name="connsiteY4" fmla="*/ 2367121 h 4732666"/>
              <a:gd name="connsiteX5" fmla="*/ 2653342 w 2654265"/>
              <a:gd name="connsiteY5" fmla="*/ 2367121 h 4732666"/>
              <a:gd name="connsiteX6" fmla="*/ 1268055 w 2654265"/>
              <a:gd name="connsiteY6" fmla="*/ 4732666 h 4732666"/>
              <a:gd name="connsiteX7" fmla="*/ 0 w 2654265"/>
              <a:gd name="connsiteY7" fmla="*/ 4732665 h 4732666"/>
              <a:gd name="connsiteX8" fmla="*/ 1385747 w 2654265"/>
              <a:gd name="connsiteY8" fmla="*/ 2366332 h 4732666"/>
              <a:gd name="connsiteX9" fmla="*/ 2 w 2654265"/>
              <a:gd name="connsiteY9" fmla="*/ 0 h 473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265" h="4732666">
                <a:moveTo>
                  <a:pt x="1268057" y="0"/>
                </a:moveTo>
                <a:lnTo>
                  <a:pt x="2653343" y="2365545"/>
                </a:lnTo>
                <a:lnTo>
                  <a:pt x="2654263" y="2365545"/>
                </a:lnTo>
                <a:lnTo>
                  <a:pt x="2653803" y="2366332"/>
                </a:lnTo>
                <a:lnTo>
                  <a:pt x="2654265" y="2367121"/>
                </a:lnTo>
                <a:lnTo>
                  <a:pt x="2653342" y="2367121"/>
                </a:lnTo>
                <a:lnTo>
                  <a:pt x="1268055" y="4732666"/>
                </a:lnTo>
                <a:lnTo>
                  <a:pt x="0" y="4732665"/>
                </a:lnTo>
                <a:lnTo>
                  <a:pt x="1385747" y="2366332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799" name="TextBox 35"/>
          <p:cNvSpPr txBox="1">
            <a:spLocks noChangeArrowheads="1"/>
          </p:cNvSpPr>
          <p:nvPr/>
        </p:nvSpPr>
        <p:spPr bwMode="auto">
          <a:xfrm>
            <a:off x="288132" y="3206354"/>
            <a:ext cx="1794272" cy="4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25" b="1">
                <a:solidFill>
                  <a:srgbClr val="000000"/>
                </a:solidFill>
                <a:cs typeface="Arial" panose="020B0604020202020204" pitchFamily="34" charset="0"/>
              </a:rPr>
              <a:t>Заявка от производителя  инновационных материалов </a:t>
            </a:r>
            <a:r>
              <a:rPr lang="ru-RU" altLang="ru-RU" sz="675">
                <a:solidFill>
                  <a:srgbClr val="000000"/>
                </a:solidFill>
                <a:cs typeface="Arial" panose="020B0604020202020204" pitchFamily="34" charset="0"/>
              </a:rPr>
              <a:t>(минимальный перечень документов) </a:t>
            </a:r>
          </a:p>
        </p:txBody>
      </p:sp>
      <p:sp>
        <p:nvSpPr>
          <p:cNvPr id="33800" name="TextBox 79"/>
          <p:cNvSpPr txBox="1">
            <a:spLocks noChangeArrowheads="1"/>
          </p:cNvSpPr>
          <p:nvPr/>
        </p:nvSpPr>
        <p:spPr bwMode="auto">
          <a:xfrm>
            <a:off x="2847975" y="3152775"/>
            <a:ext cx="2189560" cy="5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25" b="1">
                <a:solidFill>
                  <a:srgbClr val="000000"/>
                </a:solidFill>
                <a:cs typeface="Arial" panose="020B0604020202020204" pitchFamily="34" charset="0"/>
              </a:rPr>
              <a:t>Рассмотрение предложений производителей с привлечением экспертов Технического совета                             Государственной компании «Автодор»</a:t>
            </a:r>
          </a:p>
        </p:txBody>
      </p:sp>
      <p:sp>
        <p:nvSpPr>
          <p:cNvPr id="33801" name="TextBox 80"/>
          <p:cNvSpPr txBox="1">
            <a:spLocks noChangeArrowheads="1"/>
          </p:cNvSpPr>
          <p:nvPr/>
        </p:nvSpPr>
        <p:spPr bwMode="auto">
          <a:xfrm>
            <a:off x="5701904" y="3109912"/>
            <a:ext cx="2139553" cy="68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25" b="1">
                <a:solidFill>
                  <a:srgbClr val="000000"/>
                </a:solidFill>
                <a:cs typeface="Arial" panose="020B0604020202020204" pitchFamily="34" charset="0"/>
              </a:rPr>
              <a:t>Принятие решений о целесообразности опытно-экспериментального внедрения предлагаемого материала или об отказе в его применении</a:t>
            </a:r>
          </a:p>
        </p:txBody>
      </p:sp>
      <p:sp>
        <p:nvSpPr>
          <p:cNvPr id="33802" name="TextBox 83"/>
          <p:cNvSpPr txBox="1">
            <a:spLocks noChangeArrowheads="1"/>
          </p:cNvSpPr>
          <p:nvPr/>
        </p:nvSpPr>
        <p:spPr bwMode="auto">
          <a:xfrm>
            <a:off x="400050" y="1140619"/>
            <a:ext cx="8201025" cy="1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75" b="1">
                <a:solidFill>
                  <a:srgbClr val="E48312"/>
                </a:solidFill>
              </a:rPr>
              <a:t>ПРИОРИТЕТНЫЕ НАПРАВЛЕНИЯ ВНЕДРЕНИЯ ИННОВАЦИОННЫХ ТЕХНОЛОГИЙ:</a:t>
            </a:r>
          </a:p>
        </p:txBody>
      </p:sp>
      <p:sp>
        <p:nvSpPr>
          <p:cNvPr id="33803" name="TextBox 84"/>
          <p:cNvSpPr txBox="1">
            <a:spLocks noChangeArrowheads="1"/>
          </p:cNvSpPr>
          <p:nvPr/>
        </p:nvSpPr>
        <p:spPr bwMode="auto">
          <a:xfrm>
            <a:off x="182166" y="4356498"/>
            <a:ext cx="8676084" cy="58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675" dirty="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В случае, если предложение производителя материала предназначено для совершенствования производства и улучшения/повышения качества продукции, выполнения работ, оказания услуг, а также для распространения и использования полученных в различных областях знаний результатов исследований (испытаний), измерений и разработок,</a:t>
            </a:r>
            <a:r>
              <a:rPr lang="ru-RU" altLang="ru-RU" sz="675" dirty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675" b="1" dirty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ТО ПРОИЗВОДИТЕЛЬ НОВОГО МАТЕРИАЛА В РАМКАХ ПРЕДСТАВЛЕННОГО ПРЕДЛОЖЕНИЯ  РАЗРАБАТЫВАЕТ </a:t>
            </a:r>
            <a:r>
              <a:rPr lang="ru-RU" altLang="ru-RU" sz="675" b="1" dirty="0" smtClean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СТАНДАРТ И </a:t>
            </a:r>
            <a:r>
              <a:rPr lang="ru-RU" altLang="ru-RU" sz="675" b="1" dirty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СОГЛАСОВЫВАЕТ </a:t>
            </a:r>
            <a:r>
              <a:rPr lang="ru-RU" altLang="ru-RU" sz="675" b="1" dirty="0" smtClean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ЕГО </a:t>
            </a:r>
            <a:r>
              <a:rPr lang="ru-RU" altLang="ru-RU" sz="675" b="1" dirty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С ГОСУДАРСТВЕННОЙ КОМПАНИЕЙ «АВТОДОР</a:t>
            </a:r>
            <a:r>
              <a:rPr lang="ru-RU" altLang="ru-RU" sz="675" b="1" dirty="0" smtClean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»</a:t>
            </a:r>
            <a:endParaRPr lang="ru-RU" altLang="ru-RU" sz="675" b="1" dirty="0">
              <a:solidFill>
                <a:srgbClr val="E48312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  <a:p>
            <a:pPr algn="just" eaLnBrk="1" hangingPunct="1"/>
            <a:endParaRPr lang="ru-RU" altLang="ru-RU" sz="675" b="1" dirty="0">
              <a:solidFill>
                <a:srgbClr val="E48312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  <a:p>
            <a:pPr algn="just" eaLnBrk="1" hangingPunct="1"/>
            <a:r>
              <a:rPr lang="ru-RU" altLang="ru-RU" sz="675" b="1" dirty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В НАСТОЯЩИЙ МОМЕНТ </a:t>
            </a:r>
            <a:r>
              <a:rPr lang="ru-RU" altLang="ru-RU" sz="825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311 </a:t>
            </a:r>
            <a:r>
              <a:rPr lang="ru-RU" altLang="ru-RU" sz="675" b="1" dirty="0" smtClean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СТАНДАРТОВ </a:t>
            </a:r>
            <a:r>
              <a:rPr lang="ru-RU" altLang="ru-RU" sz="675" b="1" dirty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ОРГАНИЗАЦИЙ СОГЛАСОВАНО ГОСУДАРСТВЕННОЙ КОМПАНИЕЙ «АВТОДОР» ДЛЯ ДОБРОВОЛЬНОГО ПРИМЕНЕНИЯ НА СВОИХ </a:t>
            </a:r>
            <a:r>
              <a:rPr lang="ru-RU" altLang="ru-RU" sz="675" b="1" dirty="0" smtClean="0">
                <a:solidFill>
                  <a:srgbClr val="E48312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ОБЪЕКТАХ</a:t>
            </a:r>
            <a:endParaRPr lang="ru-RU" altLang="ru-RU" sz="675" b="1" dirty="0">
              <a:solidFill>
                <a:srgbClr val="E48312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86" name="Group 15"/>
          <p:cNvGrpSpPr/>
          <p:nvPr/>
        </p:nvGrpSpPr>
        <p:grpSpPr>
          <a:xfrm>
            <a:off x="2748055" y="2259046"/>
            <a:ext cx="529676" cy="509249"/>
            <a:chOff x="5471886" y="5041272"/>
            <a:chExt cx="1888929" cy="1816081"/>
          </a:xfrm>
          <a:solidFill>
            <a:schemeClr val="accent1"/>
          </a:solidFill>
        </p:grpSpPr>
        <p:sp>
          <p:nvSpPr>
            <p:cNvPr id="87" name="Oval 3"/>
            <p:cNvSpPr/>
            <p:nvPr/>
          </p:nvSpPr>
          <p:spPr>
            <a:xfrm>
              <a:off x="5471886" y="5188210"/>
              <a:ext cx="1669143" cy="16691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" name="Freeform 12"/>
            <p:cNvSpPr/>
            <p:nvPr/>
          </p:nvSpPr>
          <p:spPr>
            <a:xfrm rot="3051861">
              <a:off x="6758634" y="5108133"/>
              <a:ext cx="669042" cy="535320"/>
            </a:xfrm>
            <a:custGeom>
              <a:avLst/>
              <a:gdLst>
                <a:gd name="connsiteX0" fmla="*/ 0 w 403619"/>
                <a:gd name="connsiteY0" fmla="*/ 0 h 750866"/>
                <a:gd name="connsiteX1" fmla="*/ 403619 w 403619"/>
                <a:gd name="connsiteY1" fmla="*/ 0 h 750866"/>
                <a:gd name="connsiteX2" fmla="*/ 343693 w 403619"/>
                <a:gd name="connsiteY2" fmla="*/ 110405 h 750866"/>
                <a:gd name="connsiteX3" fmla="*/ 290186 w 403619"/>
                <a:gd name="connsiteY3" fmla="*/ 375434 h 750866"/>
                <a:gd name="connsiteX4" fmla="*/ 343693 w 403619"/>
                <a:gd name="connsiteY4" fmla="*/ 640464 h 750866"/>
                <a:gd name="connsiteX5" fmla="*/ 403618 w 403619"/>
                <a:gd name="connsiteY5" fmla="*/ 750866 h 750866"/>
                <a:gd name="connsiteX6" fmla="*/ 1 w 403619"/>
                <a:gd name="connsiteY6" fmla="*/ 750866 h 750866"/>
                <a:gd name="connsiteX7" fmla="*/ 59925 w 403619"/>
                <a:gd name="connsiteY7" fmla="*/ 640464 h 750866"/>
                <a:gd name="connsiteX8" fmla="*/ 113432 w 403619"/>
                <a:gd name="connsiteY8" fmla="*/ 375434 h 750866"/>
                <a:gd name="connsiteX9" fmla="*/ 59925 w 403619"/>
                <a:gd name="connsiteY9" fmla="*/ 110405 h 7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619" h="750866">
                  <a:moveTo>
                    <a:pt x="0" y="0"/>
                  </a:moveTo>
                  <a:lnTo>
                    <a:pt x="403619" y="0"/>
                  </a:lnTo>
                  <a:lnTo>
                    <a:pt x="343693" y="110405"/>
                  </a:lnTo>
                  <a:cubicBezTo>
                    <a:pt x="309239" y="191864"/>
                    <a:pt x="290186" y="281424"/>
                    <a:pt x="290186" y="375434"/>
                  </a:cubicBezTo>
                  <a:cubicBezTo>
                    <a:pt x="290186" y="469444"/>
                    <a:pt x="309239" y="559004"/>
                    <a:pt x="343693" y="640464"/>
                  </a:cubicBezTo>
                  <a:lnTo>
                    <a:pt x="403618" y="750866"/>
                  </a:lnTo>
                  <a:lnTo>
                    <a:pt x="1" y="750866"/>
                  </a:lnTo>
                  <a:lnTo>
                    <a:pt x="59925" y="640464"/>
                  </a:lnTo>
                  <a:cubicBezTo>
                    <a:pt x="94380" y="559004"/>
                    <a:pt x="113432" y="469444"/>
                    <a:pt x="113432" y="375434"/>
                  </a:cubicBezTo>
                  <a:cubicBezTo>
                    <a:pt x="113432" y="281424"/>
                    <a:pt x="94380" y="191864"/>
                    <a:pt x="59925" y="110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4" name="Oval 3"/>
          <p:cNvSpPr/>
          <p:nvPr/>
        </p:nvSpPr>
        <p:spPr>
          <a:xfrm>
            <a:off x="3183731" y="1937148"/>
            <a:ext cx="467916" cy="467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95" name="Group 15"/>
          <p:cNvGrpSpPr/>
          <p:nvPr/>
        </p:nvGrpSpPr>
        <p:grpSpPr>
          <a:xfrm rot="13817877">
            <a:off x="3675582" y="2013249"/>
            <a:ext cx="529676" cy="509249"/>
            <a:chOff x="5471886" y="5041272"/>
            <a:chExt cx="1888929" cy="1816081"/>
          </a:xfrm>
          <a:solidFill>
            <a:schemeClr val="accent1"/>
          </a:solidFill>
        </p:grpSpPr>
        <p:sp>
          <p:nvSpPr>
            <p:cNvPr id="96" name="Oval 3"/>
            <p:cNvSpPr/>
            <p:nvPr/>
          </p:nvSpPr>
          <p:spPr>
            <a:xfrm>
              <a:off x="5471886" y="5188210"/>
              <a:ext cx="1669143" cy="16691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" name="Freeform 12"/>
            <p:cNvSpPr/>
            <p:nvPr/>
          </p:nvSpPr>
          <p:spPr>
            <a:xfrm rot="3051861">
              <a:off x="6758634" y="5108133"/>
              <a:ext cx="669042" cy="535320"/>
            </a:xfrm>
            <a:custGeom>
              <a:avLst/>
              <a:gdLst>
                <a:gd name="connsiteX0" fmla="*/ 0 w 403619"/>
                <a:gd name="connsiteY0" fmla="*/ 0 h 750866"/>
                <a:gd name="connsiteX1" fmla="*/ 403619 w 403619"/>
                <a:gd name="connsiteY1" fmla="*/ 0 h 750866"/>
                <a:gd name="connsiteX2" fmla="*/ 343693 w 403619"/>
                <a:gd name="connsiteY2" fmla="*/ 110405 h 750866"/>
                <a:gd name="connsiteX3" fmla="*/ 290186 w 403619"/>
                <a:gd name="connsiteY3" fmla="*/ 375434 h 750866"/>
                <a:gd name="connsiteX4" fmla="*/ 343693 w 403619"/>
                <a:gd name="connsiteY4" fmla="*/ 640464 h 750866"/>
                <a:gd name="connsiteX5" fmla="*/ 403618 w 403619"/>
                <a:gd name="connsiteY5" fmla="*/ 750866 h 750866"/>
                <a:gd name="connsiteX6" fmla="*/ 1 w 403619"/>
                <a:gd name="connsiteY6" fmla="*/ 750866 h 750866"/>
                <a:gd name="connsiteX7" fmla="*/ 59925 w 403619"/>
                <a:gd name="connsiteY7" fmla="*/ 640464 h 750866"/>
                <a:gd name="connsiteX8" fmla="*/ 113432 w 403619"/>
                <a:gd name="connsiteY8" fmla="*/ 375434 h 750866"/>
                <a:gd name="connsiteX9" fmla="*/ 59925 w 403619"/>
                <a:gd name="connsiteY9" fmla="*/ 110405 h 7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619" h="750866">
                  <a:moveTo>
                    <a:pt x="0" y="0"/>
                  </a:moveTo>
                  <a:lnTo>
                    <a:pt x="403619" y="0"/>
                  </a:lnTo>
                  <a:lnTo>
                    <a:pt x="343693" y="110405"/>
                  </a:lnTo>
                  <a:cubicBezTo>
                    <a:pt x="309239" y="191864"/>
                    <a:pt x="290186" y="281424"/>
                    <a:pt x="290186" y="375434"/>
                  </a:cubicBezTo>
                  <a:cubicBezTo>
                    <a:pt x="290186" y="469444"/>
                    <a:pt x="309239" y="559004"/>
                    <a:pt x="343693" y="640464"/>
                  </a:cubicBezTo>
                  <a:lnTo>
                    <a:pt x="403618" y="750866"/>
                  </a:lnTo>
                  <a:lnTo>
                    <a:pt x="1" y="750866"/>
                  </a:lnTo>
                  <a:lnTo>
                    <a:pt x="59925" y="640464"/>
                  </a:lnTo>
                  <a:cubicBezTo>
                    <a:pt x="94380" y="559004"/>
                    <a:pt x="113432" y="469444"/>
                    <a:pt x="113432" y="375434"/>
                  </a:cubicBezTo>
                  <a:cubicBezTo>
                    <a:pt x="113432" y="281424"/>
                    <a:pt x="94380" y="191864"/>
                    <a:pt x="59925" y="110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3807" name="TextBox 97"/>
          <p:cNvSpPr txBox="1">
            <a:spLocks noChangeArrowheads="1"/>
          </p:cNvSpPr>
          <p:nvPr/>
        </p:nvSpPr>
        <p:spPr bwMode="auto">
          <a:xfrm>
            <a:off x="1477567" y="1946672"/>
            <a:ext cx="1545431" cy="2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AE9B62"/>
              </a:buClr>
              <a:buSzPct val="100000"/>
            </a:pPr>
            <a:r>
              <a:rPr lang="ru-RU" altLang="ru-RU" sz="675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Увеличение долговечности дорожных и мостовых конструкций</a:t>
            </a:r>
          </a:p>
        </p:txBody>
      </p:sp>
      <p:sp>
        <p:nvSpPr>
          <p:cNvPr id="33808" name="TextBox 98"/>
          <p:cNvSpPr txBox="1">
            <a:spLocks noChangeArrowheads="1"/>
          </p:cNvSpPr>
          <p:nvPr/>
        </p:nvSpPr>
        <p:spPr bwMode="auto">
          <a:xfrm>
            <a:off x="1129903" y="2430066"/>
            <a:ext cx="1481138" cy="3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AE9B62"/>
              </a:buClr>
              <a:buSzPct val="100000"/>
            </a:pPr>
            <a:r>
              <a:rPr lang="ru-RU" altLang="ru-RU" sz="675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Совершенствование норм проектирования автомобильных дорог</a:t>
            </a:r>
          </a:p>
        </p:txBody>
      </p:sp>
      <p:sp>
        <p:nvSpPr>
          <p:cNvPr id="33809" name="TextBox 99"/>
          <p:cNvSpPr txBox="1">
            <a:spLocks noChangeArrowheads="1"/>
          </p:cNvSpPr>
          <p:nvPr/>
        </p:nvSpPr>
        <p:spPr bwMode="auto">
          <a:xfrm>
            <a:off x="3918348" y="2625329"/>
            <a:ext cx="1545431" cy="2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AE9B62"/>
              </a:buClr>
              <a:buSzPct val="100000"/>
            </a:pPr>
            <a:r>
              <a:rPr lang="ru-RU" altLang="ru-RU" sz="675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Повышение безопасности дорожного движения</a:t>
            </a:r>
          </a:p>
        </p:txBody>
      </p:sp>
      <p:grpSp>
        <p:nvGrpSpPr>
          <p:cNvPr id="101" name="Group 15"/>
          <p:cNvGrpSpPr/>
          <p:nvPr/>
        </p:nvGrpSpPr>
        <p:grpSpPr>
          <a:xfrm rot="11464792">
            <a:off x="4184323" y="1769121"/>
            <a:ext cx="529676" cy="509249"/>
            <a:chOff x="5471886" y="5041272"/>
            <a:chExt cx="1888929" cy="1816081"/>
          </a:xfrm>
          <a:solidFill>
            <a:schemeClr val="accent1"/>
          </a:solidFill>
        </p:grpSpPr>
        <p:sp>
          <p:nvSpPr>
            <p:cNvPr id="102" name="Oval 3"/>
            <p:cNvSpPr/>
            <p:nvPr/>
          </p:nvSpPr>
          <p:spPr>
            <a:xfrm>
              <a:off x="5471886" y="5188210"/>
              <a:ext cx="1669143" cy="16691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" name="Freeform 12"/>
            <p:cNvSpPr/>
            <p:nvPr/>
          </p:nvSpPr>
          <p:spPr>
            <a:xfrm rot="3051861">
              <a:off x="6758634" y="5108133"/>
              <a:ext cx="669042" cy="535320"/>
            </a:xfrm>
            <a:custGeom>
              <a:avLst/>
              <a:gdLst>
                <a:gd name="connsiteX0" fmla="*/ 0 w 403619"/>
                <a:gd name="connsiteY0" fmla="*/ 0 h 750866"/>
                <a:gd name="connsiteX1" fmla="*/ 403619 w 403619"/>
                <a:gd name="connsiteY1" fmla="*/ 0 h 750866"/>
                <a:gd name="connsiteX2" fmla="*/ 343693 w 403619"/>
                <a:gd name="connsiteY2" fmla="*/ 110405 h 750866"/>
                <a:gd name="connsiteX3" fmla="*/ 290186 w 403619"/>
                <a:gd name="connsiteY3" fmla="*/ 375434 h 750866"/>
                <a:gd name="connsiteX4" fmla="*/ 343693 w 403619"/>
                <a:gd name="connsiteY4" fmla="*/ 640464 h 750866"/>
                <a:gd name="connsiteX5" fmla="*/ 403618 w 403619"/>
                <a:gd name="connsiteY5" fmla="*/ 750866 h 750866"/>
                <a:gd name="connsiteX6" fmla="*/ 1 w 403619"/>
                <a:gd name="connsiteY6" fmla="*/ 750866 h 750866"/>
                <a:gd name="connsiteX7" fmla="*/ 59925 w 403619"/>
                <a:gd name="connsiteY7" fmla="*/ 640464 h 750866"/>
                <a:gd name="connsiteX8" fmla="*/ 113432 w 403619"/>
                <a:gd name="connsiteY8" fmla="*/ 375434 h 750866"/>
                <a:gd name="connsiteX9" fmla="*/ 59925 w 403619"/>
                <a:gd name="connsiteY9" fmla="*/ 110405 h 7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619" h="750866">
                  <a:moveTo>
                    <a:pt x="0" y="0"/>
                  </a:moveTo>
                  <a:lnTo>
                    <a:pt x="403619" y="0"/>
                  </a:lnTo>
                  <a:lnTo>
                    <a:pt x="343693" y="110405"/>
                  </a:lnTo>
                  <a:cubicBezTo>
                    <a:pt x="309239" y="191864"/>
                    <a:pt x="290186" y="281424"/>
                    <a:pt x="290186" y="375434"/>
                  </a:cubicBezTo>
                  <a:cubicBezTo>
                    <a:pt x="290186" y="469444"/>
                    <a:pt x="309239" y="559004"/>
                    <a:pt x="343693" y="640464"/>
                  </a:cubicBezTo>
                  <a:lnTo>
                    <a:pt x="403618" y="750866"/>
                  </a:lnTo>
                  <a:lnTo>
                    <a:pt x="1" y="750866"/>
                  </a:lnTo>
                  <a:lnTo>
                    <a:pt x="59925" y="640464"/>
                  </a:lnTo>
                  <a:cubicBezTo>
                    <a:pt x="94380" y="559004"/>
                    <a:pt x="113432" y="469444"/>
                    <a:pt x="113432" y="375434"/>
                  </a:cubicBezTo>
                  <a:cubicBezTo>
                    <a:pt x="113432" y="281424"/>
                    <a:pt x="94380" y="191864"/>
                    <a:pt x="59925" y="110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3811" name="TextBox 103"/>
          <p:cNvSpPr txBox="1">
            <a:spLocks noChangeArrowheads="1"/>
          </p:cNvSpPr>
          <p:nvPr/>
        </p:nvSpPr>
        <p:spPr bwMode="auto">
          <a:xfrm>
            <a:off x="1601391" y="1615678"/>
            <a:ext cx="2552700" cy="2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AE9B62"/>
              </a:buClr>
              <a:buSzPct val="100000"/>
            </a:pPr>
            <a:r>
              <a:rPr lang="ru-RU" altLang="ru-RU" sz="675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Повышение энергоэффективности автомобильных дорог Государственной компании «Автодор»</a:t>
            </a:r>
          </a:p>
        </p:txBody>
      </p:sp>
      <p:sp>
        <p:nvSpPr>
          <p:cNvPr id="105" name="Oval 3"/>
          <p:cNvSpPr/>
          <p:nvPr/>
        </p:nvSpPr>
        <p:spPr>
          <a:xfrm>
            <a:off x="2817019" y="2365772"/>
            <a:ext cx="332185" cy="333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6" name="Oval 3"/>
          <p:cNvSpPr/>
          <p:nvPr/>
        </p:nvSpPr>
        <p:spPr>
          <a:xfrm>
            <a:off x="2881313" y="2430066"/>
            <a:ext cx="203597" cy="204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107" name="Straight Connector 11"/>
          <p:cNvCxnSpPr/>
          <p:nvPr/>
        </p:nvCxnSpPr>
        <p:spPr>
          <a:xfrm flipH="1">
            <a:off x="2587229" y="2525316"/>
            <a:ext cx="2297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3"/>
          <p:cNvSpPr/>
          <p:nvPr/>
        </p:nvSpPr>
        <p:spPr>
          <a:xfrm>
            <a:off x="3253979" y="2005013"/>
            <a:ext cx="332184" cy="3321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9" name="Oval 3"/>
          <p:cNvSpPr/>
          <p:nvPr/>
        </p:nvSpPr>
        <p:spPr>
          <a:xfrm>
            <a:off x="3318273" y="2069307"/>
            <a:ext cx="202406" cy="2035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0" name="Oval 3"/>
          <p:cNvSpPr/>
          <p:nvPr/>
        </p:nvSpPr>
        <p:spPr>
          <a:xfrm>
            <a:off x="3807619" y="2113360"/>
            <a:ext cx="332185" cy="332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1" name="Oval 3"/>
          <p:cNvSpPr/>
          <p:nvPr/>
        </p:nvSpPr>
        <p:spPr>
          <a:xfrm>
            <a:off x="3871913" y="2177653"/>
            <a:ext cx="203597" cy="2035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" name="Oval 3"/>
          <p:cNvSpPr/>
          <p:nvPr/>
        </p:nvSpPr>
        <p:spPr>
          <a:xfrm>
            <a:off x="4311254" y="1844279"/>
            <a:ext cx="333375" cy="332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3" name="Oval 3"/>
          <p:cNvSpPr/>
          <p:nvPr/>
        </p:nvSpPr>
        <p:spPr>
          <a:xfrm>
            <a:off x="4375547" y="1908572"/>
            <a:ext cx="204788" cy="2035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14" name="Group 15"/>
          <p:cNvGrpSpPr/>
          <p:nvPr/>
        </p:nvGrpSpPr>
        <p:grpSpPr>
          <a:xfrm rot="14660496">
            <a:off x="4706167" y="1979575"/>
            <a:ext cx="529676" cy="509249"/>
            <a:chOff x="5471886" y="5041272"/>
            <a:chExt cx="1888929" cy="1816081"/>
          </a:xfrm>
          <a:solidFill>
            <a:schemeClr val="accent1"/>
          </a:solidFill>
        </p:grpSpPr>
        <p:sp>
          <p:nvSpPr>
            <p:cNvPr id="115" name="Oval 3"/>
            <p:cNvSpPr/>
            <p:nvPr/>
          </p:nvSpPr>
          <p:spPr>
            <a:xfrm>
              <a:off x="5471886" y="5188210"/>
              <a:ext cx="1669143" cy="16691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6" name="Freeform 12"/>
            <p:cNvSpPr/>
            <p:nvPr/>
          </p:nvSpPr>
          <p:spPr>
            <a:xfrm rot="3051861">
              <a:off x="6758634" y="5108133"/>
              <a:ext cx="669042" cy="535320"/>
            </a:xfrm>
            <a:custGeom>
              <a:avLst/>
              <a:gdLst>
                <a:gd name="connsiteX0" fmla="*/ 0 w 403619"/>
                <a:gd name="connsiteY0" fmla="*/ 0 h 750866"/>
                <a:gd name="connsiteX1" fmla="*/ 403619 w 403619"/>
                <a:gd name="connsiteY1" fmla="*/ 0 h 750866"/>
                <a:gd name="connsiteX2" fmla="*/ 343693 w 403619"/>
                <a:gd name="connsiteY2" fmla="*/ 110405 h 750866"/>
                <a:gd name="connsiteX3" fmla="*/ 290186 w 403619"/>
                <a:gd name="connsiteY3" fmla="*/ 375434 h 750866"/>
                <a:gd name="connsiteX4" fmla="*/ 343693 w 403619"/>
                <a:gd name="connsiteY4" fmla="*/ 640464 h 750866"/>
                <a:gd name="connsiteX5" fmla="*/ 403618 w 403619"/>
                <a:gd name="connsiteY5" fmla="*/ 750866 h 750866"/>
                <a:gd name="connsiteX6" fmla="*/ 1 w 403619"/>
                <a:gd name="connsiteY6" fmla="*/ 750866 h 750866"/>
                <a:gd name="connsiteX7" fmla="*/ 59925 w 403619"/>
                <a:gd name="connsiteY7" fmla="*/ 640464 h 750866"/>
                <a:gd name="connsiteX8" fmla="*/ 113432 w 403619"/>
                <a:gd name="connsiteY8" fmla="*/ 375434 h 750866"/>
                <a:gd name="connsiteX9" fmla="*/ 59925 w 403619"/>
                <a:gd name="connsiteY9" fmla="*/ 110405 h 7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619" h="750866">
                  <a:moveTo>
                    <a:pt x="0" y="0"/>
                  </a:moveTo>
                  <a:lnTo>
                    <a:pt x="403619" y="0"/>
                  </a:lnTo>
                  <a:lnTo>
                    <a:pt x="343693" y="110405"/>
                  </a:lnTo>
                  <a:cubicBezTo>
                    <a:pt x="309239" y="191864"/>
                    <a:pt x="290186" y="281424"/>
                    <a:pt x="290186" y="375434"/>
                  </a:cubicBezTo>
                  <a:cubicBezTo>
                    <a:pt x="290186" y="469444"/>
                    <a:pt x="309239" y="559004"/>
                    <a:pt x="343693" y="640464"/>
                  </a:cubicBezTo>
                  <a:lnTo>
                    <a:pt x="403618" y="750866"/>
                  </a:lnTo>
                  <a:lnTo>
                    <a:pt x="1" y="750866"/>
                  </a:lnTo>
                  <a:lnTo>
                    <a:pt x="59925" y="640464"/>
                  </a:lnTo>
                  <a:cubicBezTo>
                    <a:pt x="94380" y="559004"/>
                    <a:pt x="113432" y="469444"/>
                    <a:pt x="113432" y="375434"/>
                  </a:cubicBezTo>
                  <a:cubicBezTo>
                    <a:pt x="113432" y="281424"/>
                    <a:pt x="94380" y="191864"/>
                    <a:pt x="59925" y="110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7" name="Oval 3"/>
          <p:cNvSpPr/>
          <p:nvPr/>
        </p:nvSpPr>
        <p:spPr>
          <a:xfrm rot="842619">
            <a:off x="4837510" y="2080022"/>
            <a:ext cx="333375" cy="332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8" name="Oval 3"/>
          <p:cNvSpPr/>
          <p:nvPr/>
        </p:nvSpPr>
        <p:spPr>
          <a:xfrm rot="842619">
            <a:off x="4901803" y="2144316"/>
            <a:ext cx="204788" cy="2035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3824" name="TextBox 118"/>
          <p:cNvSpPr txBox="1">
            <a:spLocks noChangeArrowheads="1"/>
          </p:cNvSpPr>
          <p:nvPr/>
        </p:nvSpPr>
        <p:spPr bwMode="auto">
          <a:xfrm>
            <a:off x="5251848" y="2456260"/>
            <a:ext cx="2439590" cy="2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AE9B62"/>
              </a:buClr>
              <a:buSzPct val="100000"/>
            </a:pPr>
            <a:r>
              <a:rPr lang="ru-RU" altLang="ru-RU" sz="675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Экологическая безопасность автомобильных дорог Государственной компании «Автодор»</a:t>
            </a:r>
          </a:p>
        </p:txBody>
      </p:sp>
      <p:grpSp>
        <p:nvGrpSpPr>
          <p:cNvPr id="120" name="Group 15"/>
          <p:cNvGrpSpPr/>
          <p:nvPr/>
        </p:nvGrpSpPr>
        <p:grpSpPr>
          <a:xfrm rot="10800000">
            <a:off x="5147938" y="1655664"/>
            <a:ext cx="529676" cy="509249"/>
            <a:chOff x="5471886" y="5041272"/>
            <a:chExt cx="1888929" cy="1816081"/>
          </a:xfrm>
          <a:solidFill>
            <a:schemeClr val="accent1"/>
          </a:solidFill>
        </p:grpSpPr>
        <p:sp>
          <p:nvSpPr>
            <p:cNvPr id="121" name="Oval 3"/>
            <p:cNvSpPr/>
            <p:nvPr/>
          </p:nvSpPr>
          <p:spPr>
            <a:xfrm>
              <a:off x="5471886" y="5188210"/>
              <a:ext cx="1669143" cy="16691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" name="Freeform 12"/>
            <p:cNvSpPr/>
            <p:nvPr/>
          </p:nvSpPr>
          <p:spPr>
            <a:xfrm rot="3051861">
              <a:off x="6758634" y="5108133"/>
              <a:ext cx="669042" cy="535320"/>
            </a:xfrm>
            <a:custGeom>
              <a:avLst/>
              <a:gdLst>
                <a:gd name="connsiteX0" fmla="*/ 0 w 403619"/>
                <a:gd name="connsiteY0" fmla="*/ 0 h 750866"/>
                <a:gd name="connsiteX1" fmla="*/ 403619 w 403619"/>
                <a:gd name="connsiteY1" fmla="*/ 0 h 750866"/>
                <a:gd name="connsiteX2" fmla="*/ 343693 w 403619"/>
                <a:gd name="connsiteY2" fmla="*/ 110405 h 750866"/>
                <a:gd name="connsiteX3" fmla="*/ 290186 w 403619"/>
                <a:gd name="connsiteY3" fmla="*/ 375434 h 750866"/>
                <a:gd name="connsiteX4" fmla="*/ 343693 w 403619"/>
                <a:gd name="connsiteY4" fmla="*/ 640464 h 750866"/>
                <a:gd name="connsiteX5" fmla="*/ 403618 w 403619"/>
                <a:gd name="connsiteY5" fmla="*/ 750866 h 750866"/>
                <a:gd name="connsiteX6" fmla="*/ 1 w 403619"/>
                <a:gd name="connsiteY6" fmla="*/ 750866 h 750866"/>
                <a:gd name="connsiteX7" fmla="*/ 59925 w 403619"/>
                <a:gd name="connsiteY7" fmla="*/ 640464 h 750866"/>
                <a:gd name="connsiteX8" fmla="*/ 113432 w 403619"/>
                <a:gd name="connsiteY8" fmla="*/ 375434 h 750866"/>
                <a:gd name="connsiteX9" fmla="*/ 59925 w 403619"/>
                <a:gd name="connsiteY9" fmla="*/ 110405 h 7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619" h="750866">
                  <a:moveTo>
                    <a:pt x="0" y="0"/>
                  </a:moveTo>
                  <a:lnTo>
                    <a:pt x="403619" y="0"/>
                  </a:lnTo>
                  <a:lnTo>
                    <a:pt x="343693" y="110405"/>
                  </a:lnTo>
                  <a:cubicBezTo>
                    <a:pt x="309239" y="191864"/>
                    <a:pt x="290186" y="281424"/>
                    <a:pt x="290186" y="375434"/>
                  </a:cubicBezTo>
                  <a:cubicBezTo>
                    <a:pt x="290186" y="469444"/>
                    <a:pt x="309239" y="559004"/>
                    <a:pt x="343693" y="640464"/>
                  </a:cubicBezTo>
                  <a:lnTo>
                    <a:pt x="403618" y="750866"/>
                  </a:lnTo>
                  <a:lnTo>
                    <a:pt x="1" y="750866"/>
                  </a:lnTo>
                  <a:lnTo>
                    <a:pt x="59925" y="640464"/>
                  </a:lnTo>
                  <a:cubicBezTo>
                    <a:pt x="94380" y="559004"/>
                    <a:pt x="113432" y="469444"/>
                    <a:pt x="113432" y="375434"/>
                  </a:cubicBezTo>
                  <a:cubicBezTo>
                    <a:pt x="113432" y="281424"/>
                    <a:pt x="94380" y="191864"/>
                    <a:pt x="59925" y="110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23" name="Oval 3"/>
          <p:cNvSpPr/>
          <p:nvPr/>
        </p:nvSpPr>
        <p:spPr>
          <a:xfrm rot="18582123">
            <a:off x="5275660" y="1722835"/>
            <a:ext cx="330994" cy="3309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4" name="Oval 3"/>
          <p:cNvSpPr/>
          <p:nvPr/>
        </p:nvSpPr>
        <p:spPr>
          <a:xfrm rot="18582123">
            <a:off x="5339954" y="1787129"/>
            <a:ext cx="202406" cy="202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125" name="Straight Connector 11"/>
          <p:cNvCxnSpPr/>
          <p:nvPr/>
        </p:nvCxnSpPr>
        <p:spPr>
          <a:xfrm flipH="1" flipV="1">
            <a:off x="3022998" y="2037160"/>
            <a:ext cx="226219" cy="642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1"/>
          <p:cNvCxnSpPr/>
          <p:nvPr/>
        </p:nvCxnSpPr>
        <p:spPr>
          <a:xfrm flipH="1" flipV="1">
            <a:off x="4158854" y="1839516"/>
            <a:ext cx="145256" cy="845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1"/>
          <p:cNvCxnSpPr/>
          <p:nvPr/>
        </p:nvCxnSpPr>
        <p:spPr>
          <a:xfrm flipH="1" flipV="1">
            <a:off x="3971926" y="2480072"/>
            <a:ext cx="3572" cy="128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1"/>
          <p:cNvCxnSpPr/>
          <p:nvPr/>
        </p:nvCxnSpPr>
        <p:spPr>
          <a:xfrm flipH="1" flipV="1">
            <a:off x="5114926" y="2381250"/>
            <a:ext cx="146447" cy="845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5"/>
          <p:cNvGrpSpPr/>
          <p:nvPr/>
        </p:nvGrpSpPr>
        <p:grpSpPr>
          <a:xfrm rot="14591324">
            <a:off x="5666214" y="1844256"/>
            <a:ext cx="529676" cy="509249"/>
            <a:chOff x="5471886" y="5041272"/>
            <a:chExt cx="1888929" cy="1816081"/>
          </a:xfrm>
          <a:solidFill>
            <a:schemeClr val="accent1"/>
          </a:solidFill>
        </p:grpSpPr>
        <p:sp>
          <p:nvSpPr>
            <p:cNvPr id="130" name="Oval 3"/>
            <p:cNvSpPr/>
            <p:nvPr/>
          </p:nvSpPr>
          <p:spPr>
            <a:xfrm>
              <a:off x="5471886" y="5188210"/>
              <a:ext cx="1669143" cy="16691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" name="Freeform 12"/>
            <p:cNvSpPr/>
            <p:nvPr/>
          </p:nvSpPr>
          <p:spPr>
            <a:xfrm rot="3051861">
              <a:off x="6758634" y="5108133"/>
              <a:ext cx="669042" cy="535320"/>
            </a:xfrm>
            <a:custGeom>
              <a:avLst/>
              <a:gdLst>
                <a:gd name="connsiteX0" fmla="*/ 0 w 403619"/>
                <a:gd name="connsiteY0" fmla="*/ 0 h 750866"/>
                <a:gd name="connsiteX1" fmla="*/ 403619 w 403619"/>
                <a:gd name="connsiteY1" fmla="*/ 0 h 750866"/>
                <a:gd name="connsiteX2" fmla="*/ 343693 w 403619"/>
                <a:gd name="connsiteY2" fmla="*/ 110405 h 750866"/>
                <a:gd name="connsiteX3" fmla="*/ 290186 w 403619"/>
                <a:gd name="connsiteY3" fmla="*/ 375434 h 750866"/>
                <a:gd name="connsiteX4" fmla="*/ 343693 w 403619"/>
                <a:gd name="connsiteY4" fmla="*/ 640464 h 750866"/>
                <a:gd name="connsiteX5" fmla="*/ 403618 w 403619"/>
                <a:gd name="connsiteY5" fmla="*/ 750866 h 750866"/>
                <a:gd name="connsiteX6" fmla="*/ 1 w 403619"/>
                <a:gd name="connsiteY6" fmla="*/ 750866 h 750866"/>
                <a:gd name="connsiteX7" fmla="*/ 59925 w 403619"/>
                <a:gd name="connsiteY7" fmla="*/ 640464 h 750866"/>
                <a:gd name="connsiteX8" fmla="*/ 113432 w 403619"/>
                <a:gd name="connsiteY8" fmla="*/ 375434 h 750866"/>
                <a:gd name="connsiteX9" fmla="*/ 59925 w 403619"/>
                <a:gd name="connsiteY9" fmla="*/ 110405 h 7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619" h="750866">
                  <a:moveTo>
                    <a:pt x="0" y="0"/>
                  </a:moveTo>
                  <a:lnTo>
                    <a:pt x="403619" y="0"/>
                  </a:lnTo>
                  <a:lnTo>
                    <a:pt x="343693" y="110405"/>
                  </a:lnTo>
                  <a:cubicBezTo>
                    <a:pt x="309239" y="191864"/>
                    <a:pt x="290186" y="281424"/>
                    <a:pt x="290186" y="375434"/>
                  </a:cubicBezTo>
                  <a:cubicBezTo>
                    <a:pt x="290186" y="469444"/>
                    <a:pt x="309239" y="559004"/>
                    <a:pt x="343693" y="640464"/>
                  </a:cubicBezTo>
                  <a:lnTo>
                    <a:pt x="403618" y="750866"/>
                  </a:lnTo>
                  <a:lnTo>
                    <a:pt x="1" y="750866"/>
                  </a:lnTo>
                  <a:lnTo>
                    <a:pt x="59925" y="640464"/>
                  </a:lnTo>
                  <a:cubicBezTo>
                    <a:pt x="94380" y="559004"/>
                    <a:pt x="113432" y="469444"/>
                    <a:pt x="113432" y="375434"/>
                  </a:cubicBezTo>
                  <a:cubicBezTo>
                    <a:pt x="113432" y="281424"/>
                    <a:pt x="94380" y="191864"/>
                    <a:pt x="59925" y="1104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322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32" name="Oval 3"/>
          <p:cNvSpPr/>
          <p:nvPr/>
        </p:nvSpPr>
        <p:spPr>
          <a:xfrm rot="773447">
            <a:off x="5793582" y="1949054"/>
            <a:ext cx="332185" cy="333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3" name="Oval 3"/>
          <p:cNvSpPr/>
          <p:nvPr/>
        </p:nvSpPr>
        <p:spPr>
          <a:xfrm rot="773447">
            <a:off x="5857876" y="2013347"/>
            <a:ext cx="203597" cy="204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3835" name="TextBox 133"/>
          <p:cNvSpPr txBox="1">
            <a:spLocks noChangeArrowheads="1"/>
          </p:cNvSpPr>
          <p:nvPr/>
        </p:nvSpPr>
        <p:spPr bwMode="auto">
          <a:xfrm>
            <a:off x="6331744" y="2031207"/>
            <a:ext cx="1545431" cy="2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AE9B62"/>
              </a:buClr>
              <a:buSzPct val="100000"/>
            </a:pPr>
            <a:r>
              <a:rPr lang="ru-RU" altLang="ru-RU" sz="675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Создание инновационной инфраструктуры</a:t>
            </a:r>
          </a:p>
        </p:txBody>
      </p:sp>
      <p:sp>
        <p:nvSpPr>
          <p:cNvPr id="33836" name="TextBox 134"/>
          <p:cNvSpPr txBox="1">
            <a:spLocks noChangeArrowheads="1"/>
          </p:cNvSpPr>
          <p:nvPr/>
        </p:nvSpPr>
        <p:spPr bwMode="auto">
          <a:xfrm>
            <a:off x="5697141" y="1458516"/>
            <a:ext cx="2295525" cy="2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AE9B62"/>
              </a:buClr>
              <a:buSzPct val="100000"/>
            </a:pPr>
            <a:r>
              <a:rPr lang="ru-RU" altLang="ru-RU" sz="675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Разработка систем мониторинга и управления транспортными потоками, системы взимания платы</a:t>
            </a:r>
          </a:p>
        </p:txBody>
      </p:sp>
      <p:cxnSp>
        <p:nvCxnSpPr>
          <p:cNvPr id="136" name="Straight Connector 11"/>
          <p:cNvCxnSpPr/>
          <p:nvPr/>
        </p:nvCxnSpPr>
        <p:spPr>
          <a:xfrm flipH="1">
            <a:off x="6135291" y="2122885"/>
            <a:ext cx="171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1"/>
          <p:cNvCxnSpPr/>
          <p:nvPr/>
        </p:nvCxnSpPr>
        <p:spPr>
          <a:xfrm flipH="1">
            <a:off x="5591176" y="1670448"/>
            <a:ext cx="89297" cy="821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9" name="TextBox 139"/>
          <p:cNvSpPr txBox="1">
            <a:spLocks noChangeArrowheads="1"/>
          </p:cNvSpPr>
          <p:nvPr/>
        </p:nvSpPr>
        <p:spPr bwMode="auto">
          <a:xfrm>
            <a:off x="2861073" y="2466975"/>
            <a:ext cx="220265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01</a:t>
            </a:r>
            <a:endParaRPr lang="en-GB" altLang="ru-RU" sz="600">
              <a:solidFill>
                <a:srgbClr val="FFFFFF"/>
              </a:solidFill>
              <a:latin typeface="Arial Black" panose="020B0A04020102020204" pitchFamily="34" charset="0"/>
              <a:ea typeface="Open Sans Condensed"/>
              <a:cs typeface="Open Sans Condensed"/>
            </a:endParaRPr>
          </a:p>
        </p:txBody>
      </p:sp>
      <p:sp>
        <p:nvSpPr>
          <p:cNvPr id="33840" name="TextBox 140"/>
          <p:cNvSpPr txBox="1">
            <a:spLocks noChangeArrowheads="1"/>
          </p:cNvSpPr>
          <p:nvPr/>
        </p:nvSpPr>
        <p:spPr bwMode="auto">
          <a:xfrm>
            <a:off x="3292079" y="2106216"/>
            <a:ext cx="220265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0</a:t>
            </a:r>
            <a:r>
              <a:rPr lang="ru-RU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2</a:t>
            </a:r>
            <a:endParaRPr lang="en-GB" altLang="ru-RU" sz="600">
              <a:solidFill>
                <a:srgbClr val="FFFFFF"/>
              </a:solidFill>
              <a:latin typeface="Arial Black" panose="020B0A04020102020204" pitchFamily="34" charset="0"/>
              <a:ea typeface="Open Sans Condensed"/>
              <a:cs typeface="Open Sans Condensed"/>
            </a:endParaRPr>
          </a:p>
        </p:txBody>
      </p:sp>
      <p:sp>
        <p:nvSpPr>
          <p:cNvPr id="33841" name="TextBox 141"/>
          <p:cNvSpPr txBox="1">
            <a:spLocks noChangeArrowheads="1"/>
          </p:cNvSpPr>
          <p:nvPr/>
        </p:nvSpPr>
        <p:spPr bwMode="auto">
          <a:xfrm>
            <a:off x="3850481" y="2209800"/>
            <a:ext cx="220266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0</a:t>
            </a:r>
            <a:r>
              <a:rPr lang="ru-RU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3</a:t>
            </a:r>
            <a:endParaRPr lang="en-GB" altLang="ru-RU" sz="600">
              <a:solidFill>
                <a:srgbClr val="FFFFFF"/>
              </a:solidFill>
              <a:latin typeface="Arial Black" panose="020B0A04020102020204" pitchFamily="34" charset="0"/>
              <a:ea typeface="Open Sans Condensed"/>
              <a:cs typeface="Open Sans Condensed"/>
            </a:endParaRPr>
          </a:p>
        </p:txBody>
      </p:sp>
      <p:sp>
        <p:nvSpPr>
          <p:cNvPr id="33842" name="TextBox 142"/>
          <p:cNvSpPr txBox="1">
            <a:spLocks noChangeArrowheads="1"/>
          </p:cNvSpPr>
          <p:nvPr/>
        </p:nvSpPr>
        <p:spPr bwMode="auto">
          <a:xfrm>
            <a:off x="4354117" y="1935956"/>
            <a:ext cx="220265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0</a:t>
            </a:r>
            <a:r>
              <a:rPr lang="ru-RU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4</a:t>
            </a:r>
            <a:endParaRPr lang="en-GB" altLang="ru-RU" sz="600">
              <a:solidFill>
                <a:srgbClr val="FFFFFF"/>
              </a:solidFill>
              <a:latin typeface="Arial Black" panose="020B0A04020102020204" pitchFamily="34" charset="0"/>
              <a:ea typeface="Open Sans Condensed"/>
              <a:cs typeface="Open Sans Condensed"/>
            </a:endParaRPr>
          </a:p>
        </p:txBody>
      </p:sp>
      <p:sp>
        <p:nvSpPr>
          <p:cNvPr id="33843" name="TextBox 143"/>
          <p:cNvSpPr txBox="1">
            <a:spLocks noChangeArrowheads="1"/>
          </p:cNvSpPr>
          <p:nvPr/>
        </p:nvSpPr>
        <p:spPr bwMode="auto">
          <a:xfrm>
            <a:off x="4879181" y="2178844"/>
            <a:ext cx="220266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0</a:t>
            </a:r>
            <a:r>
              <a:rPr lang="ru-RU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5</a:t>
            </a:r>
            <a:endParaRPr lang="en-GB" altLang="ru-RU" sz="600">
              <a:solidFill>
                <a:srgbClr val="FFFFFF"/>
              </a:solidFill>
              <a:latin typeface="Arial Black" panose="020B0A04020102020204" pitchFamily="34" charset="0"/>
              <a:ea typeface="Open Sans Condensed"/>
              <a:cs typeface="Open Sans Condensed"/>
            </a:endParaRPr>
          </a:p>
        </p:txBody>
      </p:sp>
      <p:sp>
        <p:nvSpPr>
          <p:cNvPr id="33844" name="TextBox 144"/>
          <p:cNvSpPr txBox="1">
            <a:spLocks noChangeArrowheads="1"/>
          </p:cNvSpPr>
          <p:nvPr/>
        </p:nvSpPr>
        <p:spPr bwMode="auto">
          <a:xfrm>
            <a:off x="5313760" y="1822847"/>
            <a:ext cx="220265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0</a:t>
            </a:r>
            <a:r>
              <a:rPr lang="ru-RU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6</a:t>
            </a:r>
            <a:endParaRPr lang="en-GB" altLang="ru-RU" sz="600">
              <a:solidFill>
                <a:srgbClr val="FFFFFF"/>
              </a:solidFill>
              <a:latin typeface="Arial Black" panose="020B0A04020102020204" pitchFamily="34" charset="0"/>
              <a:ea typeface="Open Sans Condensed"/>
              <a:cs typeface="Open Sans Condensed"/>
            </a:endParaRPr>
          </a:p>
        </p:txBody>
      </p:sp>
      <p:sp>
        <p:nvSpPr>
          <p:cNvPr id="33845" name="TextBox 145"/>
          <p:cNvSpPr txBox="1">
            <a:spLocks noChangeArrowheads="1"/>
          </p:cNvSpPr>
          <p:nvPr/>
        </p:nvSpPr>
        <p:spPr bwMode="auto">
          <a:xfrm>
            <a:off x="5834063" y="2044303"/>
            <a:ext cx="220266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0</a:t>
            </a:r>
            <a:r>
              <a:rPr lang="ru-RU" altLang="ru-RU" sz="600">
                <a:solidFill>
                  <a:srgbClr val="FFFFFF"/>
                </a:solidFill>
                <a:latin typeface="Arial Black" panose="020B0A04020102020204" pitchFamily="34" charset="0"/>
                <a:ea typeface="Open Sans Condensed"/>
                <a:cs typeface="Open Sans Condensed"/>
              </a:rPr>
              <a:t>7</a:t>
            </a:r>
            <a:endParaRPr lang="en-GB" altLang="ru-RU" sz="600">
              <a:solidFill>
                <a:srgbClr val="FFFFFF"/>
              </a:solidFill>
              <a:latin typeface="Arial Black" panose="020B0A04020102020204" pitchFamily="34" charset="0"/>
              <a:ea typeface="Open Sans Condensed"/>
              <a:cs typeface="Open Sans Condensed"/>
            </a:endParaRPr>
          </a:p>
        </p:txBody>
      </p:sp>
      <p:graphicFrame>
        <p:nvGraphicFramePr>
          <p:cNvPr id="33846" name="Объект 157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orelDRAW" r:id="rId6" imgW="2757560" imgH="459860" progId="CorelDraw.Graphic.16">
                  <p:embed/>
                </p:oleObj>
              </mc:Choice>
              <mc:Fallback>
                <p:oleObj name="CorelDRAW" r:id="rId6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Connector 11"/>
          <p:cNvCxnSpPr/>
          <p:nvPr/>
        </p:nvCxnSpPr>
        <p:spPr>
          <a:xfrm flipH="1" flipV="1">
            <a:off x="118033" y="321242"/>
            <a:ext cx="1190" cy="355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8" name="TextBox 1"/>
          <p:cNvSpPr txBox="1">
            <a:spLocks noChangeArrowheads="1"/>
          </p:cNvSpPr>
          <p:nvPr/>
        </p:nvSpPr>
        <p:spPr bwMode="auto">
          <a:xfrm>
            <a:off x="182166" y="3912394"/>
            <a:ext cx="867608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Так, с 2015 года, за все время действия «системы одного окна», было рассмотрено 263 технических предложения от производителей, их них 124 технических предложений от МСП рекомендовано к применению на объектах Государственной компании «Автодор».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42747" y="4805449"/>
            <a:ext cx="4464496" cy="25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0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12</a:t>
            </a:fld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356676" cy="5141974"/>
          </a:xfrm>
          <a:prstGeom prst="rect">
            <a:avLst/>
          </a:prstGeom>
        </p:spPr>
      </p:pic>
      <p:sp>
        <p:nvSpPr>
          <p:cNvPr id="18" name="Shape 66"/>
          <p:cNvSpPr/>
          <p:nvPr/>
        </p:nvSpPr>
        <p:spPr>
          <a:xfrm>
            <a:off x="4805362" y="1216819"/>
            <a:ext cx="4244579" cy="3417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eaLnBrk="1" hangingPunct="1">
              <a:defRPr/>
            </a:pPr>
            <a:endParaRPr lang="ru-RU" altLang="ru-RU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hape 66"/>
          <p:cNvSpPr/>
          <p:nvPr/>
        </p:nvSpPr>
        <p:spPr>
          <a:xfrm>
            <a:off x="4793456" y="713185"/>
            <a:ext cx="4244579" cy="42743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66"/>
          <p:cNvSpPr/>
          <p:nvPr/>
        </p:nvSpPr>
        <p:spPr>
          <a:xfrm>
            <a:off x="90488" y="713185"/>
            <a:ext cx="4583906" cy="84653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itle 1"/>
          <p:cNvSpPr txBox="1">
            <a:spLocks/>
          </p:cNvSpPr>
          <p:nvPr/>
        </p:nvSpPr>
        <p:spPr bwMode="auto">
          <a:xfrm>
            <a:off x="226219" y="147638"/>
            <a:ext cx="3567113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 anchor="ctr"/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cs typeface="Arial" panose="020B0604020202020204" pitchFamily="34" charset="0"/>
              </a:rPr>
              <a:t>ЗАКУПКИ ИННОВАЦИЙ У МСП </a:t>
            </a:r>
          </a:p>
        </p:txBody>
      </p:sp>
      <p:cxnSp>
        <p:nvCxnSpPr>
          <p:cNvPr id="8" name="Straight Connector 11"/>
          <p:cNvCxnSpPr/>
          <p:nvPr/>
        </p:nvCxnSpPr>
        <p:spPr>
          <a:xfrm flipH="1" flipV="1">
            <a:off x="153592" y="180976"/>
            <a:ext cx="1190" cy="355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Номер слайда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3419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9094" indent="-140494" defTabSz="68341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9119" indent="-111919" defTabSz="68341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97719" indent="-111919" defTabSz="68341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26319" indent="-111919" defTabSz="68341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9219" indent="-111919" defTabSz="683419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12119" indent="-111919" defTabSz="683419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5019" indent="-111919" defTabSz="683419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97919" indent="-111919" defTabSz="683419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3A14F1-0875-415D-A8F2-97949FB85923}" type="slidenum">
              <a:rPr lang="ru-RU" altLang="ru-RU" smtClean="0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mtClean="0">
              <a:solidFill>
                <a:srgbClr val="7F7F7F"/>
              </a:solidFill>
            </a:endParaRPr>
          </a:p>
        </p:txBody>
      </p:sp>
      <p:sp>
        <p:nvSpPr>
          <p:cNvPr id="35848" name="Прямоугольник 1"/>
          <p:cNvSpPr>
            <a:spLocks noChangeArrowheads="1"/>
          </p:cNvSpPr>
          <p:nvPr/>
        </p:nvSpPr>
        <p:spPr bwMode="auto">
          <a:xfrm>
            <a:off x="184547" y="789385"/>
            <a:ext cx="4395788" cy="66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350">
                <a:solidFill>
                  <a:srgbClr val="000000"/>
                </a:solidFill>
              </a:rPr>
              <a:t>Заключено договоров по результатам закупки инновационной продукции, высокотехнологичной продукции у субъектов МСП                                                                                </a:t>
            </a:r>
          </a:p>
        </p:txBody>
      </p:sp>
      <p:sp>
        <p:nvSpPr>
          <p:cNvPr id="35849" name="TextBox 2"/>
          <p:cNvSpPr txBox="1">
            <a:spLocks noChangeArrowheads="1"/>
          </p:cNvSpPr>
          <p:nvPr/>
        </p:nvSpPr>
        <p:spPr bwMode="auto">
          <a:xfrm>
            <a:off x="90488" y="1621631"/>
            <a:ext cx="9085660" cy="2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МСП привлекались Государственной компанией на выполнение следующих видов работ: </a:t>
            </a:r>
          </a:p>
        </p:txBody>
      </p:sp>
      <p:pic>
        <p:nvPicPr>
          <p:cNvPr id="35850" name="Picture 20" descr="https://4.downloader.disk.yandex.ru/disk/b14b6e96d4360c2d2bd77e7ffcb11148cb9d627238bd180a78e5654651d8bb28/5a5f424e/tBFWjdhaYCm6lmo1x4te4Bl2b3-4gxLyYG5JTH1LRNppniLeM6SD3FRAZfbKqK7X2ZKYNJw_M7VSqjK0aLlihw%3D%3D?uid=0&amp;filename=%D0%A6%D0%9A%D0%90%D0%94%20%D0%BE%D0%B1%D1%85%D0%BE%D0%B4%20%D0%97%D0%B2%D0%B5%D0%BD%D0%B8%D0%B3%D0%BE%D1%80%D0%BE%D0%B4%D0%B0%20%282%29.jpg&amp;disposition=inline&amp;hash=&amp;limit=0&amp;content_type=image%2Fjpeg&amp;fsize=5100555&amp;hid=81cf7ead8d67bd4df7b684631f8b69b4&amp;media_type=image&amp;tknv=v2&amp;etag=c42960bb6b41277fa698299b3eb5f7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-690" r="11693"/>
          <a:stretch>
            <a:fillRect/>
          </a:stretch>
        </p:blipFill>
        <p:spPr bwMode="auto">
          <a:xfrm>
            <a:off x="7066360" y="3723085"/>
            <a:ext cx="2077640" cy="14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3" descr="https://4.downloader.disk.yandex.ru/disk/a2e108c1f9879f9282e8eb3aeb28c76d69cd43430c6d9f354c4c97b2344a5f6c/5a5f413b/bCvQgIzRNZZJnA2bOndKoWcevtOw6V7StwyYraKaBt03ZaZNQCFybK5y1evUouys9owIQ4HYONUeoCR6iG-A0A%3D%3D?uid=0&amp;filename=%D0%A6%D0%9A%D0%90%D0%94%203%20%D0%9F%D0%9A%20%283%29.jpg&amp;disposition=inline&amp;hash=&amp;limit=0&amp;content_type=image%2Fjpeg&amp;fsize=5327027&amp;hid=e420c7d69c4bca0a8094a72ac3902145&amp;media_type=image&amp;tknv=v2&amp;etag=580b3a1972722f7f8ee8fd78a81e143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17297" r="-854" b="9319"/>
          <a:stretch>
            <a:fillRect/>
          </a:stretch>
        </p:blipFill>
        <p:spPr bwMode="auto">
          <a:xfrm>
            <a:off x="1" y="3723085"/>
            <a:ext cx="2583656" cy="14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5" descr="https://2.downloader.disk.yandex.ru/disk/ee4ecfe72e817fe5126e3792a582b9ca4df688ae24144283ccd2cbda3bdb32e3/5a5f4187/bCvQgIzRNZZJnA2bOndKoX_23oY-vXVMKrdmChNZGPV-QJp5Tqay2mnCwMegMuIqfU2eNKE82suFe6lu0qsimw%3D%3D?uid=0&amp;filename=%D0%A6%D0%9A%D0%90%D0%94%203%20%D0%9F%D0%9A.jpg&amp;disposition=inline&amp;hash=&amp;limit=0&amp;content_type=image%2Fjpeg&amp;fsize=4729899&amp;hid=00fe8dadd44bb9d33f16c639c3a73b4c&amp;media_type=image&amp;tknv=v2&amp;etag=2a8d1f3b41405d734a6d70d20a246e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r="12866"/>
          <a:stretch>
            <a:fillRect/>
          </a:stretch>
        </p:blipFill>
        <p:spPr bwMode="auto">
          <a:xfrm>
            <a:off x="2528888" y="3723085"/>
            <a:ext cx="2228850" cy="14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7" descr="https://2.downloader.disk.yandex.ru/disk/893e8a4b2c8e4a78e0a220f68357672df2e8176ce596305c3d69689b69a7dfd7/5a5f4200/bCvQgIzRNZZJnA2bOndKoUCU91dLKBtcYFiuyz8ijVkcZw1YAt2k1WBn4OmQWa3ePXuK_bxXDEUHBCdWsFrhlQ%3D%3D?uid=0&amp;filename=%D0%A6%D0%9A%D0%90%D0%94%203%20%D0%9F%D0%9A%20%284%29.jpg&amp;disposition=inline&amp;hash=&amp;limit=0&amp;content_type=image%2Fjpeg&amp;fsize=5272051&amp;hid=22d94696bb85461502368fefa25d4d9e&amp;media_type=image&amp;tknv=v2&amp;etag=46b138968a68c3a0946fd288b4f6131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1"/>
          <a:stretch>
            <a:fillRect/>
          </a:stretch>
        </p:blipFill>
        <p:spPr bwMode="auto">
          <a:xfrm>
            <a:off x="4757738" y="3723085"/>
            <a:ext cx="2308622" cy="14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54" name="Объект 3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orelDRAW" r:id="rId9" imgW="2757560" imgH="459860" progId="CorelDraw.Graphic.16">
                  <p:embed/>
                </p:oleObj>
              </mc:Choice>
              <mc:Fallback>
                <p:oleObj name="CorelDRAW" r:id="rId9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TextBox 2"/>
          <p:cNvSpPr txBox="1">
            <a:spLocks noChangeArrowheads="1"/>
          </p:cNvSpPr>
          <p:nvPr/>
        </p:nvSpPr>
        <p:spPr bwMode="auto">
          <a:xfrm>
            <a:off x="90488" y="1903810"/>
            <a:ext cx="85093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1. Строительство/реконструкция элементов обустройства автомобильных дорог (надземные пешеходные переходы), искусственных дорожных сооружений (мосты и путепроводы), а также транспортных </a:t>
            </a:r>
            <a:r>
              <a:rPr lang="ru-RU" alt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развязок;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2. Разработка проектной, проектно-сметной и технической документации по ремонту, капитальному ремонту, строительству, </a:t>
            </a:r>
            <a:r>
              <a:rPr lang="ru-RU" alt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реконструкции;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3. Выполнение подрядных работ и разработку рабочей документации по капитальному ремонту автомобильной </a:t>
            </a:r>
            <a:r>
              <a:rPr lang="ru-RU" alt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дороги;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4. Выполнение работ по устранению колейности на участке автомобильной дороги; </a:t>
            </a:r>
          </a:p>
          <a:p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5. Иные </a:t>
            </a:r>
            <a:r>
              <a:rPr lang="ru-RU" alt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работы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56" name="TextBox 2"/>
          <p:cNvSpPr txBox="1">
            <a:spLocks noChangeArrowheads="1"/>
          </p:cNvSpPr>
          <p:nvPr/>
        </p:nvSpPr>
        <p:spPr bwMode="auto">
          <a:xfrm>
            <a:off x="5485210" y="812007"/>
            <a:ext cx="34266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26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в 2017 г. на сумму 2,42 млрд </a:t>
            </a:r>
            <a:r>
              <a:rPr lang="ru-RU" altLang="ru-RU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рублей            </a:t>
            </a:r>
            <a:endParaRPr lang="ru-RU" altLang="ru-RU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57" name="TextBox 4"/>
          <p:cNvSpPr txBox="1">
            <a:spLocks noChangeArrowheads="1"/>
          </p:cNvSpPr>
          <p:nvPr/>
        </p:nvSpPr>
        <p:spPr bwMode="auto">
          <a:xfrm>
            <a:off x="5481637" y="1238250"/>
            <a:ext cx="34301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26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в 2018 г. на сумму 5,05 млрд </a:t>
            </a:r>
            <a:r>
              <a:rPr lang="ru-RU" altLang="ru-RU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рублей </a:t>
            </a:r>
            <a:endParaRPr lang="ru-RU" altLang="ru-RU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13</a:t>
            </a:r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324528" cy="5141974"/>
          </a:xfrm>
          <a:prstGeom prst="rect">
            <a:avLst/>
          </a:prstGeom>
        </p:spPr>
      </p:pic>
      <p:sp>
        <p:nvSpPr>
          <p:cNvPr id="37890" name="Shape 24"/>
          <p:cNvSpPr>
            <a:spLocks noChangeArrowheads="1"/>
          </p:cNvSpPr>
          <p:nvPr/>
        </p:nvSpPr>
        <p:spPr bwMode="auto">
          <a:xfrm>
            <a:off x="409575" y="128238"/>
            <a:ext cx="6848475" cy="4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СТАТИСТИКА ПО ПРОВЕДЕННЫМ В 2017 г. ЗАКУПОЧНЫМ ПРОЦЕДУРАМ ГОСУДАРСТВЕННОЙ КОМПАНИИ «АВТОДОР»</a:t>
            </a:r>
          </a:p>
        </p:txBody>
      </p:sp>
      <p:sp>
        <p:nvSpPr>
          <p:cNvPr id="13" name="Shape 66"/>
          <p:cNvSpPr/>
          <p:nvPr/>
        </p:nvSpPr>
        <p:spPr>
          <a:xfrm>
            <a:off x="240506" y="707231"/>
            <a:ext cx="6444854" cy="448866"/>
          </a:xfrm>
          <a:prstGeom prst="rect">
            <a:avLst/>
          </a:prstGeom>
          <a:solidFill>
            <a:schemeClr val="accent6">
              <a:lumMod val="20000"/>
              <a:lumOff val="80000"/>
              <a:alpha val="99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Всего Государственной компанией «Автодор» и ее генеральными подрядчиками заключено договоров с МСП</a:t>
            </a:r>
          </a:p>
        </p:txBody>
      </p:sp>
      <p:sp>
        <p:nvSpPr>
          <p:cNvPr id="15" name="Shape 66"/>
          <p:cNvSpPr/>
          <p:nvPr/>
        </p:nvSpPr>
        <p:spPr>
          <a:xfrm>
            <a:off x="252412" y="2440782"/>
            <a:ext cx="6444854" cy="6798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Генеральными подрядчиками по договорам с Государственной компанией «Автодор» заключено договоров с МСП (субподряд 1-ого уровня), в том числе в рамках долгосрочных инвестиционных соглашений</a:t>
            </a:r>
          </a:p>
        </p:txBody>
      </p:sp>
      <p:sp>
        <p:nvSpPr>
          <p:cNvPr id="16" name="Shape 66"/>
          <p:cNvSpPr/>
          <p:nvPr/>
        </p:nvSpPr>
        <p:spPr>
          <a:xfrm>
            <a:off x="244079" y="1810942"/>
            <a:ext cx="6444853" cy="5167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Договоров с МСП по результатам закупок, участниками которых являются только МСП</a:t>
            </a:r>
          </a:p>
        </p:txBody>
      </p:sp>
      <p:sp>
        <p:nvSpPr>
          <p:cNvPr id="17" name="Shape 66"/>
          <p:cNvSpPr/>
          <p:nvPr/>
        </p:nvSpPr>
        <p:spPr>
          <a:xfrm>
            <a:off x="240506" y="1247775"/>
            <a:ext cx="6448425" cy="4714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Всего заключено договоров с МСП по результатам закупок, участниками которых являются любые лица</a:t>
            </a:r>
          </a:p>
        </p:txBody>
      </p:sp>
      <p:sp>
        <p:nvSpPr>
          <p:cNvPr id="20" name="Shape 66"/>
          <p:cNvSpPr/>
          <p:nvPr/>
        </p:nvSpPr>
        <p:spPr>
          <a:xfrm>
            <a:off x="6823472" y="694135"/>
            <a:ext cx="733425" cy="456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31,6 %</a:t>
            </a:r>
          </a:p>
        </p:txBody>
      </p:sp>
      <p:sp>
        <p:nvSpPr>
          <p:cNvPr id="21" name="Shape 66"/>
          <p:cNvSpPr/>
          <p:nvPr/>
        </p:nvSpPr>
        <p:spPr>
          <a:xfrm>
            <a:off x="6823472" y="1810941"/>
            <a:ext cx="733425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11,4 %</a:t>
            </a:r>
          </a:p>
        </p:txBody>
      </p:sp>
      <p:sp>
        <p:nvSpPr>
          <p:cNvPr id="24" name="Shape 66"/>
          <p:cNvSpPr/>
          <p:nvPr/>
        </p:nvSpPr>
        <p:spPr>
          <a:xfrm>
            <a:off x="6830617" y="2445544"/>
            <a:ext cx="726281" cy="6798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11 %</a:t>
            </a:r>
          </a:p>
        </p:txBody>
      </p:sp>
      <p:sp>
        <p:nvSpPr>
          <p:cNvPr id="25" name="Shape 66"/>
          <p:cNvSpPr/>
          <p:nvPr/>
        </p:nvSpPr>
        <p:spPr>
          <a:xfrm>
            <a:off x="6823472" y="1247776"/>
            <a:ext cx="733425" cy="4702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9,2 %</a:t>
            </a:r>
          </a:p>
        </p:txBody>
      </p:sp>
      <p:sp>
        <p:nvSpPr>
          <p:cNvPr id="28" name="Shape 66"/>
          <p:cNvSpPr/>
          <p:nvPr/>
        </p:nvSpPr>
        <p:spPr>
          <a:xfrm>
            <a:off x="7672388" y="2427685"/>
            <a:ext cx="1162050" cy="678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5,4 млрд руб. </a:t>
            </a:r>
          </a:p>
        </p:txBody>
      </p:sp>
      <p:sp>
        <p:nvSpPr>
          <p:cNvPr id="29" name="Shape 66"/>
          <p:cNvSpPr/>
          <p:nvPr/>
        </p:nvSpPr>
        <p:spPr>
          <a:xfrm>
            <a:off x="7672388" y="1247775"/>
            <a:ext cx="1162050" cy="447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4,5 млрд руб.</a:t>
            </a:r>
          </a:p>
        </p:txBody>
      </p:sp>
      <p:sp>
        <p:nvSpPr>
          <p:cNvPr id="31" name="Shape 66"/>
          <p:cNvSpPr/>
          <p:nvPr/>
        </p:nvSpPr>
        <p:spPr>
          <a:xfrm>
            <a:off x="7672388" y="1822847"/>
            <a:ext cx="1162050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5,6 млрд руб.</a:t>
            </a:r>
          </a:p>
        </p:txBody>
      </p:sp>
      <p:sp>
        <p:nvSpPr>
          <p:cNvPr id="32" name="Shape 66"/>
          <p:cNvSpPr/>
          <p:nvPr/>
        </p:nvSpPr>
        <p:spPr>
          <a:xfrm>
            <a:off x="7675960" y="673894"/>
            <a:ext cx="1158478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15,6 млрд руб.</a:t>
            </a:r>
          </a:p>
        </p:txBody>
      </p:sp>
      <p:sp>
        <p:nvSpPr>
          <p:cNvPr id="30" name="Shape 66"/>
          <p:cNvSpPr/>
          <p:nvPr/>
        </p:nvSpPr>
        <p:spPr>
          <a:xfrm>
            <a:off x="244079" y="3233738"/>
            <a:ext cx="6444853" cy="627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Объем договоров, по которым предусмотрено применение товаров, работ и услуг, удовлетворяющих критериям отнесения к инновационной продукции и (или) высокотехнологичной продукции</a:t>
            </a:r>
            <a:endParaRPr lang="ru-RU" sz="105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66"/>
          <p:cNvSpPr/>
          <p:nvPr/>
        </p:nvSpPr>
        <p:spPr>
          <a:xfrm>
            <a:off x="240506" y="3974306"/>
            <a:ext cx="6444854" cy="567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Объем договоров, по которым предусмотрено применение товаров, работ и услуг, удовлетворяющих критериям отнесения к инновационной продукции и (или) высокотехнологичной продукции у МСП</a:t>
            </a:r>
          </a:p>
        </p:txBody>
      </p:sp>
      <p:sp>
        <p:nvSpPr>
          <p:cNvPr id="34" name="Shape 66"/>
          <p:cNvSpPr/>
          <p:nvPr/>
        </p:nvSpPr>
        <p:spPr>
          <a:xfrm>
            <a:off x="6815138" y="3227785"/>
            <a:ext cx="741760" cy="6405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5,1 %</a:t>
            </a:r>
          </a:p>
        </p:txBody>
      </p:sp>
      <p:sp>
        <p:nvSpPr>
          <p:cNvPr id="35" name="Shape 66"/>
          <p:cNvSpPr/>
          <p:nvPr/>
        </p:nvSpPr>
        <p:spPr>
          <a:xfrm>
            <a:off x="7683104" y="3214687"/>
            <a:ext cx="1151334" cy="6524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2,5 млрд руб.</a:t>
            </a:r>
          </a:p>
        </p:txBody>
      </p:sp>
      <p:sp>
        <p:nvSpPr>
          <p:cNvPr id="36" name="Shape 66"/>
          <p:cNvSpPr/>
          <p:nvPr/>
        </p:nvSpPr>
        <p:spPr>
          <a:xfrm>
            <a:off x="6830616" y="3975497"/>
            <a:ext cx="741759" cy="5667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4,9 %</a:t>
            </a:r>
          </a:p>
        </p:txBody>
      </p:sp>
      <p:sp>
        <p:nvSpPr>
          <p:cNvPr id="37" name="Shape 66"/>
          <p:cNvSpPr/>
          <p:nvPr/>
        </p:nvSpPr>
        <p:spPr>
          <a:xfrm>
            <a:off x="7685485" y="3975497"/>
            <a:ext cx="1135856" cy="5667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2,4 млрд руб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14</a:t>
            </a:r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26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CorelDRAW" r:id="rId4" imgW="2757560" imgH="459860" progId="CorelDraw.Graphic.16">
                  <p:embed/>
                </p:oleObj>
              </mc:Choice>
              <mc:Fallback>
                <p:oleObj name="CorelDRAW" r:id="rId4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217024" cy="5141974"/>
          </a:xfrm>
          <a:prstGeom prst="rect">
            <a:avLst/>
          </a:prstGeom>
        </p:spPr>
      </p:pic>
      <p:sp>
        <p:nvSpPr>
          <p:cNvPr id="38914" name="Shape 24"/>
          <p:cNvSpPr>
            <a:spLocks noChangeArrowheads="1"/>
          </p:cNvSpPr>
          <p:nvPr/>
        </p:nvSpPr>
        <p:spPr bwMode="auto">
          <a:xfrm>
            <a:off x="409575" y="128238"/>
            <a:ext cx="6848475" cy="4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СТАТИСТИКА ПО ПРОВЕДЕННЫМ В 2018 г. ЗАКУПОЧНЫМ ПРОЦЕДУРАМ ГОСУДАРСТВЕННОЙ КОМПАНИИ «АВТОДОР»</a:t>
            </a:r>
          </a:p>
        </p:txBody>
      </p:sp>
      <p:sp>
        <p:nvSpPr>
          <p:cNvPr id="13" name="Shape 66"/>
          <p:cNvSpPr/>
          <p:nvPr/>
        </p:nvSpPr>
        <p:spPr>
          <a:xfrm>
            <a:off x="240506" y="707231"/>
            <a:ext cx="6444854" cy="448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Всего Государственной компанией «Автодор» и ее генеральными подрядчиками заключено договоров с МСП</a:t>
            </a:r>
          </a:p>
        </p:txBody>
      </p:sp>
      <p:sp>
        <p:nvSpPr>
          <p:cNvPr id="15" name="Shape 66"/>
          <p:cNvSpPr/>
          <p:nvPr/>
        </p:nvSpPr>
        <p:spPr>
          <a:xfrm>
            <a:off x="252412" y="2439592"/>
            <a:ext cx="6444854" cy="678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Генеральными подрядчиками по договорам с Государственной компанией «Автодор» заключено договоров с МСП (субподряд 1-ого уровня), в том числе в рамках долгосрочных инвестиционных соглашений</a:t>
            </a:r>
          </a:p>
        </p:txBody>
      </p:sp>
      <p:sp>
        <p:nvSpPr>
          <p:cNvPr id="16" name="Shape 66"/>
          <p:cNvSpPr/>
          <p:nvPr/>
        </p:nvSpPr>
        <p:spPr>
          <a:xfrm>
            <a:off x="244079" y="1810942"/>
            <a:ext cx="6444853" cy="5167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Договоров с МСП по результатам закупок, участниками которых являются только МСП</a:t>
            </a:r>
          </a:p>
        </p:txBody>
      </p:sp>
      <p:sp>
        <p:nvSpPr>
          <p:cNvPr id="17" name="Shape 66"/>
          <p:cNvSpPr/>
          <p:nvPr/>
        </p:nvSpPr>
        <p:spPr>
          <a:xfrm>
            <a:off x="240506" y="1247775"/>
            <a:ext cx="6448425" cy="4714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Всего заключено договоров с МСП по результатам закупок, участниками которых являются любые лица</a:t>
            </a:r>
          </a:p>
        </p:txBody>
      </p:sp>
      <p:sp>
        <p:nvSpPr>
          <p:cNvPr id="20" name="Shape 66"/>
          <p:cNvSpPr/>
          <p:nvPr/>
        </p:nvSpPr>
        <p:spPr>
          <a:xfrm>
            <a:off x="6823472" y="694135"/>
            <a:ext cx="741759" cy="456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42,6 %</a:t>
            </a:r>
          </a:p>
        </p:txBody>
      </p:sp>
      <p:sp>
        <p:nvSpPr>
          <p:cNvPr id="21" name="Shape 66"/>
          <p:cNvSpPr/>
          <p:nvPr/>
        </p:nvSpPr>
        <p:spPr>
          <a:xfrm>
            <a:off x="6823472" y="1810941"/>
            <a:ext cx="741759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21 %</a:t>
            </a:r>
          </a:p>
        </p:txBody>
      </p:sp>
      <p:sp>
        <p:nvSpPr>
          <p:cNvPr id="24" name="Shape 66"/>
          <p:cNvSpPr/>
          <p:nvPr/>
        </p:nvSpPr>
        <p:spPr>
          <a:xfrm>
            <a:off x="6823472" y="2439592"/>
            <a:ext cx="741759" cy="678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19,5 %</a:t>
            </a:r>
          </a:p>
        </p:txBody>
      </p:sp>
      <p:sp>
        <p:nvSpPr>
          <p:cNvPr id="25" name="Shape 66"/>
          <p:cNvSpPr/>
          <p:nvPr/>
        </p:nvSpPr>
        <p:spPr>
          <a:xfrm>
            <a:off x="6823472" y="1247776"/>
            <a:ext cx="741759" cy="4702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2,1 %</a:t>
            </a:r>
          </a:p>
        </p:txBody>
      </p:sp>
      <p:sp>
        <p:nvSpPr>
          <p:cNvPr id="28" name="Shape 66"/>
          <p:cNvSpPr/>
          <p:nvPr/>
        </p:nvSpPr>
        <p:spPr>
          <a:xfrm>
            <a:off x="7691438" y="2439592"/>
            <a:ext cx="1189435" cy="678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6,7 млрд руб. </a:t>
            </a:r>
          </a:p>
        </p:txBody>
      </p:sp>
      <p:sp>
        <p:nvSpPr>
          <p:cNvPr id="29" name="Shape 66"/>
          <p:cNvSpPr/>
          <p:nvPr/>
        </p:nvSpPr>
        <p:spPr>
          <a:xfrm>
            <a:off x="7672388" y="1247775"/>
            <a:ext cx="1208485" cy="447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0,7 млрд руб.</a:t>
            </a:r>
          </a:p>
        </p:txBody>
      </p:sp>
      <p:sp>
        <p:nvSpPr>
          <p:cNvPr id="31" name="Shape 66"/>
          <p:cNvSpPr/>
          <p:nvPr/>
        </p:nvSpPr>
        <p:spPr>
          <a:xfrm>
            <a:off x="7683103" y="1810941"/>
            <a:ext cx="1204913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7,2 млрд руб.</a:t>
            </a:r>
          </a:p>
        </p:txBody>
      </p:sp>
      <p:sp>
        <p:nvSpPr>
          <p:cNvPr id="32" name="Shape 66"/>
          <p:cNvSpPr/>
          <p:nvPr/>
        </p:nvSpPr>
        <p:spPr>
          <a:xfrm>
            <a:off x="7672388" y="707231"/>
            <a:ext cx="120848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14,5 млрд руб.</a:t>
            </a:r>
          </a:p>
        </p:txBody>
      </p:sp>
      <p:sp>
        <p:nvSpPr>
          <p:cNvPr id="30" name="Shape 66"/>
          <p:cNvSpPr/>
          <p:nvPr/>
        </p:nvSpPr>
        <p:spPr>
          <a:xfrm>
            <a:off x="244079" y="3233738"/>
            <a:ext cx="6444853" cy="627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Объем договоров, по которым предусмотрено применение товаров, работ и услуг, удовлетворяющих критериям отнесения к инновационной продукции и (или) высокотехнологичной продукции</a:t>
            </a:r>
            <a:endParaRPr lang="ru-RU" sz="105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66"/>
          <p:cNvSpPr/>
          <p:nvPr/>
        </p:nvSpPr>
        <p:spPr>
          <a:xfrm>
            <a:off x="244079" y="4020741"/>
            <a:ext cx="6444853" cy="5679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Объем договоров, по которым предусмотрено применение товаров, работ и услуг, удовлетворяющих критериям отнесения к инновационной продукции и (или) высокотехнологичной продукции у МСП</a:t>
            </a:r>
          </a:p>
        </p:txBody>
      </p:sp>
      <p:sp>
        <p:nvSpPr>
          <p:cNvPr id="34" name="Shape 66"/>
          <p:cNvSpPr/>
          <p:nvPr/>
        </p:nvSpPr>
        <p:spPr>
          <a:xfrm>
            <a:off x="6815138" y="3227785"/>
            <a:ext cx="741760" cy="6405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16,4 %</a:t>
            </a:r>
          </a:p>
        </p:txBody>
      </p:sp>
      <p:sp>
        <p:nvSpPr>
          <p:cNvPr id="35" name="Shape 66"/>
          <p:cNvSpPr/>
          <p:nvPr/>
        </p:nvSpPr>
        <p:spPr>
          <a:xfrm>
            <a:off x="7683104" y="3214687"/>
            <a:ext cx="1197769" cy="6524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5,6 млрд руб.</a:t>
            </a:r>
          </a:p>
        </p:txBody>
      </p:sp>
      <p:sp>
        <p:nvSpPr>
          <p:cNvPr id="36" name="Shape 66"/>
          <p:cNvSpPr/>
          <p:nvPr/>
        </p:nvSpPr>
        <p:spPr>
          <a:xfrm>
            <a:off x="6823472" y="4020741"/>
            <a:ext cx="741759" cy="5679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14,8 %</a:t>
            </a:r>
          </a:p>
        </p:txBody>
      </p:sp>
      <p:sp>
        <p:nvSpPr>
          <p:cNvPr id="37" name="Shape 66"/>
          <p:cNvSpPr/>
          <p:nvPr/>
        </p:nvSpPr>
        <p:spPr>
          <a:xfrm>
            <a:off x="7691438" y="4020741"/>
            <a:ext cx="1189435" cy="5679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5,1 млрд руб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42747" y="4805449"/>
            <a:ext cx="4464496" cy="25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15</a:t>
            </a:r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26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orelDRAW" r:id="rId4" imgW="2757560" imgH="459860" progId="CorelDraw.Graphic.16">
                  <p:embed/>
                </p:oleObj>
              </mc:Choice>
              <mc:Fallback>
                <p:oleObj name="CorelDRAW" r:id="rId4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324528" cy="5141974"/>
          </a:xfrm>
          <a:prstGeom prst="rect">
            <a:avLst/>
          </a:prstGeom>
        </p:spPr>
      </p:pic>
      <p:sp>
        <p:nvSpPr>
          <p:cNvPr id="39938" name="Shape 24"/>
          <p:cNvSpPr>
            <a:spLocks noChangeArrowheads="1"/>
          </p:cNvSpPr>
          <p:nvPr/>
        </p:nvSpPr>
        <p:spPr bwMode="auto">
          <a:xfrm>
            <a:off x="395288" y="202058"/>
            <a:ext cx="6985024" cy="4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8093" tIns="38093" rIns="38093" bIns="38093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ПЛАНИРУЕМЫЕ ОБЪЕМЫ ЗАКУПОК </a:t>
            </a:r>
          </a:p>
          <a:p>
            <a:pPr eaLnBrk="1" hangingPunct="1"/>
            <a:r>
              <a:rPr lang="ru-RU" altLang="ru-RU" sz="1350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ГОСУДАРСТВЕННОЙ КОМПАНИИ «АВТОДОР» В 2019 г</a:t>
            </a:r>
            <a:r>
              <a:rPr lang="ru-RU" altLang="ru-RU" sz="135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Shape 66"/>
          <p:cNvSpPr/>
          <p:nvPr/>
        </p:nvSpPr>
        <p:spPr>
          <a:xfrm>
            <a:off x="271462" y="1403746"/>
            <a:ext cx="5926931" cy="4429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 sz="2400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Объемы финансирования в текущем году</a:t>
            </a:r>
          </a:p>
        </p:txBody>
      </p:sp>
      <p:sp>
        <p:nvSpPr>
          <p:cNvPr id="41988" name="Shape 66"/>
          <p:cNvSpPr>
            <a:spLocks noChangeArrowheads="1"/>
          </p:cNvSpPr>
          <p:nvPr/>
        </p:nvSpPr>
        <p:spPr bwMode="auto">
          <a:xfrm>
            <a:off x="271462" y="762000"/>
            <a:ext cx="5929313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38093" tIns="38093" rIns="38093" bIns="380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Всего по плану закупки </a:t>
            </a:r>
          </a:p>
          <a:p>
            <a:pPr>
              <a:defRPr/>
            </a:pP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(исходя из начальной максимальной цены договоров, планируемых к заключению в текущем году)</a:t>
            </a:r>
            <a:endParaRPr lang="ru-RU" altLang="ru-RU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Shape 66"/>
          <p:cNvSpPr>
            <a:spLocks noChangeArrowheads="1"/>
          </p:cNvSpPr>
          <p:nvPr/>
        </p:nvSpPr>
        <p:spPr bwMode="auto">
          <a:xfrm>
            <a:off x="6343650" y="771525"/>
            <a:ext cx="710804" cy="504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38093" tIns="38093" rIns="38093" bIns="380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0" name="Shape 66"/>
          <p:cNvSpPr>
            <a:spLocks noChangeArrowheads="1"/>
          </p:cNvSpPr>
          <p:nvPr/>
        </p:nvSpPr>
        <p:spPr bwMode="auto">
          <a:xfrm>
            <a:off x="7197329" y="771525"/>
            <a:ext cx="1677590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38093" tIns="38093" rIns="38093" bIns="380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77,7 млрд. руб.</a:t>
            </a:r>
          </a:p>
        </p:txBody>
      </p:sp>
      <p:sp>
        <p:nvSpPr>
          <p:cNvPr id="13" name="Shape 66"/>
          <p:cNvSpPr/>
          <p:nvPr/>
        </p:nvSpPr>
        <p:spPr>
          <a:xfrm>
            <a:off x="271462" y="1971759"/>
            <a:ext cx="5928122" cy="433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Заявленный объем закупок у участников закупки, которыми могут быть только субъекты малого и среднего предпринимательства</a:t>
            </a:r>
          </a:p>
        </p:txBody>
      </p:sp>
      <p:sp>
        <p:nvSpPr>
          <p:cNvPr id="15" name="Shape 66"/>
          <p:cNvSpPr/>
          <p:nvPr/>
        </p:nvSpPr>
        <p:spPr>
          <a:xfrm>
            <a:off x="271462" y="2530500"/>
            <a:ext cx="5926931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Заявленный объем по привлечению к исполнению договоров субподрядчиков из числа субъектов малого и среднего предпринимательства </a:t>
            </a:r>
          </a:p>
        </p:txBody>
      </p:sp>
      <p:sp>
        <p:nvSpPr>
          <p:cNvPr id="16" name="Shape 66"/>
          <p:cNvSpPr/>
          <p:nvPr/>
        </p:nvSpPr>
        <p:spPr>
          <a:xfrm>
            <a:off x="271462" y="3115040"/>
            <a:ext cx="5924550" cy="5060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Заявленный объем закупок по которым предусмотрено применение товаров, работ и услуг, удовлетворяющих критериям отнесения к инновационной продукции и (или) высокотехнологичной продукции</a:t>
            </a:r>
            <a:endParaRPr lang="ru-RU" sz="105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Shape 66"/>
          <p:cNvSpPr/>
          <p:nvPr/>
        </p:nvSpPr>
        <p:spPr>
          <a:xfrm>
            <a:off x="271462" y="3730897"/>
            <a:ext cx="5931694" cy="62626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Заявленный объем закупок по которым предусмотрено применение товаров, работ и услуг, удовлетворяющих критериям отнесения к инновационной продукции и (или) высокотехнологичной продукции у субъектов малого и среднего предпринимательства</a:t>
            </a:r>
          </a:p>
        </p:txBody>
      </p:sp>
      <p:sp>
        <p:nvSpPr>
          <p:cNvPr id="20" name="Shape 66"/>
          <p:cNvSpPr/>
          <p:nvPr/>
        </p:nvSpPr>
        <p:spPr>
          <a:xfrm>
            <a:off x="6328173" y="1972420"/>
            <a:ext cx="726281" cy="433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17,1 %</a:t>
            </a:r>
          </a:p>
        </p:txBody>
      </p:sp>
      <p:sp>
        <p:nvSpPr>
          <p:cNvPr id="21" name="Shape 66"/>
          <p:cNvSpPr/>
          <p:nvPr/>
        </p:nvSpPr>
        <p:spPr>
          <a:xfrm>
            <a:off x="6343650" y="3115041"/>
            <a:ext cx="710804" cy="5060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42 %</a:t>
            </a:r>
          </a:p>
        </p:txBody>
      </p:sp>
      <p:sp>
        <p:nvSpPr>
          <p:cNvPr id="23" name="Shape 66"/>
          <p:cNvSpPr/>
          <p:nvPr/>
        </p:nvSpPr>
        <p:spPr>
          <a:xfrm>
            <a:off x="6343650" y="1399579"/>
            <a:ext cx="710804" cy="4429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>
              <a:defRPr sz="2400"/>
            </a:pP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66"/>
          <p:cNvSpPr/>
          <p:nvPr/>
        </p:nvSpPr>
        <p:spPr>
          <a:xfrm>
            <a:off x="6345267" y="2526284"/>
            <a:ext cx="710804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23,8 %</a:t>
            </a:r>
          </a:p>
        </p:txBody>
      </p:sp>
      <p:sp>
        <p:nvSpPr>
          <p:cNvPr id="25" name="Shape 66"/>
          <p:cNvSpPr/>
          <p:nvPr/>
        </p:nvSpPr>
        <p:spPr>
          <a:xfrm>
            <a:off x="6343650" y="3727852"/>
            <a:ext cx="710804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11,4 %</a:t>
            </a:r>
          </a:p>
        </p:txBody>
      </p:sp>
      <p:sp>
        <p:nvSpPr>
          <p:cNvPr id="27" name="Shape 66"/>
          <p:cNvSpPr/>
          <p:nvPr/>
        </p:nvSpPr>
        <p:spPr>
          <a:xfrm>
            <a:off x="7197329" y="1399579"/>
            <a:ext cx="1677590" cy="4429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27,6 млрд. руб.</a:t>
            </a:r>
          </a:p>
        </p:txBody>
      </p:sp>
      <p:sp>
        <p:nvSpPr>
          <p:cNvPr id="28" name="Shape 66"/>
          <p:cNvSpPr/>
          <p:nvPr/>
        </p:nvSpPr>
        <p:spPr>
          <a:xfrm>
            <a:off x="7197329" y="2522114"/>
            <a:ext cx="167759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6,4 млрд. руб. </a:t>
            </a:r>
          </a:p>
        </p:txBody>
      </p:sp>
      <p:sp>
        <p:nvSpPr>
          <p:cNvPr id="29" name="Shape 66"/>
          <p:cNvSpPr/>
          <p:nvPr/>
        </p:nvSpPr>
        <p:spPr>
          <a:xfrm>
            <a:off x="7197329" y="3727852"/>
            <a:ext cx="1677590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3,2 млрд. руб. </a:t>
            </a:r>
          </a:p>
        </p:txBody>
      </p:sp>
      <p:sp>
        <p:nvSpPr>
          <p:cNvPr id="31" name="Shape 66"/>
          <p:cNvSpPr/>
          <p:nvPr/>
        </p:nvSpPr>
        <p:spPr>
          <a:xfrm>
            <a:off x="7197329" y="3053035"/>
            <a:ext cx="1677590" cy="5060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11,5 млрд. руб. </a:t>
            </a:r>
          </a:p>
        </p:txBody>
      </p:sp>
      <p:sp>
        <p:nvSpPr>
          <p:cNvPr id="32" name="Shape 66"/>
          <p:cNvSpPr/>
          <p:nvPr/>
        </p:nvSpPr>
        <p:spPr>
          <a:xfrm>
            <a:off x="7197329" y="1971759"/>
            <a:ext cx="1677590" cy="433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4,7 млрд. руб.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16</a:t>
            </a:r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30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CorelDRAW" r:id="rId4" imgW="2757560" imgH="459860" progId="CorelDraw.Graphic.16">
                  <p:embed/>
                </p:oleObj>
              </mc:Choice>
              <mc:Fallback>
                <p:oleObj name="CorelDRAW" r:id="rId4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6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137589" cy="5141974"/>
          </a:xfrm>
          <a:prstGeom prst="rect">
            <a:avLst/>
          </a:prstGeom>
        </p:spPr>
      </p:pic>
      <p:pic>
        <p:nvPicPr>
          <p:cNvPr id="2048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9" b="9845"/>
          <a:stretch>
            <a:fillRect/>
          </a:stretch>
        </p:blipFill>
        <p:spPr bwMode="auto">
          <a:xfrm>
            <a:off x="546497" y="797719"/>
            <a:ext cx="80962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hape 24"/>
          <p:cNvSpPr>
            <a:spLocks noChangeArrowheads="1"/>
          </p:cNvSpPr>
          <p:nvPr/>
        </p:nvSpPr>
        <p:spPr bwMode="auto">
          <a:xfrm>
            <a:off x="460772" y="284270"/>
            <a:ext cx="4980384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ГОСУДАРСТВЕННАЯ КОМПАНИЯ</a:t>
            </a:r>
            <a:r>
              <a:rPr lang="en-US" altLang="ru-RU" sz="15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«АВТОДОР»</a:t>
            </a:r>
          </a:p>
        </p:txBody>
      </p:sp>
      <p:sp>
        <p:nvSpPr>
          <p:cNvPr id="20484" name="Shape 27"/>
          <p:cNvSpPr>
            <a:spLocks noChangeArrowheads="1"/>
          </p:cNvSpPr>
          <p:nvPr/>
        </p:nvSpPr>
        <p:spPr bwMode="auto">
          <a:xfrm>
            <a:off x="821532" y="1420275"/>
            <a:ext cx="4618435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компания «Российские автомобильные дороги» («Автодор») создана в 2009 году в форме некоммерческой организации на основании Федерального закона от 17.07.2009 № 145–ФЗ «О Государственной компании «Российские автомобильные дороги» и о внесении изменений в отдельные законодательные акты Российской Федерации»</a:t>
            </a:r>
          </a:p>
        </p:txBody>
      </p:sp>
      <p:sp>
        <p:nvSpPr>
          <p:cNvPr id="20485" name="Shape 27"/>
          <p:cNvSpPr>
            <a:spLocks noChangeArrowheads="1"/>
          </p:cNvSpPr>
          <p:nvPr/>
        </p:nvSpPr>
        <p:spPr bwMode="auto">
          <a:xfrm>
            <a:off x="816769" y="2399853"/>
            <a:ext cx="4975622" cy="56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aseline="30000" dirty="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</a:t>
            </a:r>
            <a:r>
              <a:rPr lang="ru-RU" altLang="ru-RU" sz="1350" dirty="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aseline="30000" dirty="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2009 году</a:t>
            </a:r>
          </a:p>
          <a:p>
            <a:pPr eaLnBrk="1" hangingPunct="1"/>
            <a:endParaRPr lang="ru-RU" altLang="ru-RU" sz="1350" baseline="30000" dirty="0">
              <a:solidFill>
                <a:srgbClr val="F294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350" baseline="30000" dirty="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 – Российская Федерация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8441" y="2334816"/>
            <a:ext cx="600075" cy="0"/>
          </a:xfrm>
          <a:prstGeom prst="line">
            <a:avLst/>
          </a:prstGeom>
          <a:ln w="28575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Shape 27"/>
          <p:cNvSpPr>
            <a:spLocks noChangeArrowheads="1"/>
          </p:cNvSpPr>
          <p:nvPr/>
        </p:nvSpPr>
        <p:spPr bwMode="auto">
          <a:xfrm>
            <a:off x="703660" y="3092135"/>
            <a:ext cx="7939088" cy="14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Заказчик по проектированию, строительству и эксплуатации скоростных автомобильных дорог</a:t>
            </a:r>
          </a:p>
          <a:p>
            <a:pPr eaLnBrk="1" hangingPunct="1"/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подготовку и реализацию 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развития транспортной инфраструктуры</a:t>
            </a:r>
          </a:p>
          <a:p>
            <a:pPr eaLnBrk="1" hangingPunct="1"/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масштабных частных инвестиций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развитие дорожного строительства</a:t>
            </a:r>
          </a:p>
          <a:p>
            <a:pPr eaLnBrk="1" hangingPunct="1"/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Лидирует на рынке инфраструктурных 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проектов государственно–частного партнерства</a:t>
            </a:r>
          </a:p>
          <a:p>
            <a:pPr eaLnBrk="1" hangingPunct="1"/>
            <a:endParaRPr lang="ru-RU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возможность 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безопасного, быстрого и комфортного передвижения по создаваемой сети скоростных автомобильных дорог нового поколения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на территории России</a:t>
            </a:r>
          </a:p>
        </p:txBody>
      </p:sp>
      <p:sp>
        <p:nvSpPr>
          <p:cNvPr id="15" name="Teardrop 3"/>
          <p:cNvSpPr/>
          <p:nvPr/>
        </p:nvSpPr>
        <p:spPr>
          <a:xfrm rot="5400000">
            <a:off x="587574" y="3149799"/>
            <a:ext cx="100013" cy="101203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" name="Teardrop 3"/>
          <p:cNvSpPr/>
          <p:nvPr/>
        </p:nvSpPr>
        <p:spPr>
          <a:xfrm rot="5400000">
            <a:off x="586979" y="3439716"/>
            <a:ext cx="101203" cy="101203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" name="Teardrop 3"/>
          <p:cNvSpPr/>
          <p:nvPr/>
        </p:nvSpPr>
        <p:spPr>
          <a:xfrm rot="5400000">
            <a:off x="586979" y="3706416"/>
            <a:ext cx="101203" cy="101203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" name="Teardrop 3"/>
          <p:cNvSpPr/>
          <p:nvPr/>
        </p:nvSpPr>
        <p:spPr>
          <a:xfrm rot="5400000">
            <a:off x="586978" y="3967163"/>
            <a:ext cx="101204" cy="101203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ardrop 3"/>
          <p:cNvSpPr/>
          <p:nvPr/>
        </p:nvSpPr>
        <p:spPr>
          <a:xfrm rot="5400000">
            <a:off x="587574" y="4263033"/>
            <a:ext cx="100013" cy="101203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8642747" y="4805449"/>
            <a:ext cx="4464496" cy="25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0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</a:t>
            </a:fld>
            <a:endParaRPr lang="ru-RU" sz="10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21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orelDRAW" r:id="rId5" imgW="2757560" imgH="459860" progId="CorelDraw.Graphic.16">
                  <p:embed/>
                </p:oleObj>
              </mc:Choice>
              <mc:Fallback>
                <p:oleObj name="CorelDRAW" r:id="rId5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7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137589" cy="5141974"/>
          </a:xfrm>
          <a:prstGeom prst="rect">
            <a:avLst/>
          </a:prstGeom>
        </p:spPr>
      </p:pic>
      <p:pic>
        <p:nvPicPr>
          <p:cNvPr id="2150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2"/>
          <a:stretch>
            <a:fillRect/>
          </a:stretch>
        </p:blipFill>
        <p:spPr bwMode="auto">
          <a:xfrm>
            <a:off x="0" y="807244"/>
            <a:ext cx="9153525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hape 24"/>
          <p:cNvSpPr>
            <a:spLocks noChangeArrowheads="1"/>
          </p:cNvSpPr>
          <p:nvPr/>
        </p:nvSpPr>
        <p:spPr bwMode="auto">
          <a:xfrm>
            <a:off x="442913" y="277485"/>
            <a:ext cx="4980385" cy="32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СТРУКТУРА ГРУППЫ КОМПАНИЙ «АВТОДОР»</a:t>
            </a:r>
          </a:p>
        </p:txBody>
      </p:sp>
      <p:sp>
        <p:nvSpPr>
          <p:cNvPr id="21508" name="Shape 27"/>
          <p:cNvSpPr>
            <a:spLocks noChangeArrowheads="1"/>
          </p:cNvSpPr>
          <p:nvPr/>
        </p:nvSpPr>
        <p:spPr bwMode="auto">
          <a:xfrm>
            <a:off x="1175147" y="894792"/>
            <a:ext cx="6875859" cy="2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КОМПАНИЯ «РОССИЙСКИЕ  АВТОМОБИЛЬНЫЕ  ДОРОГИ»</a:t>
            </a:r>
          </a:p>
        </p:txBody>
      </p:sp>
      <p:sp>
        <p:nvSpPr>
          <p:cNvPr id="21509" name="Shape 27"/>
          <p:cNvSpPr>
            <a:spLocks noChangeArrowheads="1"/>
          </p:cNvSpPr>
          <p:nvPr/>
        </p:nvSpPr>
        <p:spPr bwMode="auto">
          <a:xfrm>
            <a:off x="3125391" y="1578028"/>
            <a:ext cx="3170634" cy="2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Управляющая компания «Автодор»</a:t>
            </a:r>
          </a:p>
        </p:txBody>
      </p:sp>
      <p:sp>
        <p:nvSpPr>
          <p:cNvPr id="21510" name="Shape 27"/>
          <p:cNvSpPr>
            <a:spLocks noChangeArrowheads="1"/>
          </p:cNvSpPr>
          <p:nvPr/>
        </p:nvSpPr>
        <p:spPr bwMode="auto">
          <a:xfrm>
            <a:off x="3277791" y="1744646"/>
            <a:ext cx="3037284" cy="53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активами и бизнес-развитием дочерних обществ; обеспечение деятельности дочерних обществ (финансовое, бухгалтерское, правовое, кадровое и т.д.); развитие объектов дорожного сервиса, рекламная деятельность</a:t>
            </a:r>
          </a:p>
        </p:txBody>
      </p:sp>
      <p:sp>
        <p:nvSpPr>
          <p:cNvPr id="21511" name="Shape 27"/>
          <p:cNvSpPr>
            <a:spLocks noChangeArrowheads="1"/>
          </p:cNvSpPr>
          <p:nvPr/>
        </p:nvSpPr>
        <p:spPr bwMode="auto">
          <a:xfrm>
            <a:off x="1115616" y="1094587"/>
            <a:ext cx="7197328" cy="2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750" b="1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Филиалы: </a:t>
            </a:r>
            <a:r>
              <a:rPr lang="ru-RU" altLang="ru-RU"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Воронежский, Голицынский, Калужский, Краснодарский, Ростовский, Тверской, Санкт-Петербургский </a:t>
            </a:r>
          </a:p>
        </p:txBody>
      </p:sp>
      <p:sp>
        <p:nvSpPr>
          <p:cNvPr id="21512" name="Shape 27"/>
          <p:cNvSpPr>
            <a:spLocks noChangeArrowheads="1"/>
          </p:cNvSpPr>
          <p:nvPr/>
        </p:nvSpPr>
        <p:spPr bwMode="auto">
          <a:xfrm>
            <a:off x="75010" y="2582540"/>
            <a:ext cx="1354931" cy="3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«Автодор-</a:t>
            </a:r>
          </a:p>
          <a:p>
            <a:pPr algn="ctr" eaLnBrk="1" hangingPunct="1"/>
            <a:r>
              <a:rPr lang="ru-RU" altLang="ru-RU"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Платные Дороги»</a:t>
            </a:r>
          </a:p>
        </p:txBody>
      </p:sp>
      <p:sp>
        <p:nvSpPr>
          <p:cNvPr id="21513" name="Shape 27"/>
          <p:cNvSpPr>
            <a:spLocks noChangeArrowheads="1"/>
          </p:cNvSpPr>
          <p:nvPr/>
        </p:nvSpPr>
        <p:spPr bwMode="auto">
          <a:xfrm>
            <a:off x="1490663" y="2642071"/>
            <a:ext cx="1037035" cy="3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«Автодор-Инвест»</a:t>
            </a:r>
          </a:p>
        </p:txBody>
      </p:sp>
      <p:sp>
        <p:nvSpPr>
          <p:cNvPr id="21514" name="Shape 27"/>
          <p:cNvSpPr>
            <a:spLocks noChangeArrowheads="1"/>
          </p:cNvSpPr>
          <p:nvPr/>
        </p:nvSpPr>
        <p:spPr bwMode="auto">
          <a:xfrm>
            <a:off x="2475310" y="2604566"/>
            <a:ext cx="1354931" cy="3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 «Автодор-Торговая площадка»</a:t>
            </a:r>
          </a:p>
        </p:txBody>
      </p:sp>
      <p:sp>
        <p:nvSpPr>
          <p:cNvPr id="21515" name="Shape 27"/>
          <p:cNvSpPr>
            <a:spLocks noChangeArrowheads="1"/>
          </p:cNvSpPr>
          <p:nvPr/>
        </p:nvSpPr>
        <p:spPr bwMode="auto">
          <a:xfrm>
            <a:off x="3711179" y="2619449"/>
            <a:ext cx="945356" cy="3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«Автодор-Телеком»</a:t>
            </a:r>
          </a:p>
        </p:txBody>
      </p:sp>
      <p:sp>
        <p:nvSpPr>
          <p:cNvPr id="21516" name="Shape 27"/>
          <p:cNvSpPr>
            <a:spLocks noChangeArrowheads="1"/>
          </p:cNvSpPr>
          <p:nvPr/>
        </p:nvSpPr>
        <p:spPr bwMode="auto">
          <a:xfrm>
            <a:off x="4462463" y="2612305"/>
            <a:ext cx="1354931" cy="3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«Автодор-Инжиниринг»</a:t>
            </a:r>
          </a:p>
        </p:txBody>
      </p:sp>
      <p:sp>
        <p:nvSpPr>
          <p:cNvPr id="21517" name="Shape 27"/>
          <p:cNvSpPr>
            <a:spLocks noChangeArrowheads="1"/>
          </p:cNvSpPr>
          <p:nvPr/>
        </p:nvSpPr>
        <p:spPr bwMode="auto">
          <a:xfrm>
            <a:off x="175023" y="2882139"/>
            <a:ext cx="1264444" cy="19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750">
                <a:latin typeface="Arial" panose="020B0604020202020204" pitchFamily="34" charset="0"/>
                <a:cs typeface="Arial" panose="020B0604020202020204" pitchFamily="34" charset="0"/>
              </a:rPr>
              <a:t>Оператор по взиманию платы за проезд на платном участке км 21 - км 211 автомобильной дороги М-4 «Дон» и оператор единой сети электронных средств регистрации проезда на всех платных участках автомобильных дорог М-4 «Дон», М-3 «Украина» и платного участка км 208 - км 334 в обход Вышнего Волочка автомобильной дороги М-11 «Москва - Санкт-Петербург»</a:t>
            </a:r>
          </a:p>
        </p:txBody>
      </p:sp>
      <p:sp>
        <p:nvSpPr>
          <p:cNvPr id="21518" name="Shape 27"/>
          <p:cNvSpPr>
            <a:spLocks noChangeArrowheads="1"/>
          </p:cNvSpPr>
          <p:nvPr/>
        </p:nvSpPr>
        <p:spPr bwMode="auto">
          <a:xfrm>
            <a:off x="1566863" y="2938991"/>
            <a:ext cx="915591" cy="10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50">
                <a:latin typeface="Arial" panose="020B0604020202020204" pitchFamily="34" charset="0"/>
                <a:cs typeface="Arial" panose="020B0604020202020204" pitchFamily="34" charset="0"/>
              </a:rPr>
              <a:t>Юридическое, </a:t>
            </a:r>
          </a:p>
          <a:p>
            <a:pPr eaLnBrk="1" hangingPunct="1"/>
            <a:r>
              <a:rPr lang="ru-RU" altLang="ru-RU" sz="750"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финансово-экономическое и организационное структурирование и сопровождение инвестиционных </a:t>
            </a:r>
          </a:p>
          <a:p>
            <a:pPr eaLnBrk="1" hangingPunct="1"/>
            <a:r>
              <a:rPr lang="ru-RU" altLang="ru-RU" sz="750">
                <a:latin typeface="Arial" panose="020B0604020202020204" pitchFamily="34" charset="0"/>
                <a:cs typeface="Arial" panose="020B0604020202020204" pitchFamily="34" charset="0"/>
              </a:rPr>
              <a:t>контрактов</a:t>
            </a:r>
          </a:p>
        </p:txBody>
      </p:sp>
      <p:sp>
        <p:nvSpPr>
          <p:cNvPr id="21519" name="Shape 27"/>
          <p:cNvSpPr>
            <a:spLocks noChangeArrowheads="1"/>
          </p:cNvSpPr>
          <p:nvPr/>
        </p:nvSpPr>
        <p:spPr bwMode="auto">
          <a:xfrm>
            <a:off x="2611041" y="2941037"/>
            <a:ext cx="1095375" cy="18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Создание комплексной услуги </a:t>
            </a:r>
            <a:endParaRPr lang="ru-RU" altLang="ru-RU" sz="7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7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проведения конкурентных процедур на базе собственной электронной площадки, в том числе проведение конкурентных процедур, разработка документаций по конкурентным процедурам</a:t>
            </a:r>
          </a:p>
        </p:txBody>
      </p:sp>
      <p:sp>
        <p:nvSpPr>
          <p:cNvPr id="21520" name="Shape 27"/>
          <p:cNvSpPr>
            <a:spLocks noChangeArrowheads="1"/>
          </p:cNvSpPr>
          <p:nvPr/>
        </p:nvSpPr>
        <p:spPr bwMode="auto">
          <a:xfrm>
            <a:off x="3784997" y="2937094"/>
            <a:ext cx="823913" cy="65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Создание и эксплуатация инфокоммуникационной инфраструктуры</a:t>
            </a:r>
          </a:p>
        </p:txBody>
      </p:sp>
      <p:sp>
        <p:nvSpPr>
          <p:cNvPr id="21521" name="Shape 27"/>
          <p:cNvSpPr>
            <a:spLocks noChangeArrowheads="1"/>
          </p:cNvSpPr>
          <p:nvPr/>
        </p:nvSpPr>
        <p:spPr bwMode="auto">
          <a:xfrm>
            <a:off x="4735116" y="2913615"/>
            <a:ext cx="912019" cy="169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50">
                <a:latin typeface="Arial" panose="020B0604020202020204" pitchFamily="34" charset="0"/>
                <a:cs typeface="Arial" panose="020B0604020202020204" pitchFamily="34" charset="0"/>
              </a:rPr>
              <a:t>Обеспечение нового качества технического сопровождения </a:t>
            </a:r>
          </a:p>
          <a:p>
            <a:pPr eaLnBrk="1" hangingPunct="1"/>
            <a:r>
              <a:rPr lang="ru-RU" altLang="ru-RU" sz="750">
                <a:latin typeface="Arial" panose="020B0604020202020204" pitchFamily="34" charset="0"/>
                <a:cs typeface="Arial" panose="020B0604020202020204" pitchFamily="34" charset="0"/>
              </a:rPr>
              <a:t>проектирования, строительства и ремонта дорог, проведение НИОКР и внедрение инноваций, внедрение новой системы контроля качества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502944" y="1515666"/>
            <a:ext cx="3487341" cy="0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502944" y="1368028"/>
            <a:ext cx="0" cy="147638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502944" y="1473994"/>
            <a:ext cx="0" cy="146447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92969" y="2438400"/>
            <a:ext cx="5183981" cy="7144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91779" y="2432448"/>
            <a:ext cx="1190" cy="144065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968104" y="2446735"/>
            <a:ext cx="0" cy="172640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125391" y="2446735"/>
            <a:ext cx="0" cy="144065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117181" y="2446735"/>
            <a:ext cx="0" cy="144065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093494" y="2441973"/>
            <a:ext cx="0" cy="140494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574382" y="2278857"/>
            <a:ext cx="2381" cy="155972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2" name="Прямоугольник 1"/>
          <p:cNvSpPr>
            <a:spLocks noChangeArrowheads="1"/>
          </p:cNvSpPr>
          <p:nvPr/>
        </p:nvSpPr>
        <p:spPr bwMode="auto">
          <a:xfrm>
            <a:off x="6990160" y="4120754"/>
            <a:ext cx="218360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50" b="1" dirty="0"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Группа компаний «Автодор» насчитывает более </a:t>
            </a:r>
          </a:p>
          <a:p>
            <a:pPr eaLnBrk="1" hangingPunct="1"/>
            <a:r>
              <a:rPr lang="ru-RU" altLang="ru-RU" sz="1050" b="1" dirty="0">
                <a:latin typeface="Arial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1300 работников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6070997" y="2453879"/>
            <a:ext cx="0" cy="145256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4" name="Shape 27"/>
          <p:cNvSpPr>
            <a:spLocks noChangeArrowheads="1"/>
          </p:cNvSpPr>
          <p:nvPr/>
        </p:nvSpPr>
        <p:spPr bwMode="auto">
          <a:xfrm>
            <a:off x="5434013" y="2623616"/>
            <a:ext cx="1354931" cy="3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«Автодор-Девелопмент»</a:t>
            </a:r>
          </a:p>
        </p:txBody>
      </p:sp>
      <p:sp>
        <p:nvSpPr>
          <p:cNvPr id="21535" name="TextBox 16"/>
          <p:cNvSpPr txBox="1">
            <a:spLocks noChangeArrowheads="1"/>
          </p:cNvSpPr>
          <p:nvPr/>
        </p:nvSpPr>
        <p:spPr bwMode="auto">
          <a:xfrm>
            <a:off x="5676900" y="2934891"/>
            <a:ext cx="890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7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строительства и эксплуатации сети многофункциональных зон дорожного сервиса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8239125" y="2301478"/>
            <a:ext cx="0" cy="98822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8" name="Shape 27"/>
          <p:cNvSpPr>
            <a:spLocks noChangeArrowheads="1"/>
          </p:cNvSpPr>
          <p:nvPr/>
        </p:nvSpPr>
        <p:spPr bwMode="auto">
          <a:xfrm>
            <a:off x="6841332" y="1578842"/>
            <a:ext cx="2245519" cy="3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825" b="1" dirty="0">
                <a:solidFill>
                  <a:srgbClr val="F29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«Автодор-Инфраструктурные инвестиции»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991350" y="2393157"/>
            <a:ext cx="1776413" cy="11906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0" name="TextBox 2"/>
          <p:cNvSpPr txBox="1">
            <a:spLocks noChangeArrowheads="1"/>
          </p:cNvSpPr>
          <p:nvPr/>
        </p:nvSpPr>
        <p:spPr bwMode="auto">
          <a:xfrm>
            <a:off x="7314040" y="2508074"/>
            <a:ext cx="1165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«Единый оператор Центральной кольцевой автомобильной дороги» </a:t>
            </a:r>
            <a:r>
              <a:rPr lang="ru-RU" alt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(ООО ЕО </a:t>
            </a:r>
            <a:r>
              <a:rPr lang="ru-RU" alt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«ЦКАД»)</a:t>
            </a:r>
          </a:p>
        </p:txBody>
      </p:sp>
      <p:sp>
        <p:nvSpPr>
          <p:cNvPr id="21541" name="TextBox 3"/>
          <p:cNvSpPr txBox="1">
            <a:spLocks noChangeArrowheads="1"/>
          </p:cNvSpPr>
          <p:nvPr/>
        </p:nvSpPr>
        <p:spPr bwMode="auto">
          <a:xfrm>
            <a:off x="8389144" y="2532460"/>
            <a:ext cx="771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«Дальний западный обход Краснодара» (ООО «ДЗОК»)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7870031" y="2402682"/>
            <a:ext cx="1191" cy="98822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767763" y="2405063"/>
            <a:ext cx="1191" cy="96441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4" name="TextBox 14"/>
          <p:cNvSpPr txBox="1">
            <a:spLocks noChangeArrowheads="1"/>
          </p:cNvSpPr>
          <p:nvPr/>
        </p:nvSpPr>
        <p:spPr bwMode="auto">
          <a:xfrm>
            <a:off x="7516416" y="2911078"/>
            <a:ext cx="833438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750">
                <a:latin typeface="Arial" panose="020B0604020202020204" pitchFamily="34" charset="0"/>
                <a:cs typeface="Arial" panose="020B0604020202020204" pitchFamily="34" charset="0"/>
              </a:rPr>
              <a:t>Создание и эксплуатация системы взимания платы</a:t>
            </a:r>
          </a:p>
        </p:txBody>
      </p:sp>
      <p:sp>
        <p:nvSpPr>
          <p:cNvPr id="21545" name="TextBox 15"/>
          <p:cNvSpPr txBox="1">
            <a:spLocks noChangeArrowheads="1"/>
          </p:cNvSpPr>
          <p:nvPr/>
        </p:nvSpPr>
        <p:spPr bwMode="auto">
          <a:xfrm>
            <a:off x="8349854" y="3009900"/>
            <a:ext cx="7941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Специальная проектная компания</a:t>
            </a:r>
          </a:p>
        </p:txBody>
      </p:sp>
      <p:sp>
        <p:nvSpPr>
          <p:cNvPr id="21546" name="TextBox 57"/>
          <p:cNvSpPr txBox="1">
            <a:spLocks noChangeArrowheads="1"/>
          </p:cNvSpPr>
          <p:nvPr/>
        </p:nvSpPr>
        <p:spPr bwMode="auto">
          <a:xfrm>
            <a:off x="7670006" y="1930004"/>
            <a:ext cx="1104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проектная компания</a:t>
            </a:r>
          </a:p>
        </p:txBody>
      </p:sp>
      <p:sp>
        <p:nvSpPr>
          <p:cNvPr id="21547" name="TextBox 2"/>
          <p:cNvSpPr txBox="1">
            <a:spLocks noChangeArrowheads="1"/>
          </p:cNvSpPr>
          <p:nvPr/>
        </p:nvSpPr>
        <p:spPr bwMode="auto">
          <a:xfrm>
            <a:off x="6581775" y="2627710"/>
            <a:ext cx="906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«Магистраль Домодедово»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6991350" y="2385647"/>
            <a:ext cx="2381" cy="217885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9" name="TextBox 15"/>
          <p:cNvSpPr txBox="1">
            <a:spLocks noChangeArrowheads="1"/>
          </p:cNvSpPr>
          <p:nvPr/>
        </p:nvSpPr>
        <p:spPr bwMode="auto">
          <a:xfrm>
            <a:off x="6650901" y="2989157"/>
            <a:ext cx="81788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Специальная проектная компания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3</a:t>
            </a:r>
          </a:p>
        </p:txBody>
      </p:sp>
      <p:graphicFrame>
        <p:nvGraphicFramePr>
          <p:cNvPr id="50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orelDRAW" r:id="rId5" imgW="2757560" imgH="459860" progId="CorelDraw.Graphic.16">
                  <p:embed/>
                </p:oleObj>
              </mc:Choice>
              <mc:Fallback>
                <p:oleObj name="CorelDRAW" r:id="rId5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 flipV="1">
            <a:off x="7990285" y="1499309"/>
            <a:ext cx="0" cy="140494"/>
          </a:xfrm>
          <a:prstGeom prst="line">
            <a:avLst/>
          </a:prstGeom>
          <a:ln w="19050">
            <a:solidFill>
              <a:srgbClr val="F29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137589" cy="5141974"/>
          </a:xfrm>
          <a:prstGeom prst="rect">
            <a:avLst/>
          </a:prstGeom>
        </p:spPr>
      </p:pic>
      <p:sp>
        <p:nvSpPr>
          <p:cNvPr id="43" name="Shape 66"/>
          <p:cNvSpPr/>
          <p:nvPr/>
        </p:nvSpPr>
        <p:spPr>
          <a:xfrm>
            <a:off x="6966347" y="1335882"/>
            <a:ext cx="1937147" cy="26836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22531" name="Shape 24"/>
          <p:cNvSpPr>
            <a:spLocks noChangeArrowheads="1"/>
          </p:cNvSpPr>
          <p:nvPr/>
        </p:nvSpPr>
        <p:spPr bwMode="auto">
          <a:xfrm>
            <a:off x="420291" y="273913"/>
            <a:ext cx="5567363" cy="32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КРАТКО О ГОСУДАРСТВЕННОЙ КОМПАНИИ «АВТОДОР»</a:t>
            </a:r>
          </a:p>
        </p:txBody>
      </p:sp>
      <p:sp>
        <p:nvSpPr>
          <p:cNvPr id="22532" name="Shape 65"/>
          <p:cNvSpPr>
            <a:spLocks noChangeArrowheads="1"/>
          </p:cNvSpPr>
          <p:nvPr/>
        </p:nvSpPr>
        <p:spPr bwMode="auto">
          <a:xfrm>
            <a:off x="263129" y="800101"/>
            <a:ext cx="2178844" cy="460772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Shape 66"/>
          <p:cNvSpPr/>
          <p:nvPr/>
        </p:nvSpPr>
        <p:spPr>
          <a:xfrm>
            <a:off x="263129" y="1321594"/>
            <a:ext cx="2178844" cy="26979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3" tIns="38093" rIns="38093" bIns="38093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22534" name="Shape 68"/>
          <p:cNvSpPr>
            <a:spLocks noChangeArrowheads="1"/>
          </p:cNvSpPr>
          <p:nvPr/>
        </p:nvSpPr>
        <p:spPr bwMode="auto">
          <a:xfrm>
            <a:off x="6966347" y="792956"/>
            <a:ext cx="1846659" cy="463154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к 2024 г.</a:t>
            </a:r>
          </a:p>
        </p:txBody>
      </p:sp>
      <p:sp>
        <p:nvSpPr>
          <p:cNvPr id="22535" name="Shape 27"/>
          <p:cNvSpPr>
            <a:spLocks noChangeArrowheads="1"/>
          </p:cNvSpPr>
          <p:nvPr/>
        </p:nvSpPr>
        <p:spPr bwMode="auto">
          <a:xfrm>
            <a:off x="348854" y="1343017"/>
            <a:ext cx="2038350" cy="266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Автомобильных дорог в доверительном управлении  «Автодора»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3196 км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Построено/ реконструировано с начала 2010 года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1053 км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Протяженность дорог I технической категории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2270 км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Протяженность участков автодорог в платной эксплуатации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1071 км</a:t>
            </a:r>
          </a:p>
        </p:txBody>
      </p:sp>
      <p:sp>
        <p:nvSpPr>
          <p:cNvPr id="22536" name="Shape 27"/>
          <p:cNvSpPr>
            <a:spLocks noChangeArrowheads="1"/>
          </p:cNvSpPr>
          <p:nvPr/>
        </p:nvSpPr>
        <p:spPr bwMode="auto">
          <a:xfrm>
            <a:off x="373307" y="874775"/>
            <a:ext cx="1989534" cy="28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altLang="ru-RU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endParaRPr lang="ru-RU" alt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Shape 27"/>
          <p:cNvSpPr>
            <a:spLocks noChangeArrowheads="1"/>
          </p:cNvSpPr>
          <p:nvPr/>
        </p:nvSpPr>
        <p:spPr bwMode="auto">
          <a:xfrm>
            <a:off x="3462337" y="2532542"/>
            <a:ext cx="2215754" cy="23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5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к 2024 году</a:t>
            </a:r>
          </a:p>
        </p:txBody>
      </p:sp>
      <p:sp>
        <p:nvSpPr>
          <p:cNvPr id="22538" name="Прямоугольник 1"/>
          <p:cNvSpPr>
            <a:spLocks noChangeArrowheads="1"/>
          </p:cNvSpPr>
          <p:nvPr/>
        </p:nvSpPr>
        <p:spPr bwMode="auto">
          <a:xfrm>
            <a:off x="6966348" y="1335882"/>
            <a:ext cx="2012156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Автомобильных дорог в доверительном управлении ГК «Автодор»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4672 км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Построено/ реконструировано с начала 2010 года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2793 км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Протяженность дорог I технической категории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3773 км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050">
                <a:latin typeface="Arial" panose="020B0604020202020204" pitchFamily="34" charset="0"/>
                <a:cs typeface="Arial" panose="020B0604020202020204" pitchFamily="34" charset="0"/>
              </a:rPr>
              <a:t>Протяженность участков автодорог в платной эксплуатации </a:t>
            </a:r>
            <a:r>
              <a:rPr lang="ru-RU" altLang="ru-RU" sz="1050" b="1">
                <a:latin typeface="Arial" panose="020B0604020202020204" pitchFamily="34" charset="0"/>
                <a:cs typeface="Arial" panose="020B0604020202020204" pitchFamily="34" charset="0"/>
              </a:rPr>
              <a:t>3039 км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7" r="21826" b="18959"/>
          <a:stretch>
            <a:fillRect/>
          </a:stretch>
        </p:blipFill>
        <p:spPr bwMode="auto">
          <a:xfrm>
            <a:off x="2593182" y="848916"/>
            <a:ext cx="4331494" cy="393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2747" y="4805449"/>
            <a:ext cx="4464496" cy="25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4</a:t>
            </a:r>
          </a:p>
        </p:txBody>
      </p:sp>
      <p:graphicFrame>
        <p:nvGraphicFramePr>
          <p:cNvPr id="14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orelDRAW" r:id="rId5" imgW="2757560" imgH="459860" progId="CorelDraw.Graphic.16">
                  <p:embed/>
                </p:oleObj>
              </mc:Choice>
              <mc:Fallback>
                <p:oleObj name="CorelDRAW" r:id="rId5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137589" cy="5141974"/>
          </a:xfrm>
          <a:prstGeom prst="rect">
            <a:avLst/>
          </a:prstGeom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20291" y="292894"/>
            <a:ext cx="61031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ОБЪЕКТОВ ДОРОЖНОГО СЕРВИСА</a:t>
            </a:r>
          </a:p>
        </p:txBody>
      </p:sp>
      <p:grpSp>
        <p:nvGrpSpPr>
          <p:cNvPr id="23555" name="Группа 10"/>
          <p:cNvGrpSpPr>
            <a:grpSpLocks/>
          </p:cNvGrpSpPr>
          <p:nvPr/>
        </p:nvGrpSpPr>
        <p:grpSpPr bwMode="auto">
          <a:xfrm>
            <a:off x="371476" y="736319"/>
            <a:ext cx="5441156" cy="3951173"/>
            <a:chOff x="830827" y="1253076"/>
            <a:chExt cx="8811602" cy="5667377"/>
          </a:xfrm>
        </p:grpSpPr>
        <p:pic>
          <p:nvPicPr>
            <p:cNvPr id="2357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878" y="1253076"/>
              <a:ext cx="8280918" cy="566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51"/>
            <p:cNvSpPr>
              <a:spLocks noChangeArrowheads="1"/>
            </p:cNvSpPr>
            <p:nvPr/>
          </p:nvSpPr>
          <p:spPr bwMode="auto">
            <a:xfrm>
              <a:off x="1937580" y="3890857"/>
              <a:ext cx="933219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Брянск </a:t>
              </a:r>
            </a:p>
          </p:txBody>
        </p:sp>
        <p:sp>
          <p:nvSpPr>
            <p:cNvPr id="14" name="Прямоугольник 52"/>
            <p:cNvSpPr>
              <a:spLocks noChangeArrowheads="1"/>
            </p:cNvSpPr>
            <p:nvPr/>
          </p:nvSpPr>
          <p:spPr bwMode="auto">
            <a:xfrm>
              <a:off x="3073255" y="1935453"/>
              <a:ext cx="1472428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 Санкт-Петербург </a:t>
              </a:r>
            </a:p>
          </p:txBody>
        </p:sp>
        <p:sp>
          <p:nvSpPr>
            <p:cNvPr id="23578" name="Прямоугольник 54"/>
            <p:cNvSpPr>
              <a:spLocks noChangeArrowheads="1"/>
            </p:cNvSpPr>
            <p:nvPr/>
          </p:nvSpPr>
          <p:spPr bwMode="auto">
            <a:xfrm>
              <a:off x="2739687" y="3597120"/>
              <a:ext cx="984389" cy="29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750" b="1">
                  <a:solidFill>
                    <a:srgbClr val="40404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МОСКВА</a:t>
              </a:r>
            </a:p>
          </p:txBody>
        </p:sp>
        <p:sp>
          <p:nvSpPr>
            <p:cNvPr id="16" name="Прямоугольник 55"/>
            <p:cNvSpPr>
              <a:spLocks noChangeArrowheads="1"/>
            </p:cNvSpPr>
            <p:nvPr/>
          </p:nvSpPr>
          <p:spPr bwMode="auto">
            <a:xfrm>
              <a:off x="7770204" y="5765995"/>
              <a:ext cx="620953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Омск</a:t>
              </a:r>
            </a:p>
          </p:txBody>
        </p:sp>
        <p:sp>
          <p:nvSpPr>
            <p:cNvPr id="17" name="Прямоугольник 59"/>
            <p:cNvSpPr>
              <a:spLocks noChangeArrowheads="1"/>
            </p:cNvSpPr>
            <p:nvPr/>
          </p:nvSpPr>
          <p:spPr bwMode="auto">
            <a:xfrm>
              <a:off x="3217865" y="3086494"/>
              <a:ext cx="675470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Тверь</a:t>
              </a:r>
            </a:p>
          </p:txBody>
        </p:sp>
        <p:sp>
          <p:nvSpPr>
            <p:cNvPr id="18" name="Прямоугольник 60"/>
            <p:cNvSpPr>
              <a:spLocks noChangeArrowheads="1"/>
            </p:cNvSpPr>
            <p:nvPr/>
          </p:nvSpPr>
          <p:spPr bwMode="auto">
            <a:xfrm>
              <a:off x="3368261" y="3907935"/>
              <a:ext cx="948045" cy="43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Нижний</a:t>
              </a:r>
            </a:p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Новгород </a:t>
              </a:r>
            </a:p>
          </p:txBody>
        </p:sp>
        <p:sp>
          <p:nvSpPr>
            <p:cNvPr id="19" name="Прямоугольник 61"/>
            <p:cNvSpPr>
              <a:spLocks noChangeArrowheads="1"/>
            </p:cNvSpPr>
            <p:nvPr/>
          </p:nvSpPr>
          <p:spPr bwMode="auto">
            <a:xfrm>
              <a:off x="2201734" y="2237729"/>
              <a:ext cx="903914" cy="43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Великий</a:t>
              </a:r>
            </a:p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Новгород</a:t>
              </a:r>
            </a:p>
          </p:txBody>
        </p:sp>
        <p:sp>
          <p:nvSpPr>
            <p:cNvPr id="20" name="Прямоугольник 67"/>
            <p:cNvSpPr>
              <a:spLocks noChangeArrowheads="1"/>
            </p:cNvSpPr>
            <p:nvPr/>
          </p:nvSpPr>
          <p:spPr bwMode="auto">
            <a:xfrm>
              <a:off x="6366520" y="5257078"/>
              <a:ext cx="797480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Тюмень</a:t>
              </a:r>
            </a:p>
          </p:txBody>
        </p:sp>
        <p:sp>
          <p:nvSpPr>
            <p:cNvPr id="21" name="Прямоугольник 68"/>
            <p:cNvSpPr>
              <a:spLocks noChangeArrowheads="1"/>
            </p:cNvSpPr>
            <p:nvPr/>
          </p:nvSpPr>
          <p:spPr bwMode="auto">
            <a:xfrm>
              <a:off x="5194210" y="4958217"/>
              <a:ext cx="1173893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Екатеринбург</a:t>
              </a:r>
            </a:p>
          </p:txBody>
        </p:sp>
        <p:sp>
          <p:nvSpPr>
            <p:cNvPr id="22" name="Прямоугольник 77"/>
            <p:cNvSpPr>
              <a:spLocks noChangeArrowheads="1"/>
            </p:cNvSpPr>
            <p:nvPr/>
          </p:nvSpPr>
          <p:spPr bwMode="auto">
            <a:xfrm>
              <a:off x="1771760" y="5627666"/>
              <a:ext cx="1347822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Ростов-на-Дону </a:t>
              </a:r>
            </a:p>
          </p:txBody>
        </p:sp>
        <p:sp>
          <p:nvSpPr>
            <p:cNvPr id="23" name="Прямоугольник 79"/>
            <p:cNvSpPr>
              <a:spLocks noChangeArrowheads="1"/>
            </p:cNvSpPr>
            <p:nvPr/>
          </p:nvSpPr>
          <p:spPr bwMode="auto">
            <a:xfrm>
              <a:off x="4897275" y="5795028"/>
              <a:ext cx="909106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Оренбург</a:t>
              </a:r>
            </a:p>
          </p:txBody>
        </p:sp>
        <p:sp>
          <p:nvSpPr>
            <p:cNvPr id="24" name="Прямоугольник 84"/>
            <p:cNvSpPr>
              <a:spLocks noChangeArrowheads="1"/>
            </p:cNvSpPr>
            <p:nvPr/>
          </p:nvSpPr>
          <p:spPr bwMode="auto">
            <a:xfrm>
              <a:off x="5870985" y="5620835"/>
              <a:ext cx="981793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Челябинск</a:t>
              </a:r>
            </a:p>
          </p:txBody>
        </p:sp>
        <p:sp>
          <p:nvSpPr>
            <p:cNvPr id="25" name="Прямоугольник 87"/>
            <p:cNvSpPr>
              <a:spLocks noChangeArrowheads="1"/>
            </p:cNvSpPr>
            <p:nvPr/>
          </p:nvSpPr>
          <p:spPr bwMode="auto">
            <a:xfrm>
              <a:off x="3320057" y="5238293"/>
              <a:ext cx="818247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Саратов</a:t>
              </a:r>
            </a:p>
          </p:txBody>
        </p:sp>
        <p:sp>
          <p:nvSpPr>
            <p:cNvPr id="26" name="Прямоугольник 88"/>
            <p:cNvSpPr>
              <a:spLocks noChangeArrowheads="1"/>
            </p:cNvSpPr>
            <p:nvPr/>
          </p:nvSpPr>
          <p:spPr bwMode="auto">
            <a:xfrm>
              <a:off x="2897794" y="6071688"/>
              <a:ext cx="953237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Волгоград</a:t>
              </a:r>
            </a:p>
          </p:txBody>
        </p:sp>
        <p:sp>
          <p:nvSpPr>
            <p:cNvPr id="27" name="Прямоугольник 91"/>
            <p:cNvSpPr>
              <a:spLocks noChangeArrowheads="1"/>
            </p:cNvSpPr>
            <p:nvPr/>
          </p:nvSpPr>
          <p:spPr bwMode="auto">
            <a:xfrm>
              <a:off x="1260803" y="6010208"/>
              <a:ext cx="1189469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Новороссийск</a:t>
              </a:r>
            </a:p>
          </p:txBody>
        </p:sp>
        <p:sp>
          <p:nvSpPr>
            <p:cNvPr id="28" name="Прямоугольник 92"/>
            <p:cNvSpPr>
              <a:spLocks noChangeArrowheads="1"/>
            </p:cNvSpPr>
            <p:nvPr/>
          </p:nvSpPr>
          <p:spPr bwMode="auto">
            <a:xfrm>
              <a:off x="830827" y="5204136"/>
              <a:ext cx="1218025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Порт «Кавказ </a:t>
              </a:r>
            </a:p>
          </p:txBody>
        </p:sp>
        <p:sp>
          <p:nvSpPr>
            <p:cNvPr id="29" name="Прямоугольник 100"/>
            <p:cNvSpPr>
              <a:spLocks noChangeArrowheads="1"/>
            </p:cNvSpPr>
            <p:nvPr/>
          </p:nvSpPr>
          <p:spPr bwMode="auto">
            <a:xfrm>
              <a:off x="2716548" y="4271691"/>
              <a:ext cx="607975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Елец</a:t>
              </a:r>
            </a:p>
          </p:txBody>
        </p:sp>
        <p:sp>
          <p:nvSpPr>
            <p:cNvPr id="30" name="Прямоугольник 102"/>
            <p:cNvSpPr>
              <a:spLocks noChangeArrowheads="1"/>
            </p:cNvSpPr>
            <p:nvPr/>
          </p:nvSpPr>
          <p:spPr bwMode="auto">
            <a:xfrm>
              <a:off x="2045556" y="4476624"/>
              <a:ext cx="862379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Воронеж</a:t>
              </a:r>
            </a:p>
          </p:txBody>
        </p:sp>
        <p:sp>
          <p:nvSpPr>
            <p:cNvPr id="31" name="Прямоугольник 104"/>
            <p:cNvSpPr>
              <a:spLocks noChangeArrowheads="1"/>
            </p:cNvSpPr>
            <p:nvPr/>
          </p:nvSpPr>
          <p:spPr bwMode="auto">
            <a:xfrm>
              <a:off x="2024346" y="3192376"/>
              <a:ext cx="909106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Смоленск</a:t>
              </a:r>
            </a:p>
          </p:txBody>
        </p:sp>
        <p:sp>
          <p:nvSpPr>
            <p:cNvPr id="32" name="Прямоугольник 105"/>
            <p:cNvSpPr>
              <a:spLocks noChangeArrowheads="1"/>
            </p:cNvSpPr>
            <p:nvPr/>
          </p:nvSpPr>
          <p:spPr bwMode="auto">
            <a:xfrm>
              <a:off x="1555808" y="6245881"/>
              <a:ext cx="1025924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Краснодар </a:t>
              </a:r>
            </a:p>
          </p:txBody>
        </p:sp>
        <p:sp>
          <p:nvSpPr>
            <p:cNvPr id="33" name="Прямоугольник 107"/>
            <p:cNvSpPr>
              <a:spLocks noChangeArrowheads="1"/>
            </p:cNvSpPr>
            <p:nvPr/>
          </p:nvSpPr>
          <p:spPr bwMode="auto">
            <a:xfrm>
              <a:off x="3659409" y="3361447"/>
              <a:ext cx="932469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Владимир</a:t>
              </a:r>
            </a:p>
          </p:txBody>
        </p:sp>
        <p:sp>
          <p:nvSpPr>
            <p:cNvPr id="34" name="Прямоугольник 110"/>
            <p:cNvSpPr>
              <a:spLocks noChangeArrowheads="1"/>
            </p:cNvSpPr>
            <p:nvPr/>
          </p:nvSpPr>
          <p:spPr bwMode="auto">
            <a:xfrm>
              <a:off x="4347755" y="4548352"/>
              <a:ext cx="742965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Казань</a:t>
              </a:r>
            </a:p>
          </p:txBody>
        </p:sp>
        <p:sp>
          <p:nvSpPr>
            <p:cNvPr id="23598" name="TextBox 4"/>
            <p:cNvSpPr txBox="1">
              <a:spLocks noChangeArrowheads="1"/>
            </p:cNvSpPr>
            <p:nvPr/>
          </p:nvSpPr>
          <p:spPr bwMode="auto">
            <a:xfrm>
              <a:off x="1193317" y="3173590"/>
              <a:ext cx="1020732" cy="31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825">
                  <a:solidFill>
                    <a:srgbClr val="7F7F7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Беларусь</a:t>
              </a:r>
            </a:p>
          </p:txBody>
        </p:sp>
        <p:sp>
          <p:nvSpPr>
            <p:cNvPr id="23599" name="TextBox 35"/>
            <p:cNvSpPr txBox="1">
              <a:spLocks noChangeArrowheads="1"/>
            </p:cNvSpPr>
            <p:nvPr/>
          </p:nvSpPr>
          <p:spPr bwMode="auto">
            <a:xfrm>
              <a:off x="1193317" y="4729376"/>
              <a:ext cx="950641" cy="31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825">
                  <a:solidFill>
                    <a:srgbClr val="7F7F7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Украина</a:t>
              </a:r>
            </a:p>
          </p:txBody>
        </p:sp>
        <p:sp>
          <p:nvSpPr>
            <p:cNvPr id="23600" name="TextBox 36"/>
            <p:cNvSpPr txBox="1">
              <a:spLocks noChangeArrowheads="1"/>
            </p:cNvSpPr>
            <p:nvPr/>
          </p:nvSpPr>
          <p:spPr bwMode="auto">
            <a:xfrm>
              <a:off x="4527072" y="6377380"/>
              <a:ext cx="1015540" cy="29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750" dirty="0">
                  <a:solidFill>
                    <a:srgbClr val="7F7F7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Казахстан</a:t>
              </a:r>
            </a:p>
          </p:txBody>
        </p:sp>
        <p:sp>
          <p:nvSpPr>
            <p:cNvPr id="38" name="Прямоугольник 91"/>
            <p:cNvSpPr>
              <a:spLocks noChangeArrowheads="1"/>
            </p:cNvSpPr>
            <p:nvPr/>
          </p:nvSpPr>
          <p:spPr bwMode="auto">
            <a:xfrm>
              <a:off x="1411199" y="6534494"/>
              <a:ext cx="610569" cy="2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Сочи</a:t>
              </a:r>
            </a:p>
          </p:txBody>
        </p:sp>
        <p:sp>
          <p:nvSpPr>
            <p:cNvPr id="23602" name="TextBox 4"/>
            <p:cNvSpPr txBox="1">
              <a:spLocks noChangeArrowheads="1"/>
            </p:cNvSpPr>
            <p:nvPr/>
          </p:nvSpPr>
          <p:spPr bwMode="auto">
            <a:xfrm>
              <a:off x="1578946" y="2242852"/>
              <a:ext cx="864975" cy="31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825">
                  <a:solidFill>
                    <a:srgbClr val="7F7F7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Латвия</a:t>
              </a:r>
            </a:p>
          </p:txBody>
        </p:sp>
        <p:sp>
          <p:nvSpPr>
            <p:cNvPr id="23603" name="TextBox 4"/>
            <p:cNvSpPr txBox="1">
              <a:spLocks noChangeArrowheads="1"/>
            </p:cNvSpPr>
            <p:nvPr/>
          </p:nvSpPr>
          <p:spPr bwMode="auto">
            <a:xfrm>
              <a:off x="2922859" y="1417997"/>
              <a:ext cx="1184277" cy="31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825">
                  <a:solidFill>
                    <a:srgbClr val="7F7F7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Финляндия</a:t>
              </a:r>
            </a:p>
          </p:txBody>
        </p:sp>
        <p:sp>
          <p:nvSpPr>
            <p:cNvPr id="41" name="Овал 40"/>
            <p:cNvSpPr/>
            <p:nvPr/>
          </p:nvSpPr>
          <p:spPr bwMode="auto">
            <a:xfrm>
              <a:off x="1654144" y="3405849"/>
              <a:ext cx="235233" cy="233965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ru-RU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2" name="Овал 41"/>
            <p:cNvSpPr/>
            <p:nvPr/>
          </p:nvSpPr>
          <p:spPr bwMode="auto">
            <a:xfrm>
              <a:off x="3111818" y="2881561"/>
              <a:ext cx="235233" cy="233966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1785257" y="3890857"/>
              <a:ext cx="235233" cy="233965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2167029" y="5318559"/>
              <a:ext cx="237161" cy="233965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3100249" y="3882318"/>
              <a:ext cx="235233" cy="233966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609" name="TextBox 4"/>
            <p:cNvSpPr txBox="1">
              <a:spLocks noChangeArrowheads="1"/>
            </p:cNvSpPr>
            <p:nvPr/>
          </p:nvSpPr>
          <p:spPr bwMode="auto">
            <a:xfrm>
              <a:off x="1781402" y="1899589"/>
              <a:ext cx="937661" cy="31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825">
                  <a:solidFill>
                    <a:srgbClr val="7F7F7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Эстония</a:t>
              </a:r>
            </a:p>
          </p:txBody>
        </p:sp>
        <p:sp>
          <p:nvSpPr>
            <p:cNvPr id="47" name="Прямоугольник 68"/>
            <p:cNvSpPr>
              <a:spLocks noChangeArrowheads="1"/>
            </p:cNvSpPr>
            <p:nvPr/>
          </p:nvSpPr>
          <p:spPr bwMode="auto">
            <a:xfrm>
              <a:off x="6226942" y="1270682"/>
              <a:ext cx="3291335" cy="112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309" tIns="31154" rIns="62309" bIns="31154">
              <a:spAutoFit/>
            </a:bodyPr>
            <a:lstStyle/>
            <a:p>
              <a:pPr defTabSz="565595">
                <a:spcAft>
                  <a:spcPts val="188"/>
                </a:spcAft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Автомагистрали и скоростные автодороги, переданные в доверительное управление  </a:t>
              </a:r>
              <a:r>
                <a:rPr lang="ru-RU" sz="675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              ГК </a:t>
              </a: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«Автодор», а также строящиеся, ввод </a:t>
              </a:r>
              <a:r>
                <a:rPr lang="ru-RU" sz="675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                  в </a:t>
              </a: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эксплуатацию до 202</a:t>
              </a:r>
              <a:r>
                <a:rPr lang="en-US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2</a:t>
              </a: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 года</a:t>
              </a:r>
            </a:p>
            <a:p>
              <a:pPr defTabSz="565595">
                <a:spcAft>
                  <a:spcPts val="188"/>
                </a:spcAft>
                <a:defRPr/>
              </a:pPr>
              <a:endParaRPr lang="ru-RU" sz="3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 defTabSz="565595">
                <a:spcAft>
                  <a:spcPts val="188"/>
                </a:spcAft>
                <a:defRPr/>
              </a:pPr>
              <a:r>
                <a:rPr lang="ru-RU" sz="6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Перспективные автомагистрали и скоростные автодороги  к 2030 году</a:t>
              </a:r>
            </a:p>
          </p:txBody>
        </p:sp>
        <p:sp>
          <p:nvSpPr>
            <p:cNvPr id="48" name="Прямоугольник 10"/>
            <p:cNvSpPr>
              <a:spLocks noChangeArrowheads="1"/>
            </p:cNvSpPr>
            <p:nvPr/>
          </p:nvSpPr>
          <p:spPr bwMode="auto">
            <a:xfrm>
              <a:off x="7770204" y="3206038"/>
              <a:ext cx="1872225" cy="230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М-1 «Беларусь»</a:t>
              </a:r>
            </a:p>
            <a:p>
              <a:pPr>
                <a:defRPr/>
              </a:pPr>
              <a:endParaRPr lang="ru-RU" sz="82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M-3 </a:t>
              </a:r>
              <a:r>
                <a:rPr lang="ru-RU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«Украина»</a:t>
              </a:r>
            </a:p>
            <a:p>
              <a:pPr>
                <a:defRPr/>
              </a:pPr>
              <a:endParaRPr lang="ru-RU" sz="82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endParaRPr lang="ru-RU" sz="1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M-4 </a:t>
              </a:r>
              <a:r>
                <a:rPr lang="ru-RU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«Дон»</a:t>
              </a:r>
            </a:p>
            <a:p>
              <a:pPr>
                <a:defRPr/>
              </a:pPr>
              <a:endParaRPr lang="ru-RU" sz="3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M-11 </a:t>
              </a:r>
              <a:r>
                <a:rPr lang="ru-RU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«Москва -               Санкт-Петербург»</a:t>
              </a:r>
            </a:p>
            <a:p>
              <a:pPr>
                <a:defRPr/>
              </a:pPr>
              <a:endParaRPr lang="ru-RU" sz="52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ru-RU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ЦКАД</a:t>
              </a:r>
            </a:p>
            <a:p>
              <a:pPr>
                <a:defRPr/>
              </a:pPr>
              <a:endParaRPr lang="en-US" sz="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ru-RU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ЕЗК</a:t>
              </a:r>
            </a:p>
          </p:txBody>
        </p:sp>
        <p:sp>
          <p:nvSpPr>
            <p:cNvPr id="49" name="Овал 48"/>
            <p:cNvSpPr/>
            <p:nvPr/>
          </p:nvSpPr>
          <p:spPr bwMode="auto">
            <a:xfrm>
              <a:off x="7556181" y="3270934"/>
              <a:ext cx="214024" cy="211764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ru-RU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0" name="Овал 49"/>
            <p:cNvSpPr/>
            <p:nvPr/>
          </p:nvSpPr>
          <p:spPr bwMode="auto">
            <a:xfrm>
              <a:off x="7542685" y="4377573"/>
              <a:ext cx="214023" cy="213473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Овал 50"/>
            <p:cNvSpPr/>
            <p:nvPr/>
          </p:nvSpPr>
          <p:spPr bwMode="auto">
            <a:xfrm>
              <a:off x="7556181" y="3639814"/>
              <a:ext cx="214024" cy="211764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Овал 51"/>
            <p:cNvSpPr/>
            <p:nvPr/>
          </p:nvSpPr>
          <p:spPr bwMode="auto">
            <a:xfrm>
              <a:off x="7556181" y="4032602"/>
              <a:ext cx="214024" cy="213473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 bwMode="auto">
            <a:xfrm>
              <a:off x="7542685" y="4828426"/>
              <a:ext cx="214023" cy="213473"/>
            </a:xfrm>
            <a:prstGeom prst="ellipse">
              <a:avLst/>
            </a:prstGeom>
            <a:solidFill>
              <a:sysClr val="window" lastClr="FFFFFF"/>
            </a:solidFill>
            <a:ln w="38100" cap="flat" cmpd="dbl" algn="ctr">
              <a:solidFill>
                <a:srgbClr val="E1561C"/>
              </a:solidFill>
              <a:prstDash val="solid"/>
            </a:ln>
            <a:effectLst/>
          </p:spPr>
          <p:txBody>
            <a:bodyPr lIns="75452" tIns="37726" rIns="75452" bIns="37726" anchor="ctr"/>
            <a:lstStyle/>
            <a:p>
              <a:pPr algn="ctr">
                <a:defRPr/>
              </a:pPr>
              <a:r>
                <a:rPr lang="en-US" sz="97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ru-RU" sz="975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4" name="Выноска со стрелкой вниз 53"/>
          <p:cNvSpPr/>
          <p:nvPr/>
        </p:nvSpPr>
        <p:spPr>
          <a:xfrm>
            <a:off x="6311503" y="831057"/>
            <a:ext cx="1879997" cy="11322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5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Цель до </a:t>
            </a:r>
            <a:r>
              <a:rPr lang="ru-RU" altLang="ru-RU" sz="1050" b="1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en-US" altLang="ru-RU" sz="1050" b="1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altLang="ru-RU" sz="105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года создание </a:t>
            </a:r>
            <a:r>
              <a:rPr lang="en-US" altLang="ru-RU" sz="1050" b="1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122 </a:t>
            </a:r>
            <a:r>
              <a:rPr lang="ru-RU" altLang="ru-RU" sz="1050" b="1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многофункциональных зон сервиса</a:t>
            </a:r>
          </a:p>
        </p:txBody>
      </p:sp>
      <p:cxnSp>
        <p:nvCxnSpPr>
          <p:cNvPr id="23557" name="Прямая со стрелкой 85"/>
          <p:cNvCxnSpPr>
            <a:cxnSpLocks noChangeShapeType="1"/>
          </p:cNvCxnSpPr>
          <p:nvPr/>
        </p:nvCxnSpPr>
        <p:spPr bwMode="auto">
          <a:xfrm>
            <a:off x="5585222" y="2209800"/>
            <a:ext cx="1423988" cy="7144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Прямая со стрелкой 86"/>
          <p:cNvCxnSpPr>
            <a:cxnSpLocks noChangeShapeType="1"/>
          </p:cNvCxnSpPr>
          <p:nvPr/>
        </p:nvCxnSpPr>
        <p:spPr bwMode="auto">
          <a:xfrm flipV="1">
            <a:off x="5585222" y="2437210"/>
            <a:ext cx="1423988" cy="8334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Прямая со стрелкой 87"/>
          <p:cNvCxnSpPr>
            <a:cxnSpLocks noChangeShapeType="1"/>
          </p:cNvCxnSpPr>
          <p:nvPr/>
        </p:nvCxnSpPr>
        <p:spPr bwMode="auto">
          <a:xfrm flipV="1">
            <a:off x="5620941" y="3007519"/>
            <a:ext cx="1381125" cy="1191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Прямая со стрелкой 88"/>
          <p:cNvCxnSpPr>
            <a:cxnSpLocks noChangeShapeType="1"/>
          </p:cNvCxnSpPr>
          <p:nvPr/>
        </p:nvCxnSpPr>
        <p:spPr bwMode="auto">
          <a:xfrm flipV="1">
            <a:off x="5630466" y="3287316"/>
            <a:ext cx="1379934" cy="2262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Скругленный прямоугольник 89"/>
          <p:cNvSpPr/>
          <p:nvPr/>
        </p:nvSpPr>
        <p:spPr>
          <a:xfrm>
            <a:off x="7035404" y="3169444"/>
            <a:ext cx="419100" cy="2524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035404" y="2886076"/>
            <a:ext cx="419100" cy="2512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041357" y="2325291"/>
            <a:ext cx="413147" cy="2524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cxnSp>
        <p:nvCxnSpPr>
          <p:cNvPr id="23564" name="Прямая со стрелкой 92"/>
          <p:cNvCxnSpPr>
            <a:cxnSpLocks noChangeShapeType="1"/>
          </p:cNvCxnSpPr>
          <p:nvPr/>
        </p:nvCxnSpPr>
        <p:spPr bwMode="auto">
          <a:xfrm>
            <a:off x="5593556" y="2743200"/>
            <a:ext cx="1415654" cy="1191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Скругленный прямоугольник 93"/>
          <p:cNvSpPr/>
          <p:nvPr/>
        </p:nvSpPr>
        <p:spPr>
          <a:xfrm>
            <a:off x="7035404" y="2601516"/>
            <a:ext cx="419100" cy="2512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558088" y="2606278"/>
            <a:ext cx="478631" cy="2512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ru-RU" sz="1350" kern="0" dirty="0">
              <a:solidFill>
                <a:srgbClr val="EEECE1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562850" y="2044303"/>
            <a:ext cx="467916" cy="2524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562850" y="2325291"/>
            <a:ext cx="467916" cy="2524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350" kern="0" dirty="0">
              <a:solidFill>
                <a:srgbClr val="EEECE1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Стрелка вправо 97"/>
          <p:cNvSpPr/>
          <p:nvPr/>
        </p:nvSpPr>
        <p:spPr>
          <a:xfrm rot="16200000">
            <a:off x="7678936" y="3586758"/>
            <a:ext cx="280988" cy="348853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570" name="Прямая со стрелкой 98"/>
          <p:cNvCxnSpPr>
            <a:cxnSpLocks noChangeShapeType="1"/>
          </p:cNvCxnSpPr>
          <p:nvPr/>
        </p:nvCxnSpPr>
        <p:spPr bwMode="auto">
          <a:xfrm flipV="1">
            <a:off x="5637610" y="3565923"/>
            <a:ext cx="1371600" cy="2381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Скругленный прямоугольник 99"/>
          <p:cNvSpPr/>
          <p:nvPr/>
        </p:nvSpPr>
        <p:spPr>
          <a:xfrm>
            <a:off x="7035404" y="3461147"/>
            <a:ext cx="419100" cy="2512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350" kern="0" dirty="0">
                <a:solidFill>
                  <a:srgbClr val="EEECE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01" name="Овал 100"/>
          <p:cNvSpPr/>
          <p:nvPr/>
        </p:nvSpPr>
        <p:spPr bwMode="auto">
          <a:xfrm>
            <a:off x="4514850" y="3477816"/>
            <a:ext cx="110729" cy="133350"/>
          </a:xfrm>
          <a:prstGeom prst="ellipse">
            <a:avLst/>
          </a:prstGeom>
          <a:solidFill>
            <a:schemeClr val="bg1"/>
          </a:solidFill>
          <a:ln w="38100" cmpd="dbl">
            <a:solidFill>
              <a:srgbClr val="E1561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52" tIns="37726" rIns="75452" bIns="37726" anchor="ctr"/>
          <a:lstStyle/>
          <a:p>
            <a:pPr algn="ctr">
              <a:defRPr/>
            </a:pPr>
            <a:r>
              <a:rPr lang="en-US" sz="975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975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557963" y="3958829"/>
            <a:ext cx="2488406" cy="790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5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период  2010 - 201</a:t>
            </a:r>
            <a:r>
              <a:rPr lang="en-US" altLang="ru-RU" sz="105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altLang="ru-RU" sz="105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гг. на дорогах Государственной компании реализованы </a:t>
            </a:r>
            <a:r>
              <a:rPr lang="en-US" altLang="ru-RU" sz="1050" b="1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altLang="ru-RU" sz="1050" b="1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altLang="ru-RU" sz="105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многофункциональных зон </a:t>
            </a:r>
          </a:p>
          <a:p>
            <a:pPr algn="ctr">
              <a:defRPr/>
            </a:pPr>
            <a:r>
              <a:rPr lang="ru-RU" altLang="ru-RU" sz="105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дорожного сервиса</a:t>
            </a:r>
            <a:endParaRPr lang="ru-RU" altLang="ru-RU" sz="135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Овал 63"/>
          <p:cNvSpPr/>
          <p:nvPr/>
        </p:nvSpPr>
        <p:spPr bwMode="auto">
          <a:xfrm>
            <a:off x="2522935" y="2569369"/>
            <a:ext cx="110728" cy="133350"/>
          </a:xfrm>
          <a:prstGeom prst="ellipse">
            <a:avLst/>
          </a:prstGeom>
          <a:solidFill>
            <a:schemeClr val="bg1"/>
          </a:solidFill>
          <a:ln w="38100" cmpd="dbl">
            <a:solidFill>
              <a:srgbClr val="E1561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52" tIns="37726" rIns="75452" bIns="37726" anchor="ctr"/>
          <a:lstStyle/>
          <a:p>
            <a:pPr algn="ctr">
              <a:defRPr/>
            </a:pPr>
            <a:r>
              <a:rPr lang="en-US" sz="975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975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5</a:t>
            </a:r>
          </a:p>
        </p:txBody>
      </p:sp>
      <p:graphicFrame>
        <p:nvGraphicFramePr>
          <p:cNvPr id="67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orelDRAW" r:id="rId5" imgW="2757560" imgH="459860" progId="CorelDraw.Graphic.16">
                  <p:embed/>
                </p:oleObj>
              </mc:Choice>
              <mc:Fallback>
                <p:oleObj name="CorelDRAW" r:id="rId5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0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137589" cy="51419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684860"/>
            <a:ext cx="9163050" cy="1163240"/>
          </a:xfrm>
          <a:prstGeom prst="rect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0" tIns="34271" rIns="68540" bIns="34271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350">
              <a:solidFill>
                <a:srgbClr val="FFFFFF"/>
              </a:solidFill>
            </a:endParaRPr>
          </a:p>
        </p:txBody>
      </p:sp>
      <p:sp>
        <p:nvSpPr>
          <p:cNvPr id="24579" name="Shape 65"/>
          <p:cNvSpPr>
            <a:spLocks noChangeArrowheads="1"/>
          </p:cNvSpPr>
          <p:nvPr/>
        </p:nvSpPr>
        <p:spPr bwMode="auto">
          <a:xfrm>
            <a:off x="275035" y="1477566"/>
            <a:ext cx="2734865" cy="80963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/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hape 66"/>
          <p:cNvSpPr/>
          <p:nvPr/>
        </p:nvSpPr>
        <p:spPr>
          <a:xfrm>
            <a:off x="275035" y="1518047"/>
            <a:ext cx="2734865" cy="14132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78" tIns="38078" rIns="38078" bIns="38078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1" name="Shape 68"/>
          <p:cNvSpPr>
            <a:spLocks noChangeArrowheads="1"/>
          </p:cNvSpPr>
          <p:nvPr/>
        </p:nvSpPr>
        <p:spPr bwMode="auto">
          <a:xfrm>
            <a:off x="3224213" y="1478757"/>
            <a:ext cx="2733675" cy="79772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/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hape 69"/>
          <p:cNvSpPr/>
          <p:nvPr/>
        </p:nvSpPr>
        <p:spPr>
          <a:xfrm>
            <a:off x="3224213" y="1518047"/>
            <a:ext cx="2733675" cy="1443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78" tIns="38078" rIns="38078" bIns="38078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4583" name="Shape 70"/>
          <p:cNvSpPr>
            <a:spLocks noChangeArrowheads="1"/>
          </p:cNvSpPr>
          <p:nvPr/>
        </p:nvSpPr>
        <p:spPr bwMode="auto">
          <a:xfrm>
            <a:off x="6175772" y="1477566"/>
            <a:ext cx="2733675" cy="91678"/>
          </a:xfrm>
          <a:prstGeom prst="rect">
            <a:avLst/>
          </a:prstGeom>
          <a:solidFill>
            <a:srgbClr val="F2941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/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4" name="Shape 27"/>
          <p:cNvSpPr>
            <a:spLocks noChangeArrowheads="1"/>
          </p:cNvSpPr>
          <p:nvPr/>
        </p:nvSpPr>
        <p:spPr bwMode="auto">
          <a:xfrm>
            <a:off x="772716" y="1606042"/>
            <a:ext cx="1947863" cy="11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>
            <a:spAutoFit/>
          </a:bodyPr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действия Постановления № 1352 на Государственную компанию </a:t>
            </a:r>
          </a:p>
          <a:p>
            <a:pPr eaLnBrk="1" hangingPunct="1"/>
            <a:r>
              <a:rPr lang="ru-RU" altLang="ru-RU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«Автодор». </a:t>
            </a:r>
          </a:p>
          <a:p>
            <a:pPr eaLnBrk="1" hangingPunct="1"/>
            <a:endParaRPr lang="ru-RU" altLang="ru-RU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2016 г. компания начала полноценную работу по поддержке субъектов </a:t>
            </a:r>
            <a:r>
              <a:rPr lang="ru-RU" altLang="ru-RU" sz="135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altLang="ru-RU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1" y="1890712"/>
            <a:ext cx="280988" cy="3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Shape 63"/>
          <p:cNvSpPr>
            <a:spLocks noChangeArrowheads="1"/>
          </p:cNvSpPr>
          <p:nvPr/>
        </p:nvSpPr>
        <p:spPr bwMode="auto">
          <a:xfrm>
            <a:off x="275035" y="664369"/>
            <a:ext cx="8634413" cy="714375"/>
          </a:xfrm>
          <a:prstGeom prst="rect">
            <a:avLst/>
          </a:prstGeom>
          <a:solidFill>
            <a:srgbClr val="F89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/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ED7D31"/>
              </a:solidFill>
            </a:endParaRPr>
          </a:p>
        </p:txBody>
      </p:sp>
      <p:sp>
        <p:nvSpPr>
          <p:cNvPr id="24587" name="Shape 27"/>
          <p:cNvSpPr>
            <a:spLocks noChangeArrowheads="1"/>
          </p:cNvSpPr>
          <p:nvPr/>
        </p:nvSpPr>
        <p:spPr bwMode="auto">
          <a:xfrm>
            <a:off x="275035" y="649226"/>
            <a:ext cx="8583215" cy="7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>
            <a:spAutoFit/>
          </a:bodyPr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компания «Автодор» совместно с Министерством экономического развития,  Деловой Россией,  </a:t>
            </a:r>
            <a:endParaRPr lang="ru-RU" altLang="ru-RU" sz="105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05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altLang="ru-RU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«Корпорация «МСП» выступила инициатором внесения изменений в Постановление правительства Российской Федерации от 11.12.2014 № 1352 «Об особенностях участия субъектов малого и среднего предпринимательства в закупках товаров, работ, услуг отдельными видами юридических лиц» в части:</a:t>
            </a:r>
          </a:p>
        </p:txBody>
      </p:sp>
      <p:pic>
        <p:nvPicPr>
          <p:cNvPr id="24588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85" y="1890712"/>
            <a:ext cx="280988" cy="3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Shape 27"/>
          <p:cNvSpPr>
            <a:spLocks noChangeArrowheads="1"/>
          </p:cNvSpPr>
          <p:nvPr/>
        </p:nvSpPr>
        <p:spPr bwMode="auto">
          <a:xfrm>
            <a:off x="3820717" y="1651286"/>
            <a:ext cx="2058590" cy="11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>
            <a:spAutoFit/>
          </a:bodyPr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Урегулирования особенностей участия субъектов МСП при реализации комплексных долгосрочных договоров жизненного цикла по проектированию, строительству и последующему содержанию автомобильных дорог федерального </a:t>
            </a:r>
            <a:r>
              <a:rPr lang="ru-RU" altLang="ru-RU" sz="135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</a:t>
            </a:r>
            <a:endParaRPr lang="ru-RU" altLang="ru-RU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0" name="TextBox 1"/>
          <p:cNvSpPr txBox="1">
            <a:spLocks noChangeArrowheads="1"/>
          </p:cNvSpPr>
          <p:nvPr/>
        </p:nvSpPr>
        <p:spPr bwMode="auto">
          <a:xfrm>
            <a:off x="158354" y="3149203"/>
            <a:ext cx="6892528" cy="53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98" tIns="22849" rIns="45698" bIns="22849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05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«Автодор» выступил инициатором внедрения целого ряда новых договорных форм, существенно обогативших инвестиционный инструментарий и практику управления качеством в дорожной отрасли России</a:t>
            </a:r>
          </a:p>
        </p:txBody>
      </p:sp>
      <p:graphicFrame>
        <p:nvGraphicFramePr>
          <p:cNvPr id="24591" name="Объект 17"/>
          <p:cNvGraphicFramePr>
            <a:graphicFrameLocks noChangeAspect="1"/>
          </p:cNvGraphicFramePr>
          <p:nvPr/>
        </p:nvGraphicFramePr>
        <p:xfrm>
          <a:off x="7144941" y="2593181"/>
          <a:ext cx="240625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orelDRAW" r:id="rId5" imgW="7466221" imgH="4034229" progId="CorelDraw.Graphic.16">
                  <p:embed/>
                </p:oleObj>
              </mc:Choice>
              <mc:Fallback>
                <p:oleObj name="CorelDRAW" r:id="rId5" imgW="7466221" imgH="4034229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4941" y="2593181"/>
                        <a:ext cx="240625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Box 2"/>
          <p:cNvSpPr txBox="1">
            <a:spLocks noChangeArrowheads="1"/>
          </p:cNvSpPr>
          <p:nvPr/>
        </p:nvSpPr>
        <p:spPr bwMode="auto">
          <a:xfrm>
            <a:off x="240507" y="4064794"/>
            <a:ext cx="8652272" cy="6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98" tIns="22849" rIns="45698" bIns="22849">
            <a:spAutoFit/>
          </a:bodyPr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крупного инвестиционного соглашения по комплексному обустройству и управлению четвертой секцией  федеральной автомобильной дороги М-4 «Дон» (1019-й км - 1319-й км) была применена новая форма управления проектом –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корпоративное ГЧП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совместной проектной компании, созданной «</a:t>
            </a:r>
            <a:r>
              <a:rPr lang="ru-RU" altLang="ru-RU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Автодором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РФПИ. </a:t>
            </a:r>
          </a:p>
          <a:p>
            <a:pPr eaLnBrk="1" hangingPunct="1"/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Заключены договоры с субъектами МСП на сумму 3,7 млрд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71"/>
          <p:cNvSpPr/>
          <p:nvPr/>
        </p:nvSpPr>
        <p:spPr>
          <a:xfrm>
            <a:off x="6175772" y="1518047"/>
            <a:ext cx="2733675" cy="1419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78" tIns="38078" rIns="38078" bIns="38078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94" name="Shape 27"/>
          <p:cNvSpPr>
            <a:spLocks noChangeArrowheads="1"/>
          </p:cNvSpPr>
          <p:nvPr/>
        </p:nvSpPr>
        <p:spPr bwMode="auto">
          <a:xfrm>
            <a:off x="6821091" y="1681742"/>
            <a:ext cx="2071688" cy="11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8" tIns="38078" rIns="38078" bIns="38078" anchor="ctr">
            <a:spAutoFit/>
          </a:bodyPr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действия Постановления № 1352 на дочерние общества Государственной компании «Автодор»:</a:t>
            </a:r>
          </a:p>
          <a:p>
            <a:pPr eaLnBrk="1" hangingPunct="1"/>
            <a:r>
              <a:rPr lang="ru-RU" altLang="ru-RU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2017 г. компании группы «Автодор» начали полноценную работу по поддержке субъектов </a:t>
            </a:r>
            <a:r>
              <a:rPr lang="ru-RU" altLang="ru-RU" sz="135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altLang="ru-RU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9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41" y="1863329"/>
            <a:ext cx="280988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TextBox 1"/>
          <p:cNvSpPr txBox="1">
            <a:spLocks noChangeArrowheads="1"/>
          </p:cNvSpPr>
          <p:nvPr/>
        </p:nvSpPr>
        <p:spPr bwMode="auto">
          <a:xfrm>
            <a:off x="420291" y="292894"/>
            <a:ext cx="61031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малого и среднего предпринимательства </a:t>
            </a:r>
          </a:p>
          <a:p>
            <a:r>
              <a:rPr lang="ru-RU" alt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компанией «Автодор»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6</a:t>
            </a:r>
          </a:p>
        </p:txBody>
      </p:sp>
      <p:graphicFrame>
        <p:nvGraphicFramePr>
          <p:cNvPr id="23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orelDRAW" r:id="rId7" imgW="2757560" imgH="459860" progId="CorelDraw.Graphic.16">
                  <p:embed/>
                </p:oleObj>
              </mc:Choice>
              <mc:Fallback>
                <p:oleObj name="CorelDRAW" r:id="rId7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2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137589" cy="51419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03660"/>
            <a:ext cx="9144000" cy="1483519"/>
          </a:xfrm>
          <a:prstGeom prst="rect">
            <a:avLst/>
          </a:prstGeom>
          <a:solidFill>
            <a:schemeClr val="accent1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5603" name="Объект 2"/>
          <p:cNvGraphicFramePr>
            <a:graphicFrameLocks noChangeAspect="1"/>
          </p:cNvGraphicFramePr>
          <p:nvPr/>
        </p:nvGraphicFramePr>
        <p:xfrm>
          <a:off x="7372351" y="664369"/>
          <a:ext cx="2164556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orelDRAW" r:id="rId5" imgW="16383000" imgH="8851900" progId="CorelDraw.Graphic.16">
                  <p:embed/>
                </p:oleObj>
              </mc:Choice>
              <mc:Fallback>
                <p:oleObj name="CorelDRAW" r:id="rId5" imgW="16383000" imgH="88519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1" y="664369"/>
                        <a:ext cx="2164556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orelDRAW" r:id="rId7" imgW="2757560" imgH="459860" progId="CorelDraw.Graphic.16">
                  <p:embed/>
                </p:oleObj>
              </mc:Choice>
              <mc:Fallback>
                <p:oleObj name="CorelDRAW" r:id="rId7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1"/>
          <p:cNvCxnSpPr/>
          <p:nvPr/>
        </p:nvCxnSpPr>
        <p:spPr>
          <a:xfrm flipH="1" flipV="1">
            <a:off x="178594" y="125017"/>
            <a:ext cx="1191" cy="3548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1608535" y="2481263"/>
            <a:ext cx="5926931" cy="2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>
                <a:solidFill>
                  <a:srgbClr val="E48312"/>
                </a:solidFill>
                <a:latin typeface="Arial" panose="020B0604020202020204" pitchFamily="34" charset="0"/>
                <a:ea typeface="Open Sans Condensed"/>
                <a:cs typeface="Open Sans Condensed"/>
              </a:rPr>
              <a:t>Основные результаты взаимодействия «Автодора» и «Корпорации «МСП»: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77404" y="4333875"/>
            <a:ext cx="7808119" cy="2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050" b="1">
                <a:solidFill>
                  <a:srgbClr val="000000"/>
                </a:solidFill>
                <a:latin typeface="Arial" panose="020B0604020202020204" pitchFamily="34" charset="0"/>
              </a:rPr>
              <a:t>4. Информирование подрядных организаций о возможности получения финансовой поддержки от «Банка МСП»</a:t>
            </a:r>
          </a:p>
        </p:txBody>
      </p:sp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177403" y="2786062"/>
            <a:ext cx="869037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marL="342900" indent="-3429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 Внесены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изменения в Постановление № 1352 в части распространения действия постановления на Государственную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just"/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компанию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«Автодор» и на дочерние общества Государственной компании «Автодор»</a:t>
            </a:r>
          </a:p>
        </p:txBody>
      </p:sp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2378869" y="847725"/>
            <a:ext cx="4930379" cy="115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FFFFFF"/>
                </a:solidFill>
                <a:latin typeface="Arial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 марта 2016 года подписано соглашение о взаимодействии между АО «Корпорация «МСП» и Государственной компанией «Автодор» по вопросам обеспечения доступа МСП к закупкам</a:t>
            </a:r>
          </a:p>
          <a:p>
            <a:pPr eaLnBrk="1" hangingPunct="1"/>
            <a:endParaRPr lang="ru-RU" altLang="ru-RU" sz="1200">
              <a:solidFill>
                <a:srgbClr val="FFFFFF"/>
              </a:solidFill>
              <a:latin typeface="Arial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 eaLnBrk="1" hangingPunct="1"/>
            <a:r>
              <a:rPr lang="ru-RU" altLang="ru-RU" sz="1200">
                <a:solidFill>
                  <a:srgbClr val="FFFFFF"/>
                </a:solidFill>
                <a:latin typeface="Arial" panose="020B0604020202020204" pitchFamily="34" charset="0"/>
                <a:sym typeface="Helvetica" panose="020B0604020202020204" pitchFamily="34" charset="0"/>
              </a:rPr>
              <a:t>Также сформирована совместная рабочая группа и план действий по реализации основных задач</a:t>
            </a:r>
            <a:endParaRPr lang="ru-RU" altLang="ru-RU" sz="1200">
              <a:solidFill>
                <a:srgbClr val="FFFFFF"/>
              </a:solidFill>
              <a:latin typeface="Arial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5610" name="TextBox 7"/>
          <p:cNvSpPr txBox="1">
            <a:spLocks noChangeArrowheads="1"/>
          </p:cNvSpPr>
          <p:nvPr/>
        </p:nvSpPr>
        <p:spPr bwMode="auto">
          <a:xfrm>
            <a:off x="177404" y="3207544"/>
            <a:ext cx="7534275" cy="2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Автодор» и АО «Корпорация «МСП» проводят совместные обучающие семинары для субъектов МСП</a:t>
            </a:r>
          </a:p>
        </p:txBody>
      </p:sp>
      <p:sp>
        <p:nvSpPr>
          <p:cNvPr id="25611" name="TextBox 8"/>
          <p:cNvSpPr txBox="1">
            <a:spLocks noChangeArrowheads="1"/>
          </p:cNvSpPr>
          <p:nvPr/>
        </p:nvSpPr>
        <p:spPr bwMode="auto">
          <a:xfrm>
            <a:off x="172642" y="3445669"/>
            <a:ext cx="8863854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Взаимодействие 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с «Корпорацией «МСП» в целях развития портала «Бизнес-Навигатор МСП», </a:t>
            </a:r>
            <a:endParaRPr lang="ru-RU" altLang="ru-RU" sz="105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разработанного «Корпорацией «МСП»: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338138" y="3815954"/>
            <a:ext cx="2802731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«Автодор» разместил на портале информацию 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о </a:t>
            </a: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потребностях компании в объектах дорожного сервиса</a:t>
            </a:r>
          </a:p>
        </p:txBody>
      </p:sp>
      <p:sp>
        <p:nvSpPr>
          <p:cNvPr id="30" name="Teardrop 3"/>
          <p:cNvSpPr/>
          <p:nvPr/>
        </p:nvSpPr>
        <p:spPr>
          <a:xfrm rot="5400000">
            <a:off x="179785" y="3882628"/>
            <a:ext cx="69056" cy="71438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614" name="TextBox 11"/>
          <p:cNvSpPr txBox="1">
            <a:spLocks noChangeArrowheads="1"/>
          </p:cNvSpPr>
          <p:nvPr/>
        </p:nvSpPr>
        <p:spPr bwMode="auto">
          <a:xfrm>
            <a:off x="172641" y="4613672"/>
            <a:ext cx="8590359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5. На основании предложений «Корпорации «МСП» расширен Перечень товаров, работ, 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услуг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закупаемых «</a:t>
            </a:r>
            <a:r>
              <a:rPr lang="ru-RU" altLang="ru-RU" sz="105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Автодором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»             </a:t>
            </a:r>
          </a:p>
          <a:p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    только у субъектов МСП</a:t>
            </a:r>
          </a:p>
        </p:txBody>
      </p:sp>
      <p:sp>
        <p:nvSpPr>
          <p:cNvPr id="25615" name="TextBox 12"/>
          <p:cNvSpPr txBox="1">
            <a:spLocks noChangeArrowheads="1"/>
          </p:cNvSpPr>
          <p:nvPr/>
        </p:nvSpPr>
        <p:spPr bwMode="auto">
          <a:xfrm>
            <a:off x="3704035" y="3815954"/>
            <a:ext cx="2925365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>
                <a:solidFill>
                  <a:srgbClr val="000000"/>
                </a:solidFill>
                <a:latin typeface="Arial" panose="020B0604020202020204" pitchFamily="34" charset="0"/>
              </a:rPr>
              <a:t>представлена информация технического характера (интенсивность движения по дорогам Государственной компании «Автодор»)</a:t>
            </a:r>
          </a:p>
        </p:txBody>
      </p:sp>
      <p:sp>
        <p:nvSpPr>
          <p:cNvPr id="33" name="Teardrop 3"/>
          <p:cNvSpPr/>
          <p:nvPr/>
        </p:nvSpPr>
        <p:spPr>
          <a:xfrm rot="5400000">
            <a:off x="3473053" y="3874294"/>
            <a:ext cx="69056" cy="71438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617" name="TextBox 15"/>
          <p:cNvSpPr txBox="1">
            <a:spLocks noChangeArrowheads="1"/>
          </p:cNvSpPr>
          <p:nvPr/>
        </p:nvSpPr>
        <p:spPr bwMode="auto">
          <a:xfrm>
            <a:off x="7053262" y="3804048"/>
            <a:ext cx="1814513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>
                <a:solidFill>
                  <a:srgbClr val="000000"/>
                </a:solidFill>
                <a:latin typeface="Arial" panose="020B0604020202020204" pitchFamily="34" charset="0"/>
              </a:rPr>
              <a:t>информирование контрагентов  о преимуществах  «Бизнес-навигатора МСП»</a:t>
            </a:r>
          </a:p>
        </p:txBody>
      </p:sp>
      <p:sp>
        <p:nvSpPr>
          <p:cNvPr id="36" name="Teardrop 3"/>
          <p:cNvSpPr/>
          <p:nvPr/>
        </p:nvSpPr>
        <p:spPr>
          <a:xfrm rot="5400000">
            <a:off x="6830616" y="3874294"/>
            <a:ext cx="69056" cy="71438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5619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00063"/>
            <a:ext cx="176450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 bwMode="auto">
          <a:xfrm>
            <a:off x="221457" y="13097"/>
            <a:ext cx="541377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 anchor="ctr"/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акционерным обществом «Федеральная корпорация по развитию малого и среднего предпринимательства»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73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"/>
            <a:ext cx="9137589" cy="51419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03660"/>
            <a:ext cx="9144000" cy="1483519"/>
          </a:xfrm>
          <a:prstGeom prst="rect">
            <a:avLst/>
          </a:prstGeom>
          <a:solidFill>
            <a:srgbClr val="F2941C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7651" name="Объект 2"/>
          <p:cNvGraphicFramePr>
            <a:graphicFrameLocks noChangeAspect="1"/>
          </p:cNvGraphicFramePr>
          <p:nvPr/>
        </p:nvGraphicFramePr>
        <p:xfrm>
          <a:off x="7372351" y="664369"/>
          <a:ext cx="2164556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orelDRAW" r:id="rId5" imgW="16383000" imgH="8851900" progId="CorelDraw.Graphic.16">
                  <p:embed/>
                </p:oleObj>
              </mc:Choice>
              <mc:Fallback>
                <p:oleObj name="CorelDRAW" r:id="rId5" imgW="16383000" imgH="88519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1" y="664369"/>
                        <a:ext cx="2164556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itle 1"/>
          <p:cNvSpPr txBox="1">
            <a:spLocks/>
          </p:cNvSpPr>
          <p:nvPr/>
        </p:nvSpPr>
        <p:spPr bwMode="auto">
          <a:xfrm>
            <a:off x="221457" y="13097"/>
            <a:ext cx="514231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 anchor="ctr"/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Общероссийской общественной организацией малого и среднего предпринимательства «ОПОРА РОССИИ»</a:t>
            </a:r>
          </a:p>
        </p:txBody>
      </p:sp>
      <p:graphicFrame>
        <p:nvGraphicFramePr>
          <p:cNvPr id="27653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orelDRAW" r:id="rId7" imgW="2757560" imgH="459860" progId="CorelDraw.Graphic.16">
                  <p:embed/>
                </p:oleObj>
              </mc:Choice>
              <mc:Fallback>
                <p:oleObj name="CorelDRAW" r:id="rId7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1"/>
          <p:cNvCxnSpPr/>
          <p:nvPr/>
        </p:nvCxnSpPr>
        <p:spPr>
          <a:xfrm flipH="1" flipV="1">
            <a:off x="178594" y="125017"/>
            <a:ext cx="1191" cy="3548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3"/>
          <p:cNvSpPr txBox="1">
            <a:spLocks noChangeArrowheads="1"/>
          </p:cNvSpPr>
          <p:nvPr/>
        </p:nvSpPr>
        <p:spPr bwMode="auto">
          <a:xfrm>
            <a:off x="221457" y="3772948"/>
            <a:ext cx="8792765" cy="53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050" dirty="0">
                <a:solidFill>
                  <a:srgbClr val="E48312"/>
                </a:solidFill>
                <a:latin typeface="Arial" panose="020B0604020202020204" pitchFamily="34" charset="0"/>
                <a:ea typeface="Open Sans Condensed"/>
                <a:cs typeface="Open Sans Condensed"/>
              </a:rPr>
              <a:t>Между «ОПОРОЙ РОССИИ» и Государственной компанией «Автодор» 30 мая 2016 года заключен договор, направленный </a:t>
            </a:r>
            <a:r>
              <a:rPr lang="ru-RU" altLang="ru-RU" sz="1050" dirty="0" smtClean="0">
                <a:solidFill>
                  <a:srgbClr val="E48312"/>
                </a:solidFill>
                <a:latin typeface="Arial" panose="020B0604020202020204" pitchFamily="34" charset="0"/>
                <a:ea typeface="Open Sans Condensed"/>
                <a:cs typeface="Open Sans Condensed"/>
              </a:rPr>
              <a:t>                                на </a:t>
            </a:r>
            <a:r>
              <a:rPr lang="ru-RU" altLang="ru-RU" sz="1050" dirty="0">
                <a:solidFill>
                  <a:srgbClr val="E48312"/>
                </a:solidFill>
                <a:latin typeface="Arial" panose="020B0604020202020204" pitchFamily="34" charset="0"/>
                <a:ea typeface="Open Sans Condensed"/>
                <a:cs typeface="Open Sans Condensed"/>
              </a:rPr>
              <a:t>привлечение субъектов МСП к развитию и обустройству площадок отдыха, расположенных в полосе отвода </a:t>
            </a:r>
            <a:endParaRPr lang="ru-RU" altLang="ru-RU" sz="1050" dirty="0" smtClean="0">
              <a:solidFill>
                <a:srgbClr val="E48312"/>
              </a:solidFill>
              <a:latin typeface="Arial" panose="020B0604020202020204" pitchFamily="34" charset="0"/>
              <a:ea typeface="Open Sans Condensed"/>
              <a:cs typeface="Open Sans Condensed"/>
            </a:endParaRPr>
          </a:p>
          <a:p>
            <a:pPr algn="ctr"/>
            <a:r>
              <a:rPr lang="ru-RU" altLang="ru-RU" sz="1050" dirty="0" smtClean="0">
                <a:solidFill>
                  <a:srgbClr val="E48312"/>
                </a:solidFill>
                <a:latin typeface="Arial" panose="020B0604020202020204" pitchFamily="34" charset="0"/>
                <a:ea typeface="Open Sans Condensed"/>
                <a:cs typeface="Open Sans Condensed"/>
              </a:rPr>
              <a:t>автомобильной </a:t>
            </a:r>
            <a:r>
              <a:rPr lang="ru-RU" altLang="ru-RU" sz="1050" dirty="0">
                <a:solidFill>
                  <a:srgbClr val="E48312"/>
                </a:solidFill>
                <a:latin typeface="Arial" panose="020B0604020202020204" pitchFamily="34" charset="0"/>
                <a:ea typeface="Open Sans Condensed"/>
                <a:cs typeface="Open Sans Condensed"/>
              </a:rPr>
              <a:t>дороги М-4 «Дон»</a:t>
            </a:r>
          </a:p>
        </p:txBody>
      </p:sp>
      <p:sp>
        <p:nvSpPr>
          <p:cNvPr id="27656" name="TextBox 4"/>
          <p:cNvSpPr txBox="1">
            <a:spLocks noChangeArrowheads="1"/>
          </p:cNvSpPr>
          <p:nvPr/>
        </p:nvSpPr>
        <p:spPr bwMode="auto">
          <a:xfrm>
            <a:off x="2219325" y="846535"/>
            <a:ext cx="5153025" cy="15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rgbClr val="FFFFFF"/>
                </a:solidFill>
                <a:latin typeface="Arial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26 ноября 2010 года подписано соглашение о сотрудничестве   между Общероссийской общественной организацией малого и среднего предпринимательства «ОПОРА РОССИИ» и Государственной компанией «Автодор» направленное на повышение уровня качества услуг, оказываемых пользователям автомобильных дорог, а также на облегчение доступа субъектов МСП к закупкам</a:t>
            </a:r>
          </a:p>
          <a:p>
            <a:pPr eaLnBrk="1" hangingPunct="1"/>
            <a:endParaRPr lang="ru-RU" altLang="ru-RU" sz="1200">
              <a:solidFill>
                <a:srgbClr val="FFFFFF"/>
              </a:solidFill>
              <a:latin typeface="Arial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endParaRPr lang="ru-RU" altLang="ru-RU" sz="1200">
              <a:solidFill>
                <a:srgbClr val="FFFFFF"/>
              </a:solidFill>
              <a:latin typeface="Arial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340519" y="2675335"/>
            <a:ext cx="2794397" cy="10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Заключение инвестиционных соглашений 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с </a:t>
            </a: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инвесторами направленных на создание многофункциональных зон дорожного сервиса, включающих: заправочные станции, торговые центры, пункты питания, парковочные места и др. (взаимодействие с крупными компаниями, </a:t>
            </a:r>
          </a:p>
          <a:p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altLang="ru-RU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т.ч</a:t>
            </a: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. ВИНК)</a:t>
            </a:r>
          </a:p>
        </p:txBody>
      </p:sp>
      <p:sp>
        <p:nvSpPr>
          <p:cNvPr id="30" name="Teardrop 3"/>
          <p:cNvSpPr/>
          <p:nvPr/>
        </p:nvSpPr>
        <p:spPr>
          <a:xfrm rot="5400000">
            <a:off x="240507" y="2746772"/>
            <a:ext cx="69056" cy="71438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369094" y="2358629"/>
            <a:ext cx="8509397" cy="2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050" b="1" i="1">
                <a:solidFill>
                  <a:srgbClr val="000000"/>
                </a:solidFill>
                <a:latin typeface="Arial" panose="020B0604020202020204" pitchFamily="34" charset="0"/>
              </a:rPr>
              <a:t>Создание многофункциональных зон дорожного сервиса осуществляется в рамках, в том числе, следующих моделей:</a:t>
            </a:r>
          </a:p>
        </p:txBody>
      </p:sp>
      <p:sp>
        <p:nvSpPr>
          <p:cNvPr id="33" name="Teardrop 3"/>
          <p:cNvSpPr/>
          <p:nvPr/>
        </p:nvSpPr>
        <p:spPr>
          <a:xfrm rot="5400000">
            <a:off x="3250407" y="2746772"/>
            <a:ext cx="69056" cy="71438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6315076" y="2677717"/>
            <a:ext cx="2470547" cy="6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>
                <a:solidFill>
                  <a:srgbClr val="000000"/>
                </a:solidFill>
                <a:latin typeface="Arial" panose="020B0604020202020204" pitchFamily="34" charset="0"/>
              </a:rPr>
              <a:t>Передача в аренду уже существующих объектов дорожного сервиса</a:t>
            </a:r>
          </a:p>
          <a:p>
            <a:r>
              <a:rPr lang="ru-RU" altLang="ru-RU" sz="900">
                <a:solidFill>
                  <a:srgbClr val="000000"/>
                </a:solidFill>
                <a:latin typeface="Arial" panose="020B0604020202020204" pitchFamily="34" charset="0"/>
              </a:rPr>
              <a:t>(взаимодействие как с крупными компаниями, так и субъектами МСП)</a:t>
            </a:r>
          </a:p>
        </p:txBody>
      </p:sp>
      <p:sp>
        <p:nvSpPr>
          <p:cNvPr id="36" name="Teardrop 3"/>
          <p:cNvSpPr/>
          <p:nvPr/>
        </p:nvSpPr>
        <p:spPr>
          <a:xfrm rot="5400000">
            <a:off x="6202561" y="2749749"/>
            <a:ext cx="65485" cy="71438"/>
          </a:xfrm>
          <a:prstGeom prst="teardrop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algn="ctr" defTabSz="685322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7663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00063"/>
            <a:ext cx="176450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2" y="635794"/>
            <a:ext cx="1775222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TextBox 11"/>
          <p:cNvSpPr txBox="1">
            <a:spLocks noChangeArrowheads="1"/>
          </p:cNvSpPr>
          <p:nvPr/>
        </p:nvSpPr>
        <p:spPr bwMode="auto">
          <a:xfrm>
            <a:off x="369094" y="4345636"/>
            <a:ext cx="8360569" cy="6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000000"/>
                </a:solidFill>
                <a:latin typeface="Arial" panose="020B0604020202020204" pitchFamily="34" charset="0"/>
              </a:rPr>
              <a:t>Взаимодействие между Государственной компанией и «ОПОРОЙ РОССИИ» позволяет найти необходимый баланс между необходимостью развития и рационального использования площадок отдыха, интересами пользователей автомобильных дорог </a:t>
            </a:r>
            <a:r>
              <a:rPr lang="ru-RU" altLang="ru-RU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 </a:t>
            </a:r>
            <a:r>
              <a:rPr lang="ru-RU" altLang="ru-RU" sz="900" b="1" dirty="0">
                <a:solidFill>
                  <a:srgbClr val="000000"/>
                </a:solidFill>
                <a:latin typeface="Arial" panose="020B0604020202020204" pitchFamily="34" charset="0"/>
              </a:rPr>
              <a:t>интересами бизнеса                    (в </a:t>
            </a:r>
            <a:r>
              <a:rPr lang="ru-RU" altLang="ru-RU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т.ч</a:t>
            </a:r>
            <a:r>
              <a:rPr lang="ru-RU" altLang="ru-RU" sz="900" b="1" dirty="0">
                <a:solidFill>
                  <a:srgbClr val="000000"/>
                </a:solidFill>
                <a:latin typeface="Arial" panose="020B0604020202020204" pitchFamily="34" charset="0"/>
              </a:rPr>
              <a:t>. субъектами МСП), а также оптимизировать использование территории с большим положительным эффектом для пользователей автомобильных дорог и развития придорожного сервиса</a:t>
            </a:r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3419475" y="2675335"/>
            <a:ext cx="2683669" cy="87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89" tIns="22844" rIns="45689" bIns="22844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Заключение комплексных договоров, предусматривающих возведение объектов дорожного сервиса с последующей передачей таких объектов в аренду лицам, которые осуществляли их 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возведение </a:t>
            </a:r>
            <a:endParaRPr lang="ru-RU" altLang="ru-RU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(взаимодействие с субъектами МСП)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02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3985"/>
            <a:ext cx="9332863" cy="5141974"/>
          </a:xfrm>
          <a:prstGeom prst="rect">
            <a:avLst/>
          </a:prstGeom>
        </p:spPr>
      </p:pic>
      <p:pic>
        <p:nvPicPr>
          <p:cNvPr id="2969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r="8072"/>
          <a:stretch>
            <a:fillRect/>
          </a:stretch>
        </p:blipFill>
        <p:spPr bwMode="auto">
          <a:xfrm>
            <a:off x="4594622" y="2233612"/>
            <a:ext cx="455771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hape 24"/>
          <p:cNvSpPr>
            <a:spLocks noChangeArrowheads="1"/>
          </p:cNvSpPr>
          <p:nvPr/>
        </p:nvSpPr>
        <p:spPr bwMode="auto">
          <a:xfrm>
            <a:off x="475060" y="286074"/>
            <a:ext cx="4866084" cy="30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ПРОГРАММА ПАРТНЕРСТВА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29854"/>
            <a:ext cx="9144000" cy="815578"/>
          </a:xfrm>
          <a:prstGeom prst="rect">
            <a:avLst/>
          </a:prstGeom>
          <a:solidFill>
            <a:srgbClr val="F2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35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9701" name="Объект 3"/>
          <p:cNvGraphicFramePr>
            <a:graphicFrameLocks noChangeAspect="1"/>
          </p:cNvGraphicFramePr>
          <p:nvPr/>
        </p:nvGraphicFramePr>
        <p:xfrm>
          <a:off x="7641432" y="676275"/>
          <a:ext cx="180856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orelDRAW" r:id="rId5" imgW="7466221" imgH="4034229" progId="CorelDraw.Graphic.16">
                  <p:embed/>
                </p:oleObj>
              </mc:Choice>
              <mc:Fallback>
                <p:oleObj name="CorelDRAW" r:id="rId5" imgW="7466221" imgH="4034229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432" y="676275"/>
                        <a:ext cx="180856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Shape 27"/>
          <p:cNvSpPr>
            <a:spLocks noChangeArrowheads="1"/>
          </p:cNvSpPr>
          <p:nvPr/>
        </p:nvSpPr>
        <p:spPr bwMode="auto">
          <a:xfrm>
            <a:off x="173831" y="756654"/>
            <a:ext cx="7467600" cy="8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cs typeface="Arial" panose="020B0604020202020204" pitchFamily="34" charset="0"/>
              </a:rPr>
              <a:t>В компании действует Программа партнерства, направленная на формирование сети квалифицированных и ответственных партнеров из числа субъектов МСП, поставляющих Государственной компании «Автодор» товары (выполняющих работы, оказывающих услуги) по </a:t>
            </a:r>
            <a:r>
              <a:rPr lang="ru-RU" altLang="ru-RU" sz="1200" dirty="0" smtClean="0">
                <a:solidFill>
                  <a:srgbClr val="FFFFFF"/>
                </a:solidFill>
                <a:cs typeface="Arial" panose="020B0604020202020204" pitchFamily="34" charset="0"/>
              </a:rPr>
              <a:t>договорам в «</a:t>
            </a:r>
            <a:r>
              <a:rPr lang="ru-RU" altLang="ru-RU" sz="12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Автодором</a:t>
            </a:r>
            <a:r>
              <a:rPr lang="ru-RU" altLang="ru-RU" sz="1200" dirty="0" smtClean="0">
                <a:solidFill>
                  <a:srgbClr val="FFFFFF"/>
                </a:solidFill>
                <a:cs typeface="Arial" panose="020B0604020202020204" pitchFamily="34" charset="0"/>
              </a:rPr>
              <a:t>» и </a:t>
            </a:r>
            <a:r>
              <a:rPr lang="ru-RU" altLang="ru-RU" sz="1200" dirty="0">
                <a:solidFill>
                  <a:srgbClr val="FFFFFF"/>
                </a:solidFill>
                <a:cs typeface="Arial" panose="020B0604020202020204" pitchFamily="34" charset="0"/>
              </a:rPr>
              <a:t>субподрядным договорам 1-го </a:t>
            </a:r>
            <a:r>
              <a:rPr lang="ru-RU" altLang="ru-RU" sz="1200" dirty="0" smtClean="0">
                <a:solidFill>
                  <a:srgbClr val="FFFFFF"/>
                </a:solidFill>
                <a:cs typeface="Arial" panose="020B0604020202020204" pitchFamily="34" charset="0"/>
              </a:rPr>
              <a:t>уровня</a:t>
            </a:r>
            <a:endParaRPr lang="ru-RU" altLang="ru-RU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703" name="Shape 47"/>
          <p:cNvSpPr>
            <a:spLocks noChangeArrowheads="1"/>
          </p:cNvSpPr>
          <p:nvPr/>
        </p:nvSpPr>
        <p:spPr bwMode="auto">
          <a:xfrm>
            <a:off x="1092994" y="2898217"/>
            <a:ext cx="2341959" cy="19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 dirty="0">
                <a:solidFill>
                  <a:srgbClr val="000000"/>
                </a:solidFill>
                <a:cs typeface="Arial" panose="020B0604020202020204" pitchFamily="34" charset="0"/>
              </a:rPr>
              <a:t>Информационная поддержка субъектов МСП</a:t>
            </a:r>
          </a:p>
        </p:txBody>
      </p:sp>
      <p:sp>
        <p:nvSpPr>
          <p:cNvPr id="29704" name="Shape 47"/>
          <p:cNvSpPr>
            <a:spLocks noChangeArrowheads="1"/>
          </p:cNvSpPr>
          <p:nvPr/>
        </p:nvSpPr>
        <p:spPr bwMode="auto">
          <a:xfrm>
            <a:off x="1098947" y="3195441"/>
            <a:ext cx="2457450" cy="5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 dirty="0">
                <a:solidFill>
                  <a:srgbClr val="000000"/>
                </a:solidFill>
                <a:cs typeface="Arial" panose="020B0604020202020204" pitchFamily="34" charset="0"/>
              </a:rPr>
              <a:t>Участие в конференциях, информационных семинарах по вопросам осуществления закупочной деятельности Государственной компании «Автодор» </a:t>
            </a:r>
            <a:r>
              <a:rPr lang="ru-RU" altLang="ru-RU" sz="750" dirty="0">
                <a:solidFill>
                  <a:srgbClr val="F2941C"/>
                </a:solidFill>
                <a:cs typeface="Arial" panose="020B0604020202020204" pitchFamily="34" charset="0"/>
              </a:rPr>
              <a:t>бесплатно или на льготных условиях</a:t>
            </a:r>
          </a:p>
        </p:txBody>
      </p:sp>
      <p:sp>
        <p:nvSpPr>
          <p:cNvPr id="29705" name="Shape 47"/>
          <p:cNvSpPr>
            <a:spLocks noChangeArrowheads="1"/>
          </p:cNvSpPr>
          <p:nvPr/>
        </p:nvSpPr>
        <p:spPr bwMode="auto">
          <a:xfrm>
            <a:off x="1098947" y="3803621"/>
            <a:ext cx="2457450" cy="19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750" dirty="0">
                <a:solidFill>
                  <a:srgbClr val="000000"/>
                </a:solidFill>
                <a:cs typeface="Arial" panose="020B0604020202020204" pitchFamily="34" charset="0"/>
              </a:rPr>
              <a:t>Поддержка инновационных субъектов МСП</a:t>
            </a:r>
          </a:p>
        </p:txBody>
      </p:sp>
      <p:sp>
        <p:nvSpPr>
          <p:cNvPr id="29706" name="Shape 47"/>
          <p:cNvSpPr>
            <a:spLocks noChangeArrowheads="1"/>
          </p:cNvSpPr>
          <p:nvPr/>
        </p:nvSpPr>
        <p:spPr bwMode="auto">
          <a:xfrm>
            <a:off x="1098947" y="4083405"/>
            <a:ext cx="2457450" cy="7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25" b="1" dirty="0">
                <a:solidFill>
                  <a:srgbClr val="F2941C"/>
                </a:solidFill>
                <a:cs typeface="Arial" panose="020B0604020202020204" pitchFamily="34" charset="0"/>
              </a:rPr>
              <a:t>ПРЕДОСТАВЛЕНИЕ АВАНСА В РАЗМЕРЕ </a:t>
            </a:r>
            <a:r>
              <a:rPr lang="ru-RU" altLang="ru-RU" sz="825" b="1" dirty="0" smtClean="0">
                <a:solidFill>
                  <a:srgbClr val="F2941C"/>
                </a:solidFill>
                <a:cs typeface="Arial" panose="020B0604020202020204" pitchFamily="34" charset="0"/>
              </a:rPr>
              <a:t>          НЕ </a:t>
            </a:r>
            <a:r>
              <a:rPr lang="ru-RU" altLang="ru-RU" sz="825" b="1" dirty="0">
                <a:solidFill>
                  <a:srgbClr val="F2941C"/>
                </a:solidFill>
                <a:cs typeface="Arial" panose="020B0604020202020204" pitchFamily="34" charset="0"/>
              </a:rPr>
              <a:t>МЕНЕЕ 30 % ОТ СУММЫ ДОГОВОРА ПРИ ПРОВЕДЕНИИ ЗАКУПОК, УЧАСТНИКАМИ КОТОРЫХ ЯВЛЯЮТСЯ ТОЛЬКО СУБЪЕКТЫ МСП</a:t>
            </a:r>
          </a:p>
        </p:txBody>
      </p:sp>
      <p:sp>
        <p:nvSpPr>
          <p:cNvPr id="29707" name="Shape 47"/>
          <p:cNvSpPr>
            <a:spLocks noChangeArrowheads="1"/>
          </p:cNvSpPr>
          <p:nvPr/>
        </p:nvSpPr>
        <p:spPr bwMode="auto">
          <a:xfrm>
            <a:off x="4594622" y="3027636"/>
            <a:ext cx="3046809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 dirty="0">
                <a:solidFill>
                  <a:srgbClr val="000000"/>
                </a:solidFill>
                <a:cs typeface="Arial" panose="020B0604020202020204" pitchFamily="34" charset="0"/>
              </a:rPr>
              <a:t>Государственная компания «Автодор» </a:t>
            </a:r>
            <a:r>
              <a:rPr lang="ru-RU" altLang="ru-RU" sz="750" dirty="0">
                <a:solidFill>
                  <a:srgbClr val="F2941C"/>
                </a:solidFill>
                <a:cs typeface="Arial" panose="020B0604020202020204" pitchFamily="34" charset="0"/>
              </a:rPr>
              <a:t>рекомендует</a:t>
            </a:r>
            <a:r>
              <a:rPr lang="ru-RU" altLang="ru-RU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750" dirty="0">
                <a:solidFill>
                  <a:srgbClr val="F2941C"/>
                </a:solidFill>
                <a:cs typeface="Arial" panose="020B0604020202020204" pitchFamily="34" charset="0"/>
              </a:rPr>
              <a:t>своим подрядным организациям в приоритетном порядке заключать договоры с субъектами МСП, включенными в реестр участников Программы партнерства, </a:t>
            </a:r>
            <a:r>
              <a:rPr lang="ru-RU" altLang="ru-RU" sz="750" dirty="0">
                <a:solidFill>
                  <a:srgbClr val="000000"/>
                </a:solidFill>
                <a:cs typeface="Arial" panose="020B0604020202020204" pitchFamily="34" charset="0"/>
              </a:rPr>
              <a:t>а также предоставлять таким субъектам МСП авансирование в размере не менее 30 (тридцати) процентов от суммы </a:t>
            </a:r>
            <a:r>
              <a:rPr lang="ru-RU" altLang="ru-RU" sz="750" dirty="0" smtClean="0">
                <a:solidFill>
                  <a:srgbClr val="000000"/>
                </a:solidFill>
                <a:cs typeface="Arial" panose="020B0604020202020204" pitchFamily="34" charset="0"/>
              </a:rPr>
              <a:t>договора</a:t>
            </a:r>
            <a:endParaRPr lang="ru-RU" altLang="ru-RU" sz="75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708" name="Shape 47"/>
          <p:cNvSpPr>
            <a:spLocks noChangeArrowheads="1"/>
          </p:cNvSpPr>
          <p:nvPr/>
        </p:nvSpPr>
        <p:spPr bwMode="auto">
          <a:xfrm>
            <a:off x="4603797" y="3948708"/>
            <a:ext cx="3046809" cy="65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 dirty="0">
                <a:solidFill>
                  <a:srgbClr val="000000"/>
                </a:solidFill>
                <a:cs typeface="Arial" panose="020B0604020202020204" pitchFamily="34" charset="0"/>
              </a:rPr>
              <a:t>Общества, входящие в группу компаний «Автодор», заключают договоры с субъектами МСП в рамках исполнения ранее заключенных с Государственной компанией «Автодор» договоров и </a:t>
            </a:r>
            <a:r>
              <a:rPr lang="ru-RU" altLang="ru-RU" sz="750" dirty="0">
                <a:solidFill>
                  <a:srgbClr val="F2941C"/>
                </a:solidFill>
                <a:cs typeface="Arial" panose="020B0604020202020204" pitchFamily="34" charset="0"/>
              </a:rPr>
              <a:t>привлекают участников Программы партнерства к исполнению договоров в качестве соисполнителей /субподрядчиков.</a:t>
            </a:r>
          </a:p>
        </p:txBody>
      </p:sp>
      <p:pic>
        <p:nvPicPr>
          <p:cNvPr id="29709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" y="2873015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7" y="3264694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9" y="4199335"/>
            <a:ext cx="311944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47" y="4044862"/>
            <a:ext cx="261938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78" y="3134790"/>
            <a:ext cx="278606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8" y="3725466"/>
            <a:ext cx="311944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Shape 27"/>
          <p:cNvSpPr>
            <a:spLocks noChangeArrowheads="1"/>
          </p:cNvSpPr>
          <p:nvPr/>
        </p:nvSpPr>
        <p:spPr bwMode="auto">
          <a:xfrm>
            <a:off x="173831" y="2640171"/>
            <a:ext cx="7221141" cy="2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74" tIns="38074" rIns="38074" bIns="38074" anchor="ctr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25" b="1" baseline="30000">
                <a:solidFill>
                  <a:srgbClr val="F2941C"/>
                </a:solidFill>
                <a:cs typeface="Arial" panose="020B0604020202020204" pitchFamily="34" charset="0"/>
              </a:rPr>
              <a:t>ПОДДЕРЖКА УЧАСТНИКОВ ПРОГРАММЫ ПАРТНЕРСТВА:</a:t>
            </a:r>
          </a:p>
        </p:txBody>
      </p:sp>
      <p:sp>
        <p:nvSpPr>
          <p:cNvPr id="29716" name="TextBox 1"/>
          <p:cNvSpPr txBox="1">
            <a:spLocks noChangeArrowheads="1"/>
          </p:cNvSpPr>
          <p:nvPr/>
        </p:nvSpPr>
        <p:spPr bwMode="auto">
          <a:xfrm>
            <a:off x="85725" y="1613297"/>
            <a:ext cx="4857999" cy="1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89" tIns="22844" rIns="45689" bIns="22844">
            <a:spAutoFit/>
          </a:bodyPr>
          <a:lstStyle>
            <a:lvl1pPr defTabSz="911225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cs typeface="Helvetica" panose="020B0604020202020204" pitchFamily="34" charset="0"/>
                <a:sym typeface="Helvetica" panose="020B0604020202020204" pitchFamily="34" charset="0"/>
              </a:rPr>
              <a:t>В НАСТОЯЩИЙ МОМЕНТ В ПРОГРАММЕ ПАРТНЕРСТВА БОЛЕЕ 100 УЧАСТНИКОВ.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35" y="1857375"/>
            <a:ext cx="8917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latin typeface="Arial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200" b="1" i="1" dirty="0" err="1">
                <a:latin typeface="Arial" panose="020B0604020202020204" pitchFamily="34" charset="0"/>
                <a:cs typeface="Helvetica" panose="020B0604020202020204" pitchFamily="34" charset="0"/>
              </a:rPr>
              <a:t>Автодор</a:t>
            </a:r>
            <a:r>
              <a:rPr lang="ru-RU" sz="1200" b="1" i="1" dirty="0">
                <a:latin typeface="Arial" panose="020B0604020202020204" pitchFamily="34" charset="0"/>
                <a:cs typeface="Helvetica" panose="020B0604020202020204" pitchFamily="34" charset="0"/>
              </a:rPr>
              <a:t>» выступает за расширение практики авансирования при заключении договоров с субъектами МСП – участниками Программы партнерства не только в соответствии </a:t>
            </a:r>
            <a:r>
              <a:rPr lang="ru-RU" sz="1200" b="1" i="1" dirty="0" err="1">
                <a:latin typeface="Arial" panose="020B0604020202020204" pitchFamily="34" charset="0"/>
                <a:cs typeface="Helvetica" panose="020B0604020202020204" pitchFamily="34" charset="0"/>
              </a:rPr>
              <a:t>пп</a:t>
            </a:r>
            <a:r>
              <a:rPr lang="ru-RU" sz="1200" b="1" i="1" dirty="0">
                <a:latin typeface="Arial" panose="020B0604020202020204" pitchFamily="34" charset="0"/>
                <a:cs typeface="Helvetica" panose="020B0604020202020204" pitchFamily="34" charset="0"/>
              </a:rPr>
              <a:t>. «б» п. 4 , </a:t>
            </a:r>
            <a:r>
              <a:rPr lang="ru-RU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rPr>
              <a:t>но </a:t>
            </a:r>
            <a:r>
              <a:rPr lang="ru-RU" sz="12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rPr>
              <a:t>пп</a:t>
            </a:r>
            <a:r>
              <a:rPr lang="ru-RU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rPr>
              <a:t>. «а» </a:t>
            </a:r>
            <a:r>
              <a:rPr lang="ru-RU" sz="1200" b="1" i="1" dirty="0">
                <a:latin typeface="Arial" panose="020B0604020202020204" pitchFamily="34" charset="0"/>
                <a:cs typeface="Helvetica" panose="020B0604020202020204" pitchFamily="34" charset="0"/>
              </a:rPr>
              <a:t>п. 4 Положения, утвержденного Постановлением № </a:t>
            </a:r>
            <a:r>
              <a:rPr lang="ru-RU" sz="1200" b="1" i="1" dirty="0" smtClean="0">
                <a:latin typeface="Arial" panose="020B0604020202020204" pitchFamily="34" charset="0"/>
                <a:cs typeface="Helvetica" panose="020B0604020202020204" pitchFamily="34" charset="0"/>
              </a:rPr>
              <a:t>1352</a:t>
            </a:r>
            <a:endParaRPr lang="ru-RU" sz="1200" b="1" i="1" dirty="0"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2747" y="480544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r>
              <a:rPr lang="ru-RU" sz="10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9</a:t>
            </a:r>
          </a:p>
        </p:txBody>
      </p:sp>
      <p:graphicFrame>
        <p:nvGraphicFramePr>
          <p:cNvPr id="24" name="Объект 10"/>
          <p:cNvGraphicFramePr>
            <a:graphicFrameLocks noChangeAspect="1"/>
          </p:cNvGraphicFramePr>
          <p:nvPr/>
        </p:nvGraphicFramePr>
        <p:xfrm>
          <a:off x="7384257" y="352425"/>
          <a:ext cx="1378744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orelDRAW" r:id="rId13" imgW="2757560" imgH="459860" progId="CorelDraw.Graphic.16">
                  <p:embed/>
                </p:oleObj>
              </mc:Choice>
              <mc:Fallback>
                <p:oleObj name="CorelDRAW" r:id="rId13" imgW="2757560" imgH="45986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257" y="352425"/>
                        <a:ext cx="1378744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4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2794</Words>
  <Application>Microsoft Office PowerPoint</Application>
  <PresentationFormat>Экран (16:9)</PresentationFormat>
  <Paragraphs>335</Paragraphs>
  <Slides>16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Gotham Pro Medium</vt:lpstr>
      <vt:lpstr>Helvetica</vt:lpstr>
      <vt:lpstr>Open Sans Condensed</vt:lpstr>
      <vt:lpstr>Proxima Nova Rg</vt:lpstr>
      <vt:lpstr>Tahoma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Владыкин Илья Владимирович</cp:lastModifiedBy>
  <cp:revision>31</cp:revision>
  <cp:lastPrinted>2019-06-28T14:24:43Z</cp:lastPrinted>
  <dcterms:created xsi:type="dcterms:W3CDTF">2019-04-17T17:59:01Z</dcterms:created>
  <dcterms:modified xsi:type="dcterms:W3CDTF">2019-07-01T07:12:49Z</dcterms:modified>
</cp:coreProperties>
</file>