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6" r:id="rId2"/>
    <p:sldId id="342" r:id="rId3"/>
    <p:sldId id="335" r:id="rId4"/>
    <p:sldId id="336" r:id="rId5"/>
    <p:sldId id="337" r:id="rId6"/>
    <p:sldId id="300" r:id="rId7"/>
    <p:sldId id="341" r:id="rId8"/>
    <p:sldId id="338" r:id="rId9"/>
    <p:sldId id="339" r:id="rId10"/>
    <p:sldId id="340" r:id="rId11"/>
    <p:sldId id="297" r:id="rId12"/>
    <p:sldId id="301" r:id="rId13"/>
    <p:sldId id="302" r:id="rId14"/>
    <p:sldId id="305" r:id="rId15"/>
    <p:sldId id="304" r:id="rId16"/>
    <p:sldId id="303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33" r:id="rId25"/>
    <p:sldId id="313" r:id="rId26"/>
    <p:sldId id="329" r:id="rId27"/>
    <p:sldId id="330" r:id="rId28"/>
    <p:sldId id="314" r:id="rId29"/>
    <p:sldId id="315" r:id="rId30"/>
    <p:sldId id="316" r:id="rId31"/>
    <p:sldId id="317" r:id="rId32"/>
    <p:sldId id="318" r:id="rId33"/>
    <p:sldId id="331" r:id="rId34"/>
    <p:sldId id="334" r:id="rId35"/>
    <p:sldId id="319" r:id="rId36"/>
    <p:sldId id="332" r:id="rId37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B24C1300-4D13-46D6-8522-5F19C7DAF885}">
          <p14:sldIdLst>
            <p14:sldId id="256"/>
            <p14:sldId id="342"/>
            <p14:sldId id="335"/>
            <p14:sldId id="336"/>
            <p14:sldId id="337"/>
            <p14:sldId id="300"/>
            <p14:sldId id="341"/>
            <p14:sldId id="338"/>
            <p14:sldId id="339"/>
            <p14:sldId id="340"/>
            <p14:sldId id="297"/>
            <p14:sldId id="301"/>
            <p14:sldId id="302"/>
            <p14:sldId id="305"/>
            <p14:sldId id="304"/>
            <p14:sldId id="303"/>
            <p14:sldId id="306"/>
            <p14:sldId id="307"/>
            <p14:sldId id="308"/>
            <p14:sldId id="309"/>
            <p14:sldId id="310"/>
            <p14:sldId id="311"/>
            <p14:sldId id="312"/>
            <p14:sldId id="333"/>
            <p14:sldId id="313"/>
            <p14:sldId id="329"/>
            <p14:sldId id="330"/>
            <p14:sldId id="314"/>
            <p14:sldId id="315"/>
            <p14:sldId id="316"/>
            <p14:sldId id="317"/>
            <p14:sldId id="318"/>
            <p14:sldId id="331"/>
            <p14:sldId id="334"/>
            <p14:sldId id="319"/>
            <p14:sldId id="3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75" userDrawn="1">
          <p15:clr>
            <a:srgbClr val="A4A3A4"/>
          </p15:clr>
        </p15:guide>
        <p15:guide id="2" pos="37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7A"/>
    <a:srgbClr val="000000"/>
    <a:srgbClr val="323B8D"/>
    <a:srgbClr val="261F5B"/>
    <a:srgbClr val="190E6C"/>
    <a:srgbClr val="000099"/>
    <a:srgbClr val="9A9999"/>
    <a:srgbClr val="63B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/>
    <p:restoredTop sz="96395" autoAdjust="0"/>
  </p:normalViewPr>
  <p:slideViewPr>
    <p:cSldViewPr>
      <p:cViewPr varScale="1">
        <p:scale>
          <a:sx n="128" d="100"/>
          <a:sy n="128" d="100"/>
        </p:scale>
        <p:origin x="130" y="-82"/>
      </p:cViewPr>
      <p:guideLst>
        <p:guide orient="horz" pos="1575"/>
        <p:guide pos="37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4;&#1048;&#1057;&#1050;%20&#1044;\1.%202019%20&#1075;&#1086;&#1076;\6.%20&#1057;&#1086;&#1074;&#1077;&#1097;&#1072;&#1085;&#1080;&#1077;\15.%20&#1057;&#1054;&#1063;&#1048;%20&#1048;&#1053;&#1053;&#1054;&#1042;&#1040;&#1062;&#1048;&#1048;%20&#1089;%203%20&#1087;&#1086;%205%20&#1080;&#1102;&#1083;&#1103;\2.%20&#1040;&#1074;&#1072;&#1088;&#1080;&#1081;&#1085;&#1086;&#1089;&#1090;&#1100;\1.%20&#1055;&#1086;%20&#1074;&#1080;&#1076;&#1072;&#1084;%20&#1044;&#1058;&#1055;%20&#1087;&#1086;%20&#1075;&#1086;&#1076;&#1072;&#1084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IKHAIL%20DOCUMENTS\DESKTOP\&#1052;&#1086;&#1080;%20&#1076;&#1086;&#1082;&#1091;&#1084;&#1077;&#1085;&#1090;&#1099;\2019%20-%20&#1088;&#1072;&#1079;&#1085;&#1086;&#1077;\&#1057;&#1086;&#1094;&#1080;&#1072;&#1083;&#1100;&#1085;&#1099;&#1077;%20&#1088;&#1080;&#1089;&#1082;&#1080;%20&#1074;&#1082;&#1083;&#1102;&#1095;&#1072;&#1103;%202018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5;&#1054;&#1045;\Desktop\&#1055;&#1088;&#1086;&#1075;&#1085;&#1086;&#1079;\&#1089;&#1094;&#1077;&#1085;&#1072;&#1088;&#1080;&#1080;%20&#1087;&#1086;%20&#1087;&#1086;&#1075;&#1080;&#1073;&#1096;&#1080;&#1084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4;&#1048;&#1057;&#1050;%20&#1044;\1.%202019%20&#1075;&#1086;&#1076;\6.%20&#1057;&#1086;&#1074;&#1077;&#1097;&#1072;&#1085;&#1080;&#1077;\15.%20&#1057;&#1054;&#1063;&#1048;%20&#1048;&#1053;&#1053;&#1054;&#1042;&#1040;&#1062;&#1048;&#1048;%20&#1089;%203%20&#1087;&#1086;%205%20&#1080;&#1102;&#1083;&#1103;\2.%20&#1040;&#1074;&#1072;&#1088;&#1080;&#1081;&#1085;&#1086;&#1089;&#1090;&#1100;\6.%20&#1042;&#1099;&#1077;&#1079;&#1076;%20&#1085;&#1072;%20&#1074;&#1089;&#1090;&#1088;&#1077;&#1095;&#1085;&#1091;&#1102;%20&#1087;&#1086;&#1083;&#1086;&#1089;&#1091;%20&#1076;&#1074;&#1080;&#1078;&#1077;&#1085;&#1080;&#1103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User\AppData\Local\Temp\&#1056;&#1077;&#1075;&#1080;&#1086;&#1085;&#1072;&#1083;&#1100;&#1085;&#1099;&#1077;%20&#1076;&#1086;&#1088;&#1086;&#1075;&#1080;%20&#1089;&#1090;&#1086;&#1083;&#1082;&#1085;&#1086;&#1074;&#1077;&#1085;&#1080;&#1103;%20&#1074;&#1089;&#1090;&#1088;&#1077;&#1095;&#1082;&#1072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Local\Temp\&#1056;&#1077;&#1075;&#1080;&#1086;&#1085;&#1072;&#1083;&#1100;&#1085;&#1099;&#1077;%20&#1076;&#1086;&#1088;&#1086;&#1075;&#1080;%20&#1089;&#1090;&#1086;&#1083;&#1082;&#1085;&#1086;&#1074;&#1077;&#1085;&#1080;&#1103;%20&#1074;&#1089;&#1090;&#1088;&#1077;&#1095;&#1082;&#1072;-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Local\Temp\&#1056;&#1054;&#1044;&#1054;&#1056;-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Local\Temp\&#1056;&#1054;&#1044;&#1054;&#1056;-10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4;&#1048;&#1057;&#1050;%20&#1044;\1.%202019%20&#1075;&#1086;&#1076;\6.%20&#1057;&#1086;&#1074;&#1077;&#1097;&#1072;&#1085;&#1080;&#1077;\15.%20&#1057;&#1054;&#1063;&#1048;%20&#1048;&#1053;&#1053;&#1054;&#1042;&#1040;&#1062;&#1048;&#1048;%20&#1089;%203%20&#1087;&#1086;%205%20&#1080;&#1102;&#1083;&#1103;\2.%20&#1040;&#1074;&#1072;&#1088;&#1080;&#1081;&#1085;&#1086;&#1089;&#1090;&#1100;\1.%20&#1055;&#1086;%20&#1074;&#1080;&#1076;&#1072;&#1084;%20&#1044;&#1058;&#1055;%20&#1087;&#1086;%20&#1075;&#1086;&#1076;&#1072;&#1084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500405511202037E-4"/>
          <c:y val="0.12656073016204977"/>
          <c:w val="0.51626011564103502"/>
          <c:h val="0.74385329613558349"/>
        </c:manualLayout>
      </c:layout>
      <c:pie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502656"/>
        <c:axId val="114503048"/>
      </c:lineChart>
      <c:catAx>
        <c:axId val="114502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4503048"/>
        <c:crosses val="autoZero"/>
        <c:auto val="1"/>
        <c:lblAlgn val="ctr"/>
        <c:lblOffset val="100"/>
        <c:noMultiLvlLbl val="0"/>
      </c:catAx>
      <c:valAx>
        <c:axId val="1145030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4502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Изменение количества погибших</a:t>
            </a:r>
            <a:r>
              <a:rPr lang="ru-RU" baseline="0"/>
              <a:t> по видам</a:t>
            </a:r>
            <a:r>
              <a:rPr lang="ru-RU"/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7968682271766224E-2"/>
          <c:y val="0.11334248973634276"/>
          <c:w val="0.96406263545646753"/>
          <c:h val="0.7366952635826528"/>
        </c:manualLayout>
      </c:layout>
      <c:lineChart>
        <c:grouping val="standard"/>
        <c:varyColors val="0"/>
        <c:ser>
          <c:idx val="0"/>
          <c:order val="0"/>
          <c:tx>
            <c:strRef>
              <c:f>'Графики 1'!$A$4</c:f>
              <c:strCache>
                <c:ptCount val="1"/>
                <c:pt idx="0">
                  <c:v>Наезд на пешехода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9.9360381795268155E-2"/>
                  <c:y val="-3.715176834236221E-2"/>
                </c:manualLayout>
              </c:layout>
              <c:tx>
                <c:rich>
                  <a:bodyPr/>
                  <a:lstStyle/>
                  <a:p>
                    <a:fld id="{D6EBAAE7-31BA-43E9-9CDF-EDFE7A239D55}" type="SERIESNAME">
                      <a:rPr lang="ru-RU" smtClean="0"/>
                      <a:pPr/>
                      <a:t>[ИМЯ РЯДА]</a:t>
                    </a:fld>
                    <a:endParaRPr lang="ru-RU" baseline="0" dirty="0" smtClean="0"/>
                  </a:p>
                  <a:p>
                    <a:r>
                      <a:rPr lang="ru-RU" baseline="0" dirty="0" smtClean="0"/>
                      <a:t> </a:t>
                    </a:r>
                    <a:fld id="{5F05B305-5D3E-4131-99E5-696D2B017688}" type="VALUE">
                      <a:rPr lang="ru-RU" baseline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1.14204131341945E-2"/>
                  <c:y val="-4.540763673890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71020656709725E-3"/>
                  <c:y val="-3.3023735810113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'Графики 1'!$H$3:$K$3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strCache>
            </c:strRef>
          </c:cat>
          <c:val>
            <c:numRef>
              <c:f>'Графики 1'!$H$4:$K$4</c:f>
              <c:numCache>
                <c:formatCode>General</c:formatCode>
                <c:ptCount val="4"/>
                <c:pt idx="0">
                  <c:v>7024</c:v>
                </c:pt>
                <c:pt idx="1">
                  <c:v>5806</c:v>
                </c:pt>
                <c:pt idx="2">
                  <c:v>5666</c:v>
                </c:pt>
                <c:pt idx="3">
                  <c:v>5187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'Графики 1'!$A$5</c:f>
              <c:strCache>
                <c:ptCount val="1"/>
                <c:pt idx="0">
                  <c:v>Столкновение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1796838643805667"/>
                  <c:y val="-3.548860109636215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0E4CBE2-CBEC-4C10-B329-DAFE2C9FF4C8}" type="SERIESNAME">
                      <a:rPr lang="ru-RU" smtClean="0"/>
                      <a:pPr>
                        <a:defRPr b="1"/>
                      </a:pPr>
                      <a:t>[ИМЯ РЯДА]</a:t>
                    </a:fld>
                    <a:endParaRPr lang="ru-RU" dirty="0" smtClean="0"/>
                  </a:p>
                  <a:p>
                    <a:pPr>
                      <a:defRPr b="1"/>
                    </a:pPr>
                    <a:r>
                      <a:rPr lang="ru-RU" baseline="0" dirty="0" smtClean="0"/>
                      <a:t> </a:t>
                    </a:r>
                    <a:fld id="{C2F7E041-05C1-4523-8860-B1CBA7E093B3}" type="VALUE">
                      <a:rPr lang="ru-RU" baseline="0"/>
                      <a:pPr>
                        <a:defRPr b="1"/>
                      </a:pPr>
                      <a:t>[ЗНАЧЕНИЕ]</a:t>
                    </a:fld>
                    <a:endParaRPr lang="ru-RU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463239383699351"/>
                      <c:h val="0.1031374174203456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9.5170109451620834E-3"/>
                  <c:y val="-2.4767801857585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71020656709725E-3"/>
                  <c:y val="-1.238390092879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'Графики 1'!$H$3:$K$3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strCache>
            </c:strRef>
          </c:cat>
          <c:val>
            <c:numRef>
              <c:f>'Графики 1'!$H$5:$K$5</c:f>
              <c:numCache>
                <c:formatCode>General</c:formatCode>
                <c:ptCount val="4"/>
                <c:pt idx="0">
                  <c:v>9447</c:v>
                </c:pt>
                <c:pt idx="1">
                  <c:v>8662</c:v>
                </c:pt>
                <c:pt idx="2">
                  <c:v>8107</c:v>
                </c:pt>
                <c:pt idx="3">
                  <c:v>7671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'Графики 1'!$A$6</c:f>
              <c:strCache>
                <c:ptCount val="1"/>
                <c:pt idx="0">
                  <c:v>Опрокидывание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9559282374304758E-2"/>
                  <c:y val="-5.779145249458243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9755F7F-9056-436D-99DD-3380A8387FFE}" type="SERIESNAME">
                      <a:rPr lang="ru-RU" smtClean="0"/>
                      <a:pPr>
                        <a:defRPr b="1"/>
                      </a:pPr>
                      <a:t>[ИМЯ РЯДА]</a:t>
                    </a:fld>
                    <a:endParaRPr lang="ru-RU" baseline="0" dirty="0" smtClean="0"/>
                  </a:p>
                  <a:p>
                    <a:pPr>
                      <a:defRPr b="1"/>
                    </a:pPr>
                    <a:r>
                      <a:rPr lang="ru-RU" baseline="0" dirty="0" smtClean="0"/>
                      <a:t> </a:t>
                    </a:r>
                    <a:fld id="{F3AFCE8F-13A3-460D-98AE-34135D377E92}" type="VALUE">
                      <a:rPr lang="ru-RU" baseline="0"/>
                      <a:pPr>
                        <a:defRPr b="1"/>
                      </a:pPr>
                      <a:t>[ЗНАЧЕНИЕ]</a:t>
                    </a:fld>
                    <a:endParaRPr lang="ru-RU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'Графики 1'!$H$3:$K$3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strCache>
            </c:strRef>
          </c:cat>
          <c:val>
            <c:numRef>
              <c:f>'Графики 1'!$H$6:$K$6</c:f>
              <c:numCache>
                <c:formatCode>General</c:formatCode>
                <c:ptCount val="4"/>
                <c:pt idx="0">
                  <c:v>2774</c:v>
                </c:pt>
                <c:pt idx="1">
                  <c:v>2234</c:v>
                </c:pt>
                <c:pt idx="2">
                  <c:v>1938</c:v>
                </c:pt>
                <c:pt idx="3">
                  <c:v>2052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'Графики 1'!$A$7</c:f>
              <c:strCache>
                <c:ptCount val="1"/>
                <c:pt idx="0">
                  <c:v>Наезд на препятствие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0916148121623157"/>
                  <c:y val="-1.1742268750694791E-2"/>
                </c:manualLayout>
              </c:layout>
              <c:tx>
                <c:rich>
                  <a:bodyPr/>
                  <a:lstStyle/>
                  <a:p>
                    <a:fld id="{6F4E3B8E-3A44-4B71-B378-417FB69537EE}" type="SERIESNAME">
                      <a:rPr lang="ru-RU" smtClean="0"/>
                      <a:pPr/>
                      <a:t>[ИМЯ РЯДА]</a:t>
                    </a:fld>
                    <a:endParaRPr lang="ru-RU" baseline="0" dirty="0" smtClean="0"/>
                  </a:p>
                  <a:p>
                    <a:r>
                      <a:rPr lang="ru-RU" baseline="0" dirty="0" smtClean="0"/>
                      <a:t> </a:t>
                    </a:r>
                    <a:fld id="{4664BEFA-4215-416E-86F4-847562EDCCD3}" type="VALUE">
                      <a:rPr lang="ru-RU" baseline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1.14204131341945E-2"/>
                  <c:y val="4.9535603715170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9034021890324167E-3"/>
                  <c:y val="4.1279669762641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'Графики 1'!$H$3:$K$3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strCache>
            </c:strRef>
          </c:cat>
          <c:val>
            <c:numRef>
              <c:f>'Графики 1'!$H$7:$K$7</c:f>
              <c:numCache>
                <c:formatCode>General</c:formatCode>
                <c:ptCount val="4"/>
                <c:pt idx="0">
                  <c:v>1771</c:v>
                </c:pt>
                <c:pt idx="1">
                  <c:v>1647</c:v>
                </c:pt>
                <c:pt idx="2">
                  <c:v>1481</c:v>
                </c:pt>
                <c:pt idx="3">
                  <c:v>1547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4503832"/>
        <c:axId val="114504224"/>
      </c:lineChart>
      <c:catAx>
        <c:axId val="114503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504224"/>
        <c:crosses val="autoZero"/>
        <c:auto val="1"/>
        <c:lblAlgn val="ctr"/>
        <c:lblOffset val="100"/>
        <c:noMultiLvlLbl val="0"/>
      </c:catAx>
      <c:valAx>
        <c:axId val="1145042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4503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1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spPr>
                <a:solidFill>
                  <a:prstClr val="white"/>
                </a:solidFill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"/>
              <c:layout>
                <c:manualLayout>
                  <c:x val="1.7213043653362993E-2"/>
                  <c:y val="0.1160271264952473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09394565557495"/>
                      <c:h val="0.22596079176970379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8.6065218266814947E-3"/>
                  <c:y val="0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40218208728194232"/>
                      <c:h val="0.25032871060256823"/>
                    </c:manualLayout>
                  </c15:layout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В городах и населенных пунктах</c:v>
                </c:pt>
                <c:pt idx="1">
                  <c:v>на федеральных дорогах</c:v>
                </c:pt>
                <c:pt idx="2">
                  <c:v>на дорогах регионального или межмуниципального значения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129265</c:v>
                </c:pt>
                <c:pt idx="1">
                  <c:v>21818</c:v>
                </c:pt>
                <c:pt idx="2">
                  <c:v>31400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1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spPr>
                <a:solidFill>
                  <a:prstClr val="white"/>
                </a:solidFill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"/>
              <c:layout>
                <c:manualLayout>
                  <c:x val="0.1782969830294186"/>
                  <c:y val="0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668129336288312"/>
                      <c:h val="0.2269395662386719"/>
                    </c:manualLayout>
                  </c15:layout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DC2F985-EC0E-42F3-A450-062B181345FB}" type="CATEGORYNAME">
                      <a:rPr lang="ru-RU" sz="1000" dirty="0"/>
                      <a:pPr>
                        <a:defRPr sz="1050"/>
                      </a:pPr>
                      <a:t>[ИМЯ КАТЕГОРИИ]</a:t>
                    </a:fld>
                    <a:r>
                      <a:rPr lang="ru-RU" sz="1050" baseline="0" dirty="0"/>
                      <a:t>
</a:t>
                    </a:r>
                    <a:fld id="{9A91FDB6-BF8D-4DDD-917A-D78D9984749E}" type="PERCENTAGE">
                      <a:rPr lang="ru-RU" sz="1050" baseline="0" dirty="0"/>
                      <a:pPr>
                        <a:defRPr sz="1050"/>
                      </a:pPr>
                      <a:t>[ПРОЦЕНТ]</a:t>
                    </a:fld>
                    <a:endParaRPr lang="ru-RU" sz="1050" baseline="0" dirty="0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3369583755373866"/>
                      <c:h val="0.30545481718962442"/>
                    </c:manualLayout>
                  </c15:layout>
                  <c15:dlblFieldTable/>
                  <c15:showDataLabelsRange val="0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В городах и населенных пунктах</c:v>
                </c:pt>
                <c:pt idx="1">
                  <c:v>на федеральных дорогах</c:v>
                </c:pt>
                <c:pt idx="2">
                  <c:v>на дорогах регионального или межмуниципального значения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5497</c:v>
                </c:pt>
                <c:pt idx="1">
                  <c:v>8682</c:v>
                </c:pt>
                <c:pt idx="2">
                  <c:v>6405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i="0" baseline="0" dirty="0">
                <a:effectLst/>
              </a:rPr>
              <a:t>Сравнительная динамика социальных рисков в России и странах</a:t>
            </a:r>
            <a:r>
              <a:rPr lang="en-US" sz="1600" b="1" i="0" baseline="0" dirty="0">
                <a:effectLst/>
              </a:rPr>
              <a:t> - </a:t>
            </a:r>
            <a:r>
              <a:rPr lang="ru-RU" sz="1600" b="1" i="0" baseline="0" dirty="0">
                <a:effectLst/>
              </a:rPr>
              <a:t>мировых лидерах безопасности дорожного движения  </a:t>
            </a:r>
            <a:endParaRPr lang="ru-RU" sz="16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Лист1!$A$4</c:f>
              <c:strCache>
                <c:ptCount val="1"/>
                <c:pt idx="0">
                  <c:v>Швеция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B52-485E-B2BD-0730CC44A29B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B52-485E-B2BD-0730CC44A29B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B52-485E-B2BD-0730CC44A29B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B52-485E-B2BD-0730CC44A29B}"/>
              </c:ext>
            </c:extLst>
          </c:dPt>
          <c:val>
            <c:numRef>
              <c:f>Лист1!$B$4:$J$4</c:f>
              <c:numCache>
                <c:formatCode>General</c:formatCode>
                <c:ptCount val="9"/>
                <c:pt idx="0">
                  <c:v>9.1</c:v>
                </c:pt>
                <c:pt idx="1">
                  <c:v>6.7</c:v>
                </c:pt>
                <c:pt idx="2">
                  <c:v>2.8</c:v>
                </c:pt>
                <c:pt idx="3">
                  <c:v>2.7</c:v>
                </c:pt>
                <c:pt idx="4">
                  <c:v>2.5</c:v>
                </c:pt>
                <c:pt idx="5">
                  <c:v>2.2250000000000001</c:v>
                </c:pt>
                <c:pt idx="6">
                  <c:v>1.4</c:v>
                </c:pt>
                <c:pt idx="7">
                  <c:v>1.0499999999999998</c:v>
                </c:pt>
                <c:pt idx="8">
                  <c:v>0.7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FB52-485E-B2BD-0730CC44A29B}"/>
            </c:ext>
          </c:extLst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Великобритания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FB52-485E-B2BD-0730CC44A29B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FB52-485E-B2BD-0730CC44A29B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FB52-485E-B2BD-0730CC44A29B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28575" cap="rnd">
                <a:solidFill>
                  <a:schemeClr val="accent2"/>
                </a:solidFill>
                <a:prstDash val="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FB52-485E-B2BD-0730CC44A29B}"/>
              </c:ext>
            </c:extLst>
          </c:dPt>
          <c:cat>
            <c:numRef>
              <c:f>Лист1!$B$3:$J$3</c:f>
              <c:numCache>
                <c:formatCode>General</c:formatCode>
                <c:ptCount val="9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2020</c:v>
                </c:pt>
                <c:pt idx="7">
                  <c:v>2024</c:v>
                </c:pt>
                <c:pt idx="8">
                  <c:v>2030</c:v>
                </c:pt>
              </c:numCache>
            </c:numRef>
          </c:cat>
          <c:val>
            <c:numRef>
              <c:f>Лист1!$B$5:$J$5</c:f>
              <c:numCache>
                <c:formatCode>General</c:formatCode>
                <c:ptCount val="9"/>
                <c:pt idx="0">
                  <c:v>9.4</c:v>
                </c:pt>
                <c:pt idx="1">
                  <c:v>6.1</c:v>
                </c:pt>
                <c:pt idx="2">
                  <c:v>3.1</c:v>
                </c:pt>
                <c:pt idx="3">
                  <c:v>2.8</c:v>
                </c:pt>
                <c:pt idx="4">
                  <c:v>2.7</c:v>
                </c:pt>
                <c:pt idx="5">
                  <c:v>2.4250000000000003</c:v>
                </c:pt>
                <c:pt idx="6">
                  <c:v>1.6</c:v>
                </c:pt>
                <c:pt idx="7">
                  <c:v>1.2000000000000002</c:v>
                </c:pt>
                <c:pt idx="8">
                  <c:v>0.8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1-FB52-485E-B2BD-0730CC44A29B}"/>
            </c:ext>
          </c:extLst>
        </c:ser>
        <c:ser>
          <c:idx val="2"/>
          <c:order val="2"/>
          <c:tx>
            <c:strRef>
              <c:f>Лист1!$A$6</c:f>
              <c:strCache>
                <c:ptCount val="1"/>
                <c:pt idx="0">
                  <c:v>Нидерланды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B52-485E-B2BD-0730CC44A29B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FB52-485E-B2BD-0730CC44A29B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FB52-485E-B2BD-0730CC44A29B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28575" cap="rnd">
                <a:solidFill>
                  <a:schemeClr val="accent3"/>
                </a:solidFill>
                <a:prstDash val="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FB52-485E-B2BD-0730CC44A29B}"/>
              </c:ext>
            </c:extLst>
          </c:dPt>
          <c:val>
            <c:numRef>
              <c:f>Лист1!$B$6:$J$6</c:f>
              <c:numCache>
                <c:formatCode>General</c:formatCode>
                <c:ptCount val="9"/>
                <c:pt idx="0">
                  <c:v>9.1999999999999993</c:v>
                </c:pt>
                <c:pt idx="1">
                  <c:v>6.8</c:v>
                </c:pt>
                <c:pt idx="2">
                  <c:v>3.6</c:v>
                </c:pt>
                <c:pt idx="3">
                  <c:v>3.3</c:v>
                </c:pt>
                <c:pt idx="4">
                  <c:v>3.1</c:v>
                </c:pt>
                <c:pt idx="5">
                  <c:v>2.7749999999999999</c:v>
                </c:pt>
                <c:pt idx="6">
                  <c:v>1.8</c:v>
                </c:pt>
                <c:pt idx="7">
                  <c:v>1.35</c:v>
                </c:pt>
                <c:pt idx="8">
                  <c:v>0.9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A-FB52-485E-B2BD-0730CC44A29B}"/>
            </c:ext>
          </c:extLst>
        </c:ser>
        <c:ser>
          <c:idx val="4"/>
          <c:order val="3"/>
          <c:tx>
            <c:strRef>
              <c:f>Лист1!$A$8</c:f>
              <c:strCache>
                <c:ptCount val="1"/>
                <c:pt idx="0">
                  <c:v>Германия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chemeClr val="accent5"/>
                </a:solidFill>
                <a:prstDash val="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FB52-485E-B2BD-0730CC44A29B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chemeClr val="accent5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FB52-485E-B2BD-0730CC44A29B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8575" cap="rnd">
                <a:solidFill>
                  <a:schemeClr val="accent5"/>
                </a:solidFill>
                <a:prstDash val="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0-FB52-485E-B2BD-0730CC44A29B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28575" cap="rnd">
                <a:solidFill>
                  <a:schemeClr val="accent5"/>
                </a:solidFill>
                <a:prstDash val="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2-FB52-485E-B2BD-0730CC44A29B}"/>
              </c:ext>
            </c:extLst>
          </c:dPt>
          <c:cat>
            <c:numRef>
              <c:f>Лист1!$B$3:$J$3</c:f>
              <c:numCache>
                <c:formatCode>General</c:formatCode>
                <c:ptCount val="9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2020</c:v>
                </c:pt>
                <c:pt idx="7">
                  <c:v>2024</c:v>
                </c:pt>
                <c:pt idx="8">
                  <c:v>2030</c:v>
                </c:pt>
              </c:numCache>
            </c:numRef>
          </c:cat>
          <c:val>
            <c:numRef>
              <c:f>Лист1!$B$8:$J$8</c:f>
              <c:numCache>
                <c:formatCode>General</c:formatCode>
                <c:ptCount val="9"/>
                <c:pt idx="0">
                  <c:v>14</c:v>
                </c:pt>
                <c:pt idx="1">
                  <c:v>9.1</c:v>
                </c:pt>
                <c:pt idx="2">
                  <c:v>4.5</c:v>
                </c:pt>
                <c:pt idx="3">
                  <c:v>3.9</c:v>
                </c:pt>
                <c:pt idx="4">
                  <c:v>3.8</c:v>
                </c:pt>
                <c:pt idx="5">
                  <c:v>3.4249999999999998</c:v>
                </c:pt>
                <c:pt idx="6">
                  <c:v>2.2999999999999998</c:v>
                </c:pt>
                <c:pt idx="7">
                  <c:v>1.7249999999999999</c:v>
                </c:pt>
                <c:pt idx="8">
                  <c:v>1.1499999999999999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3-FB52-485E-B2BD-0730CC44A29B}"/>
            </c:ext>
          </c:extLst>
        </c:ser>
        <c:ser>
          <c:idx val="3"/>
          <c:order val="4"/>
          <c:tx>
            <c:strRef>
              <c:f>Лист1!$A$7</c:f>
              <c:strCache>
                <c:ptCount val="1"/>
                <c:pt idx="0">
                  <c:v>Испания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5"/>
            <c:marker>
              <c:symbol val="none"/>
            </c:marker>
            <c:bubble3D val="0"/>
            <c:spPr>
              <a:ln w="28575" cap="rnd">
                <a:solidFill>
                  <a:schemeClr val="accent4"/>
                </a:solidFill>
                <a:prstDash val="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FB52-485E-B2BD-0730CC44A29B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chemeClr val="accent4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FB52-485E-B2BD-0730CC44A29B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8575" cap="rnd">
                <a:solidFill>
                  <a:schemeClr val="accent4"/>
                </a:solidFill>
                <a:prstDash val="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FB52-485E-B2BD-0730CC44A29B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28575" cap="rnd">
                <a:solidFill>
                  <a:schemeClr val="accent4"/>
                </a:solidFill>
                <a:prstDash val="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FB52-485E-B2BD-0730CC44A29B}"/>
              </c:ext>
            </c:extLst>
          </c:dPt>
          <c:cat>
            <c:numRef>
              <c:f>Лист1!$B$3:$J$3</c:f>
              <c:numCache>
                <c:formatCode>General</c:formatCode>
                <c:ptCount val="9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2020</c:v>
                </c:pt>
                <c:pt idx="7">
                  <c:v>2024</c:v>
                </c:pt>
                <c:pt idx="8">
                  <c:v>2030</c:v>
                </c:pt>
              </c:numCache>
            </c:numRef>
          </c:cat>
          <c:val>
            <c:numRef>
              <c:f>Лист1!$B$7:$J$7</c:f>
              <c:numCache>
                <c:formatCode>General</c:formatCode>
                <c:ptCount val="9"/>
                <c:pt idx="0">
                  <c:v>23.2</c:v>
                </c:pt>
                <c:pt idx="1">
                  <c:v>14.5</c:v>
                </c:pt>
                <c:pt idx="2">
                  <c:v>5.4</c:v>
                </c:pt>
                <c:pt idx="3">
                  <c:v>3.7</c:v>
                </c:pt>
                <c:pt idx="4">
                  <c:v>4</c:v>
                </c:pt>
                <c:pt idx="5">
                  <c:v>3.6749999999999998</c:v>
                </c:pt>
                <c:pt idx="6">
                  <c:v>2.7</c:v>
                </c:pt>
                <c:pt idx="7">
                  <c:v>2.0250000000000004</c:v>
                </c:pt>
                <c:pt idx="8">
                  <c:v>1.35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C-FB52-485E-B2BD-0730CC44A29B}"/>
            </c:ext>
          </c:extLst>
        </c:ser>
        <c:ser>
          <c:idx val="6"/>
          <c:order val="5"/>
          <c:tx>
            <c:strRef>
              <c:f>Лист1!$A$10</c:f>
              <c:strCache>
                <c:ptCount val="1"/>
                <c:pt idx="0">
                  <c:v>Россия 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6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E-FB52-485E-B2BD-0730CC44A29B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0-FB52-485E-B2BD-0730CC44A29B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2-FB52-485E-B2BD-0730CC44A29B}"/>
              </c:ext>
            </c:extLst>
          </c:dPt>
          <c:cat>
            <c:numRef>
              <c:f>Лист1!$B$3:$J$3</c:f>
              <c:numCache>
                <c:formatCode>General</c:formatCode>
                <c:ptCount val="9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2020</c:v>
                </c:pt>
                <c:pt idx="7">
                  <c:v>2024</c:v>
                </c:pt>
                <c:pt idx="8">
                  <c:v>2030</c:v>
                </c:pt>
              </c:numCache>
            </c:numRef>
          </c:cat>
          <c:val>
            <c:numRef>
              <c:f>Лист1!$B$10:$J$10</c:f>
              <c:numCache>
                <c:formatCode>General</c:formatCode>
                <c:ptCount val="9"/>
                <c:pt idx="0">
                  <c:v>24</c:v>
                </c:pt>
                <c:pt idx="1">
                  <c:v>20.100000000000001</c:v>
                </c:pt>
                <c:pt idx="2">
                  <c:v>18.7</c:v>
                </c:pt>
                <c:pt idx="3">
                  <c:v>13.9</c:v>
                </c:pt>
                <c:pt idx="4">
                  <c:v>13</c:v>
                </c:pt>
                <c:pt idx="5">
                  <c:v>12.6</c:v>
                </c:pt>
                <c:pt idx="6">
                  <c:v>10.9</c:v>
                </c:pt>
                <c:pt idx="7">
                  <c:v>4</c:v>
                </c:pt>
                <c:pt idx="8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3-FB52-485E-B2BD-0730CC44A2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8400344"/>
        <c:axId val="348400736"/>
      </c:lineChart>
      <c:catAx>
        <c:axId val="348400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8400736"/>
        <c:crosses val="autoZero"/>
        <c:auto val="1"/>
        <c:lblAlgn val="ctr"/>
        <c:lblOffset val="100"/>
        <c:noMultiLvlLbl val="0"/>
      </c:catAx>
      <c:valAx>
        <c:axId val="348400736"/>
        <c:scaling>
          <c:orientation val="minMax"/>
          <c:max val="2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8400344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7868013717073993E-2"/>
          <c:y val="0.11031746031746034"/>
          <c:w val="0.9132897942763335"/>
          <c:h val="0.7870881059222435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Лист1!$A$6</c:f>
              <c:strCache>
                <c:ptCount val="1"/>
                <c:pt idx="0">
                  <c:v>2019 сц 2018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3382777091058921E-2"/>
                  <c:y val="1.299232757195579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783271528636177E-2"/>
                  <c:y val="5.25025097669242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6324680675731355E-2"/>
                  <c:y val="-3.1982897299127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5805521219612689E-2"/>
                  <c:y val="6.419560458168535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3143798928718507E-2"/>
                  <c:y val="1.299232757195673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1384425216316439E-2"/>
                  <c:y val="3.45813628135191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660074165636581E-2"/>
                  <c:y val="-6.27048635049651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5698393077873993E-2"/>
                  <c:y val="-5.50243719535058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3939019365471777E-2"/>
                  <c:y val="-3.45430611496143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7.8285949732179649E-4"/>
                  <c:y val="-2.94227334486415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7.5442933662958386E-2"/>
                  <c:y val="1.41000520096278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4.8439634168102284E-3"/>
                  <c:y val="-1.40617503457229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Лист1!$B$1:$M$1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Лист1!$B$6:$M$6</c:f>
              <c:numCache>
                <c:formatCode>0</c:formatCode>
                <c:ptCount val="12"/>
                <c:pt idx="0">
                  <c:v>1187.8665000000001</c:v>
                </c:pt>
                <c:pt idx="1">
                  <c:v>853.86749999999995</c:v>
                </c:pt>
                <c:pt idx="2">
                  <c:v>953.87850000000003</c:v>
                </c:pt>
                <c:pt idx="3">
                  <c:v>1074.6465000000001</c:v>
                </c:pt>
                <c:pt idx="4">
                  <c:v>1221.8325</c:v>
                </c:pt>
                <c:pt idx="5">
                  <c:v>1453.9335000000001</c:v>
                </c:pt>
                <c:pt idx="6">
                  <c:v>1807.7460000000001</c:v>
                </c:pt>
                <c:pt idx="7">
                  <c:v>1853.9775</c:v>
                </c:pt>
                <c:pt idx="8">
                  <c:v>1925.6835000000001</c:v>
                </c:pt>
                <c:pt idx="9">
                  <c:v>1808.6895</c:v>
                </c:pt>
                <c:pt idx="10">
                  <c:v>1509.6</c:v>
                </c:pt>
                <c:pt idx="11">
                  <c:v>1533.1875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Лист1!$A$7</c:f>
              <c:strCache>
                <c:ptCount val="1"/>
                <c:pt idx="0">
                  <c:v>2019 сц 2017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457766790276061E-3"/>
                  <c:y val="-7.03853550564244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482488669138872E-2"/>
                  <c:y val="-6.78251912059380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8702002527461844E-2"/>
                  <c:y val="4.2753553221712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3339685421017251E-2"/>
                  <c:y val="1.22554948184378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7354827806326658E-2"/>
                  <c:y val="4.4822023994520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1384425216316439E-2"/>
                  <c:y val="-8.94142264475009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5743716522455701E-2"/>
                  <c:y val="-4.22235527010736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9818706221672922E-2"/>
                  <c:y val="3.9701690514492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5999175937371239E-2"/>
                  <c:y val="3.7141526664005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4239802224969099E-2"/>
                  <c:y val="-6.27048635049651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2179645653069786E-2"/>
                  <c:y val="-6.01446996544786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5746311995302191E-2"/>
                  <c:y val="-7.29455189069108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Лист1!$B$1:$M$1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Лист1!$B$7:$M$7</c:f>
              <c:numCache>
                <c:formatCode>0</c:formatCode>
                <c:ptCount val="12"/>
                <c:pt idx="0">
                  <c:v>1223.4941100000001</c:v>
                </c:pt>
                <c:pt idx="1">
                  <c:v>955.20769000000007</c:v>
                </c:pt>
                <c:pt idx="2">
                  <c:v>931.80015000000003</c:v>
                </c:pt>
                <c:pt idx="3">
                  <c:v>1046.13698</c:v>
                </c:pt>
                <c:pt idx="4">
                  <c:v>1205.48831</c:v>
                </c:pt>
                <c:pt idx="5">
                  <c:v>1454.8686400000001</c:v>
                </c:pt>
                <c:pt idx="6">
                  <c:v>1729.4570900000001</c:v>
                </c:pt>
                <c:pt idx="7">
                  <c:v>1851.89653</c:v>
                </c:pt>
                <c:pt idx="8">
                  <c:v>1774.4715900000001</c:v>
                </c:pt>
                <c:pt idx="9">
                  <c:v>1850.0959500000001</c:v>
                </c:pt>
                <c:pt idx="10">
                  <c:v>1598.01475</c:v>
                </c:pt>
                <c:pt idx="11">
                  <c:v>1563.8037300000001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Лист1!$A$8</c:f>
              <c:strCache>
                <c:ptCount val="1"/>
                <c:pt idx="0">
                  <c:v>2019 сц ср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5442933662958386E-2"/>
                  <c:y val="-3.71032250001007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840955912649323E-2"/>
                  <c:y val="5.25025097669242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3662958384837287E-2"/>
                  <c:y val="-8.57463381593429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4540585084466497E-2"/>
                  <c:y val="-7.55056827573972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2480428512567031E-2"/>
                  <c:y val="-8.06260104583701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8660898228265421E-2"/>
                  <c:y val="-8.06260104583701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277297074577668E-3"/>
                  <c:y val="3.97016905144921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8961681087762743E-2"/>
                  <c:y val="-7.80658466078836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6299958796868564E-2"/>
                  <c:y val="-3.9663388850587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2480428512566955E-2"/>
                  <c:y val="5.25025097669242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2480428512566955E-2"/>
                  <c:y val="6.01830013183834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5746311995302191E-2"/>
                  <c:y val="5.25025097669242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Лист1!$B$1:$M$1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Лист1!$B$8:$M$8</c:f>
              <c:numCache>
                <c:formatCode>0</c:formatCode>
                <c:ptCount val="12"/>
                <c:pt idx="0">
                  <c:v>1189.6448948309633</c:v>
                </c:pt>
                <c:pt idx="1">
                  <c:v>947.79868858043096</c:v>
                </c:pt>
                <c:pt idx="2">
                  <c:v>973.34582304351534</c:v>
                </c:pt>
                <c:pt idx="3">
                  <c:v>1099.5912458485907</c:v>
                </c:pt>
                <c:pt idx="4">
                  <c:v>1288.4271480882228</c:v>
                </c:pt>
                <c:pt idx="5">
                  <c:v>1492.1655454313209</c:v>
                </c:pt>
                <c:pt idx="6">
                  <c:v>1725.7089329813507</c:v>
                </c:pt>
                <c:pt idx="7">
                  <c:v>1858.766924976582</c:v>
                </c:pt>
                <c:pt idx="8">
                  <c:v>1811.2918334326835</c:v>
                </c:pt>
                <c:pt idx="9">
                  <c:v>1807.6726560504133</c:v>
                </c:pt>
                <c:pt idx="10">
                  <c:v>1498.9781146214768</c:v>
                </c:pt>
                <c:pt idx="11">
                  <c:v>1491.5268670697437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Лист1!$A$9</c:f>
              <c:strCache>
                <c:ptCount val="1"/>
                <c:pt idx="0">
                  <c:v>факт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0721054800164811E-2"/>
                  <c:y val="6.27431651688700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841037021175777E-2"/>
                  <c:y val="8.45045578980046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543881334981456E-2"/>
                      <c:h val="3.8364156093391555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2.605108389229124E-2"/>
                  <c:y val="3.9846105679608855E-2"/>
                </c:manualLayout>
              </c:layout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080246913580247E-2"/>
                  <c:y val="9.842104321224115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2952840456521781E-2"/>
                  <c:y val="4.40264021297210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5729187654604603E-4"/>
                  <c:y val="2.2347493504003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Лист1!$B$1:$M$1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Лист1!$B$9:$M$9</c:f>
              <c:numCache>
                <c:formatCode>General</c:formatCode>
                <c:ptCount val="12"/>
                <c:pt idx="0">
                  <c:v>1144</c:v>
                </c:pt>
                <c:pt idx="1">
                  <c:v>941</c:v>
                </c:pt>
                <c:pt idx="2">
                  <c:v>972</c:v>
                </c:pt>
                <c:pt idx="3">
                  <c:v>1002</c:v>
                </c:pt>
                <c:pt idx="4">
                  <c:v>1226</c:v>
                </c:pt>
                <c:pt idx="5">
                  <c:v>1253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48401520"/>
        <c:axId val="348401912"/>
      </c:lineChart>
      <c:catAx>
        <c:axId val="34840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8401912"/>
        <c:crosses val="autoZero"/>
        <c:auto val="1"/>
        <c:lblAlgn val="ctr"/>
        <c:lblOffset val="100"/>
        <c:noMultiLvlLbl val="0"/>
      </c:catAx>
      <c:valAx>
        <c:axId val="348401912"/>
        <c:scaling>
          <c:orientation val="minMax"/>
          <c:max val="2000"/>
          <c:min val="7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8401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rgbClr val="000000"/>
                </a:solidFill>
              </a:rPr>
              <a:t>Количество погибших при выезде на полосу встречного движения</a:t>
            </a:r>
          </a:p>
        </c:rich>
      </c:tx>
      <c:layout>
        <c:manualLayout>
          <c:xMode val="edge"/>
          <c:yMode val="edge"/>
          <c:x val="2.005717736533124E-2"/>
          <c:y val="0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Лист3!$A$4</c:f>
              <c:strCache>
                <c:ptCount val="1"/>
                <c:pt idx="0">
                  <c:v>Выезд на полосу встречного движения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Лист3!$B$3:$F$3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май 2018</c:v>
                </c:pt>
                <c:pt idx="4">
                  <c:v>май 2019</c:v>
                </c:pt>
              </c:strCache>
            </c:strRef>
          </c:cat>
          <c:val>
            <c:numRef>
              <c:f>Лист3!$B$4:$F$4</c:f>
              <c:numCache>
                <c:formatCode>General</c:formatCode>
                <c:ptCount val="5"/>
                <c:pt idx="0">
                  <c:v>4275</c:v>
                </c:pt>
                <c:pt idx="1">
                  <c:v>3868</c:v>
                </c:pt>
                <c:pt idx="2">
                  <c:v>3377</c:v>
                </c:pt>
                <c:pt idx="3">
                  <c:v>1211</c:v>
                </c:pt>
                <c:pt idx="4">
                  <c:v>1120</c:v>
                </c:pt>
              </c:numCache>
            </c:numRef>
          </c:val>
        </c:ser>
        <c:ser>
          <c:idx val="1"/>
          <c:order val="1"/>
          <c:tx>
            <c:strRef>
              <c:f>Лист3!$A$5</c:f>
              <c:strCache>
                <c:ptCount val="1"/>
                <c:pt idx="0">
                  <c:v>Выезд на полосу встречного движения в местах, где это запрещено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Лист3!$B$3:$F$3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май 2018</c:v>
                </c:pt>
                <c:pt idx="4">
                  <c:v>май 2019</c:v>
                </c:pt>
              </c:strCache>
            </c:strRef>
          </c:cat>
          <c:val>
            <c:numRef>
              <c:f>Лист3!$B$5:$F$5</c:f>
              <c:numCache>
                <c:formatCode>General</c:formatCode>
                <c:ptCount val="5"/>
                <c:pt idx="0">
                  <c:v>419</c:v>
                </c:pt>
                <c:pt idx="1">
                  <c:v>518</c:v>
                </c:pt>
                <c:pt idx="2">
                  <c:v>541</c:v>
                </c:pt>
                <c:pt idx="3">
                  <c:v>179</c:v>
                </c:pt>
                <c:pt idx="4">
                  <c:v>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505008"/>
        <c:axId val="114505400"/>
      </c:barChart>
      <c:catAx>
        <c:axId val="11450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505400"/>
        <c:crosses val="autoZero"/>
        <c:auto val="1"/>
        <c:lblAlgn val="ctr"/>
        <c:lblOffset val="100"/>
        <c:noMultiLvlLbl val="0"/>
      </c:catAx>
      <c:valAx>
        <c:axId val="114505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505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9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908322606471725"/>
          <c:y val="0.20329822616407983"/>
          <c:w val="0.7716520161953071"/>
          <c:h val="0.74867572511835101"/>
        </c:manualLayout>
      </c:layout>
      <c:pie3DChart>
        <c:varyColors val="1"/>
        <c:ser>
          <c:idx val="0"/>
          <c:order val="0"/>
          <c:tx>
            <c:strRef>
              <c:f>Лист2!$D$2:$D$3</c:f>
              <c:strCache>
                <c:ptCount val="2"/>
                <c:pt idx="1">
                  <c:v>2017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5B8-4B53-ADA6-EE629A8B785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5B8-4B53-ADA6-EE629A8B785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5B8-4B53-ADA6-EE629A8B785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5B8-4B53-ADA6-EE629A8B785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5B8-4B53-ADA6-EE629A8B785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5B8-4B53-ADA6-EE629A8B785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5B8-4B53-ADA6-EE629A8B7853}"/>
              </c:ext>
            </c:extLst>
          </c:dPt>
          <c:dLbls>
            <c:dLbl>
              <c:idx val="0"/>
              <c:layout>
                <c:manualLayout>
                  <c:x val="1.3146840611195996E-3"/>
                  <c:y val="-9.595658259263534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5B8-4B53-ADA6-EE629A8B7853}"/>
                </c:ext>
                <c:ext xmlns:c15="http://schemas.microsoft.com/office/drawing/2012/chart" uri="{CE6537A1-D6FC-4f65-9D91-7224C49458BB}">
                  <c15:layout>
                    <c:manualLayout>
                      <c:w val="0.33186111111111111"/>
                      <c:h val="0.1427732883094083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2496103421229941"/>
                  <c:y val="7.9070645404945572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Столкновение; 13771</a:t>
                    </a:r>
                    <a:endParaRPr lang="ru-RU" sz="110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5B8-4B53-ADA6-EE629A8B785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5310068988842671"/>
                  <c:y val="-0.2655964301046908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5B8-4B53-ADA6-EE629A8B7853}"/>
                </c:ext>
                <c:ext xmlns:c15="http://schemas.microsoft.com/office/drawing/2012/chart" uri="{CE6537A1-D6FC-4f65-9D91-7224C49458BB}">
                  <c15:layout>
                    <c:manualLayout>
                      <c:w val="0.29902777777777778"/>
                      <c:h val="0.12037024823515725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9.8860977506995441E-3"/>
                  <c:y val="7.1497605894945956E-2"/>
                </c:manualLayout>
              </c:layout>
              <c:spPr>
                <a:noFill/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5B8-4B53-ADA6-EE629A8B7853}"/>
                </c:ext>
                <c:ext xmlns:c15="http://schemas.microsoft.com/office/drawing/2012/chart" uri="{CE6537A1-D6FC-4f65-9D91-7224C49458BB}">
                  <c15:layout>
                    <c:manualLayout>
                      <c:w val="0.21875"/>
                      <c:h val="0.15990608290653738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1.8200754113134987E-2"/>
                  <c:y val="6.110004417654884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5B8-4B53-ADA6-EE629A8B785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9.1021311912013697E-8"/>
                  <c:y val="-0.144391474405535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5B8-4B53-ADA6-EE629A8B7853}"/>
                </c:ext>
                <c:ext xmlns:c15="http://schemas.microsoft.com/office/drawing/2012/chart" uri="{CE6537A1-D6FC-4f65-9D91-7224C49458BB}">
                  <c15:layout>
                    <c:manualLayout>
                      <c:w val="0.22698940486809777"/>
                      <c:h val="0.15957893890816288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3.9642300698221763E-2"/>
                  <c:y val="-6.608420870368236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E5B8-4B53-ADA6-EE629A8B785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spc="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25400" cap="rnd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Лист2!$C$4:$C$10</c:f>
              <c:strCache>
                <c:ptCount val="7"/>
                <c:pt idx="0">
                  <c:v>Наезд на пешехода</c:v>
                </c:pt>
                <c:pt idx="1">
                  <c:v>Столкновение</c:v>
                </c:pt>
                <c:pt idx="2">
                  <c:v>Опрокидывание</c:v>
                </c:pt>
                <c:pt idx="3">
                  <c:v>Съезд с дороги</c:v>
                </c:pt>
                <c:pt idx="4">
                  <c:v>Наезд на стоящее ТС</c:v>
                </c:pt>
                <c:pt idx="5">
                  <c:v>Наезд на препятствие</c:v>
                </c:pt>
                <c:pt idx="6">
                  <c:v>Иной вид ДТП</c:v>
                </c:pt>
              </c:strCache>
            </c:strRef>
          </c:cat>
          <c:val>
            <c:numRef>
              <c:f>Лист2!$D$4:$D$10</c:f>
              <c:numCache>
                <c:formatCode>General</c:formatCode>
                <c:ptCount val="7"/>
                <c:pt idx="0">
                  <c:v>4024</c:v>
                </c:pt>
                <c:pt idx="1">
                  <c:v>13771</c:v>
                </c:pt>
                <c:pt idx="2">
                  <c:v>6044</c:v>
                </c:pt>
                <c:pt idx="3">
                  <c:v>2874</c:v>
                </c:pt>
                <c:pt idx="4">
                  <c:v>914</c:v>
                </c:pt>
                <c:pt idx="5">
                  <c:v>2238</c:v>
                </c:pt>
                <c:pt idx="6">
                  <c:v>1222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5B8-4B53-ADA6-EE629A8B785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1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677083097524371"/>
          <c:y val="0.16037392737292808"/>
          <c:w val="0.81421028078244639"/>
          <c:h val="0.79585383744629778"/>
        </c:manualLayout>
      </c:layout>
      <c:pie3DChart>
        <c:varyColors val="1"/>
        <c:ser>
          <c:idx val="0"/>
          <c:order val="0"/>
          <c:tx>
            <c:strRef>
              <c:f>'Результаты запроса'!$B$3</c:f>
              <c:strCache>
                <c:ptCount val="1"/>
                <c:pt idx="0">
                  <c:v>ДТП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9.1833730614718321E-4"/>
                  <c:y val="0.2248231298751420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Выезд на полосу встречного </a:t>
                    </a:r>
                    <a:r>
                      <a:rPr lang="ru-RU" dirty="0" smtClean="0"/>
                      <a:t>движения в разрешенных местах; </a:t>
                    </a:r>
                    <a:r>
                      <a:rPr lang="ru-RU" dirty="0"/>
                      <a:t>2788; 88%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476905447028619"/>
                      <c:h val="0.2339446071553501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7.0828466240578411E-2"/>
                  <c:y val="-1.639299825356483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800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31092096474485"/>
                      <c:h val="0.2939264586864174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"/>
                  <c:y val="0.3209976302916779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19050">
                  <a:solidFill>
                    <a:schemeClr val="tx1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'Результаты запроса'!$A$4:$A$6</c:f>
              <c:strCache>
                <c:ptCount val="3"/>
                <c:pt idx="0">
                  <c:v>Выезд на полосу встречного движения</c:v>
                </c:pt>
                <c:pt idx="1">
                  <c:v>Выезд на полосу встречного движения с разворотом, поворотом или объездом препятствия</c:v>
                </c:pt>
                <c:pt idx="2">
                  <c:v>Выезд на полосу встречного движения в местах, где это запрещено</c:v>
                </c:pt>
              </c:strCache>
            </c:strRef>
          </c:cat>
          <c:val>
            <c:numRef>
              <c:f>'Результаты запроса'!$B$4:$B$6</c:f>
              <c:numCache>
                <c:formatCode>General</c:formatCode>
                <c:ptCount val="3"/>
                <c:pt idx="0">
                  <c:v>2788</c:v>
                </c:pt>
                <c:pt idx="1">
                  <c:v>54</c:v>
                </c:pt>
                <c:pt idx="2">
                  <c:v>320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'[Региональные дороги столкновения встречка-1.xlsx]Результаты запроса'!$B$3</c:f>
              <c:strCache>
                <c:ptCount val="1"/>
                <c:pt idx="0">
                  <c:v>ДТП</c:v>
                </c:pt>
              </c:strCache>
            </c:strRef>
          </c:tx>
          <c:explosion val="6"/>
          <c:dPt>
            <c:idx val="1"/>
            <c:bubble3D val="0"/>
            <c:explosion val="0"/>
          </c:dPt>
          <c:dLbls>
            <c:dLbl>
              <c:idx val="0"/>
              <c:layout>
                <c:manualLayout>
                  <c:x val="-8.5656361271128391E-3"/>
                  <c:y val="-0.3284278954760012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0671856003391293E-2"/>
                  <c:y val="7.413706169399980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'[Региональные дороги столкновения встречка-1.xlsx]Результаты запроса'!$A$4:$A$5</c:f>
              <c:strCache>
                <c:ptCount val="2"/>
                <c:pt idx="0">
                  <c:v>Прямая в плане</c:v>
                </c:pt>
                <c:pt idx="1">
                  <c:v>Кривая в плане</c:v>
                </c:pt>
              </c:strCache>
            </c:strRef>
          </c:cat>
          <c:val>
            <c:numRef>
              <c:f>'[Региональные дороги столкновения встречка-1.xlsx]Результаты запроса'!$B$4:$B$5</c:f>
              <c:numCache>
                <c:formatCode>General</c:formatCode>
                <c:ptCount val="2"/>
                <c:pt idx="0">
                  <c:v>4202</c:v>
                </c:pt>
                <c:pt idx="1">
                  <c:v>1842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2060"/>
                </a:solidFill>
              </a:ln>
            </c:spPr>
          </c:dPt>
          <c:dLbls>
            <c:dLbl>
              <c:idx val="0"/>
              <c:layout>
                <c:manualLayout>
                  <c:x val="-0.25369128882320569"/>
                  <c:y val="-0.2297548214807408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9494571662580126"/>
                  <c:y val="7.978743102618227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'[РОДОР-1.xlsx]Результаты запроса'!$A$4:$A$5</c:f>
              <c:strCache>
                <c:ptCount val="2"/>
                <c:pt idx="0">
                  <c:v>Прямая в плане</c:v>
                </c:pt>
                <c:pt idx="1">
                  <c:v>Кривая в плане</c:v>
                </c:pt>
              </c:strCache>
            </c:strRef>
          </c:cat>
          <c:val>
            <c:numRef>
              <c:f>'[РОДОР-1.xlsx]Результаты запроса'!$B$4:$B$5</c:f>
              <c:numCache>
                <c:formatCode>General</c:formatCode>
                <c:ptCount val="2"/>
                <c:pt idx="0">
                  <c:v>1975</c:v>
                </c:pt>
                <c:pt idx="1">
                  <c:v>899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6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1.798694084665671E-2"/>
                  <c:y val="-5.266081546494833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707713837132417"/>
                  <c:y val="-2.526951370482644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5630404373226863E-3"/>
                  <c:y val="6.2723850789065685E-2"/>
                </c:manualLayout>
              </c:layout>
              <c:tx>
                <c:rich>
                  <a:bodyPr/>
                  <a:lstStyle/>
                  <a:p>
                    <a:r>
                      <a:rPr lang="ru-RU" b="0"/>
                      <a:t>Нерегулируемый пешеходный переход, вдоль школы ; 6; 0,14%</a:t>
                    </a:r>
                    <a:endParaRPr lang="ru-RU" b="1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5014231324829224E-2"/>
                  <c:y val="0.21873462472423694"/>
                </c:manualLayout>
              </c:layout>
              <c:tx>
                <c:rich>
                  <a:bodyPr/>
                  <a:lstStyle/>
                  <a:p>
                    <a:r>
                      <a:rPr lang="ru-RU" b="0" dirty="0"/>
                      <a:t>вне пешеходного перехода; 3447; 82,13%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'[РОДОР-10.xlsx]Лист1'!$B$15:$B$18</c:f>
              <c:strCache>
                <c:ptCount val="4"/>
                <c:pt idx="0">
                  <c:v>Регулируемый пешеходный переход</c:v>
                </c:pt>
                <c:pt idx="1">
                  <c:v>Нерегулируемый пешеходный переход</c:v>
                </c:pt>
                <c:pt idx="2">
                  <c:v>Нерегулируемый пешеходный переход, расположенный на участке улицы или дороги, проходящей вдоль территории школы или иной детской организации</c:v>
                </c:pt>
                <c:pt idx="3">
                  <c:v>вне пешеходного перехода</c:v>
                </c:pt>
              </c:strCache>
            </c:strRef>
          </c:cat>
          <c:val>
            <c:numRef>
              <c:f>'[РОДОР-10.xlsx]Лист1'!$C$15:$C$18</c:f>
              <c:numCache>
                <c:formatCode>General</c:formatCode>
                <c:ptCount val="4"/>
                <c:pt idx="0">
                  <c:v>75</c:v>
                </c:pt>
                <c:pt idx="1">
                  <c:v>669</c:v>
                </c:pt>
                <c:pt idx="2">
                  <c:v>6</c:v>
                </c:pt>
                <c:pt idx="3">
                  <c:v>3447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499520"/>
        <c:axId val="114500304"/>
      </c:lineChart>
      <c:catAx>
        <c:axId val="1144995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4500304"/>
        <c:crosses val="autoZero"/>
        <c:auto val="1"/>
        <c:lblAlgn val="ctr"/>
        <c:lblOffset val="100"/>
        <c:noMultiLvlLbl val="0"/>
      </c:catAx>
      <c:valAx>
        <c:axId val="1145003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4499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Изменение количества</a:t>
            </a:r>
            <a:r>
              <a:rPr lang="ru-RU" baseline="0"/>
              <a:t> ДТП по видам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6098168141353467E-2"/>
          <c:y val="7.849735449735451E-2"/>
          <c:w val="0.91641042292393859"/>
          <c:h val="0.87240578261050705"/>
        </c:manualLayout>
      </c:layout>
      <c:lineChart>
        <c:grouping val="standard"/>
        <c:varyColors val="0"/>
        <c:ser>
          <c:idx val="0"/>
          <c:order val="0"/>
          <c:tx>
            <c:strRef>
              <c:f>'Графики 1'!$A$4</c:f>
              <c:strCache>
                <c:ptCount val="1"/>
                <c:pt idx="0">
                  <c:v>Наезд на пешехода</c:v>
                </c:pt>
              </c:strCache>
            </c:strRef>
          </c:tx>
          <c:spPr>
            <a:ln w="4762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0996563573883163"/>
                  <c:y val="-4.0211640211640254E-2"/>
                </c:manualLayout>
              </c:layout>
              <c:tx>
                <c:rich>
                  <a:bodyPr/>
                  <a:lstStyle/>
                  <a:p>
                    <a:fld id="{03010002-59D7-423F-820A-D0B176522EC9}" type="SERIESNAME">
                      <a:rPr lang="ru-RU" smtClean="0"/>
                      <a:pPr/>
                      <a:t>[ИМЯ РЯДА]</a:t>
                    </a:fld>
                    <a:r>
                      <a:rPr lang="ru-RU" baseline="0" dirty="0" smtClean="0"/>
                      <a:t> </a:t>
                    </a:r>
                    <a:fld id="{98264760-E9EF-4133-8F56-2CC1F586699D}" type="VALUE">
                      <a:rPr lang="ru-RU" baseline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5.0687285223367698E-2"/>
                  <c:y val="-4.44444444444444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73195876288659"/>
                      <c:h val="5.7111194434029081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8.2474226804123779E-2"/>
                  <c:y val="-3.1746031746031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4054982817869417E-2"/>
                  <c:y val="4.0211640211640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'Графики 1'!$B$3:$E$3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strCache>
            </c:strRef>
          </c:cat>
          <c:val>
            <c:numRef>
              <c:f>'Графики 1'!$B$4:$E$4</c:f>
              <c:numCache>
                <c:formatCode>General</c:formatCode>
                <c:ptCount val="4"/>
                <c:pt idx="0">
                  <c:v>56918</c:v>
                </c:pt>
                <c:pt idx="1">
                  <c:v>52018</c:v>
                </c:pt>
                <c:pt idx="2">
                  <c:v>51859</c:v>
                </c:pt>
                <c:pt idx="3">
                  <c:v>48834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'Графики 1'!$A$5</c:f>
              <c:strCache>
                <c:ptCount val="1"/>
                <c:pt idx="0">
                  <c:v>Столкновение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3311188866682702"/>
                  <c:y val="-3.435392531235553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AB3AB83-D895-4EA3-BF44-C150DA7FABA6}" type="SERIESNAME">
                      <a:rPr lang="ru-RU" smtClean="0"/>
                      <a:pPr>
                        <a:defRPr b="1"/>
                      </a:pPr>
                      <a:t>[ИМЯ РЯДА]</a:t>
                    </a:fld>
                    <a:endParaRPr lang="ru-RU" dirty="0" smtClean="0"/>
                  </a:p>
                  <a:p>
                    <a:pPr>
                      <a:defRPr b="1"/>
                    </a:pPr>
                    <a:r>
                      <a:rPr lang="ru-RU" baseline="0" dirty="0" smtClean="0"/>
                      <a:t> </a:t>
                    </a:r>
                    <a:fld id="{552CFFF5-5150-4D81-A200-C1F903D2B099}" type="VALUE">
                      <a:rPr lang="ru-RU" baseline="0"/>
                      <a:pPr>
                        <a:defRPr b="1"/>
                      </a:pPr>
                      <a:t>[ЗНАЧЕНИЕ]</a:t>
                    </a:fld>
                    <a:endParaRPr lang="ru-RU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6.8728522336769134E-3"/>
                  <c:y val="-2.1164021164021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1546391752577319E-3"/>
                  <c:y val="-2.9629629629629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030927835051559E-2"/>
                  <c:y val="-2.328042328042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'Графики 1'!$B$3:$E$3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strCache>
            </c:strRef>
          </c:cat>
          <c:val>
            <c:numRef>
              <c:f>'Графики 1'!$B$5:$E$5</c:f>
              <c:numCache>
                <c:formatCode>General</c:formatCode>
                <c:ptCount val="4"/>
                <c:pt idx="0">
                  <c:v>75266</c:v>
                </c:pt>
                <c:pt idx="1">
                  <c:v>72605</c:v>
                </c:pt>
                <c:pt idx="2">
                  <c:v>70736</c:v>
                </c:pt>
                <c:pt idx="3">
                  <c:v>71167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'Графики 1'!$A$6</c:f>
              <c:strCache>
                <c:ptCount val="1"/>
                <c:pt idx="0">
                  <c:v>Опрокидывание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1241119729065513"/>
                  <c:y val="-7.0408649778553822E-2"/>
                </c:manualLayout>
              </c:layout>
              <c:tx>
                <c:rich>
                  <a:bodyPr/>
                  <a:lstStyle/>
                  <a:p>
                    <a:fld id="{479673EE-3F28-4944-BA3A-D3C9BB314326}" type="SERIESNAME">
                      <a:rPr lang="ru-RU" smtClean="0"/>
                      <a:pPr/>
                      <a:t>[ИМЯ РЯДА]</a:t>
                    </a:fld>
                    <a:endParaRPr lang="ru-RU" dirty="0" smtClean="0"/>
                  </a:p>
                  <a:p>
                    <a:r>
                      <a:rPr lang="ru-RU" baseline="0" dirty="0" smtClean="0"/>
                      <a:t> </a:t>
                    </a:r>
                    <a:fld id="{3887AF88-40C0-4195-BE1D-BF986AF8391F}" type="VALUE">
                      <a:rPr lang="ru-RU" baseline="0" dirty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9.6906204560909589E-3"/>
                  <c:y val="-2.7551210782912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9381240912181991E-2"/>
                  <c:y val="-4.5918684638187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8143722736545755E-3"/>
                  <c:y val="-3.6734947710549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'Графики 1'!$B$3:$E$3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strCache>
            </c:strRef>
          </c:cat>
          <c:val>
            <c:numRef>
              <c:f>'Графики 1'!$B$6:$E$6</c:f>
              <c:numCache>
                <c:formatCode>General</c:formatCode>
                <c:ptCount val="4"/>
                <c:pt idx="0">
                  <c:v>16348</c:v>
                </c:pt>
                <c:pt idx="1">
                  <c:v>14103</c:v>
                </c:pt>
                <c:pt idx="2">
                  <c:v>12617</c:v>
                </c:pt>
                <c:pt idx="3">
                  <c:v>13401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'Графики 1'!$A$7</c:f>
              <c:strCache>
                <c:ptCount val="1"/>
                <c:pt idx="0">
                  <c:v>Наезд на препятствие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2403994183796428"/>
                  <c:y val="-3.0612456425459307E-3"/>
                </c:manualLayout>
              </c:layout>
              <c:tx>
                <c:rich>
                  <a:bodyPr/>
                  <a:lstStyle/>
                  <a:p>
                    <a:fld id="{15924E46-82AF-4901-8F9F-93B39DA5EF94}" type="SERIESNAME">
                      <a:rPr lang="ru-RU" smtClean="0"/>
                      <a:pPr/>
                      <a:t>[ИМЯ РЯДА]</a:t>
                    </a:fld>
                    <a:r>
                      <a:rPr lang="ru-RU" baseline="0" dirty="0" smtClean="0"/>
                      <a:t> </a:t>
                    </a:r>
                    <a:fld id="{95984FB6-D2BF-4CFC-8F0A-40C192F82848}" type="VALUE">
                      <a:rPr lang="ru-RU" baseline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1.938124091218263E-3"/>
                  <c:y val="2.1428719497820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628744547309151E-2"/>
                  <c:y val="1.5306228212728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566868638527343E-2"/>
                  <c:y val="9.18373692763745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'Графики 1'!$B$3:$E$3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strCache>
            </c:strRef>
          </c:cat>
          <c:val>
            <c:numRef>
              <c:f>'Графики 1'!$B$7:$E$7</c:f>
              <c:numCache>
                <c:formatCode>General</c:formatCode>
                <c:ptCount val="4"/>
                <c:pt idx="0">
                  <c:v>11842</c:v>
                </c:pt>
                <c:pt idx="1">
                  <c:v>11298</c:v>
                </c:pt>
                <c:pt idx="2">
                  <c:v>10835</c:v>
                </c:pt>
                <c:pt idx="3">
                  <c:v>11565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4499128"/>
        <c:axId val="114500696"/>
      </c:lineChart>
      <c:catAx>
        <c:axId val="114499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500696"/>
        <c:crosses val="autoZero"/>
        <c:auto val="1"/>
        <c:lblAlgn val="ctr"/>
        <c:lblOffset val="100"/>
        <c:noMultiLvlLbl val="0"/>
      </c:catAx>
      <c:valAx>
        <c:axId val="114500696"/>
        <c:scaling>
          <c:orientation val="minMax"/>
          <c:min val="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499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501480"/>
        <c:axId val="114501872"/>
      </c:lineChart>
      <c:catAx>
        <c:axId val="1145014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4501872"/>
        <c:crosses val="autoZero"/>
        <c:auto val="1"/>
        <c:lblAlgn val="ctr"/>
        <c:lblOffset val="100"/>
        <c:noMultiLvlLbl val="0"/>
      </c:catAx>
      <c:valAx>
        <c:axId val="1145018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45014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0.45965</cdr:x>
      <cdr:y>0.357</cdr:y>
    </cdr:from>
    <cdr:to>
      <cdr:x>0.69602</cdr:x>
      <cdr:y>0.45078</cdr:y>
    </cdr:to>
    <cdr:sp macro="" textlink="">
      <cdr:nvSpPr>
        <cdr:cNvPr id="8" name="Развернутая стрелка 7"/>
        <cdr:cNvSpPr/>
      </cdr:nvSpPr>
      <cdr:spPr>
        <a:xfrm xmlns:a="http://schemas.openxmlformats.org/drawingml/2006/main">
          <a:off x="4200845" y="2192904"/>
          <a:ext cx="2160243" cy="576058"/>
        </a:xfrm>
        <a:prstGeom xmlns:a="http://schemas.openxmlformats.org/drawingml/2006/main" prst="uturnArrow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>
          <a:solidFill>
            <a:srgbClr val="45A7C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0.39662</cdr:x>
      <cdr:y>0.568</cdr:y>
    </cdr:from>
    <cdr:to>
      <cdr:x>0.45178</cdr:x>
      <cdr:y>0.77902</cdr:y>
    </cdr:to>
    <cdr:sp macro="" textlink="">
      <cdr:nvSpPr>
        <cdr:cNvPr id="3" name="Стрелка вниз 2"/>
        <cdr:cNvSpPr/>
      </cdr:nvSpPr>
      <cdr:spPr>
        <a:xfrm xmlns:a="http://schemas.openxmlformats.org/drawingml/2006/main">
          <a:off x="3624781" y="3489048"/>
          <a:ext cx="504120" cy="1296224"/>
        </a:xfrm>
        <a:prstGeom xmlns:a="http://schemas.openxmlformats.org/drawingml/2006/main" prst="downArrow">
          <a:avLst/>
        </a:prstGeom>
        <a:solidFill xmlns:a="http://schemas.openxmlformats.org/drawingml/2006/main">
          <a:srgbClr val="C0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0.16109</cdr:x>
      <cdr:y>0.13382</cdr:y>
    </cdr:from>
    <cdr:to>
      <cdr:x>0.64053</cdr:x>
      <cdr:y>0.36131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5854" y="720080"/>
          <a:ext cx="2160245" cy="12240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/>
            <a:t>23% столкновений</a:t>
          </a:r>
        </a:p>
        <a:p xmlns:a="http://schemas.openxmlformats.org/drawingml/2006/main">
          <a:pPr algn="ctr"/>
          <a:r>
            <a:rPr lang="ru-RU" sz="1800" b="1" dirty="0"/>
            <a:t>с</a:t>
          </a:r>
          <a:r>
            <a:rPr lang="ru-RU" sz="1800" b="1" dirty="0" smtClean="0"/>
            <a:t>вязаны с выездом</a:t>
          </a:r>
        </a:p>
        <a:p xmlns:a="http://schemas.openxmlformats.org/drawingml/2006/main">
          <a:pPr algn="ctr"/>
          <a:r>
            <a:rPr lang="ru-RU" sz="1800" b="1" dirty="0"/>
            <a:t>н</a:t>
          </a:r>
          <a:r>
            <a:rPr lang="ru-RU" sz="1800" b="1" dirty="0" smtClean="0"/>
            <a:t>а полосу встречного</a:t>
          </a:r>
        </a:p>
        <a:p xmlns:a="http://schemas.openxmlformats.org/drawingml/2006/main">
          <a:pPr algn="ctr"/>
          <a:r>
            <a:rPr lang="ru-RU" sz="1800" b="1" dirty="0" smtClean="0"/>
            <a:t>движения</a:t>
          </a:r>
          <a:endParaRPr lang="ru-RU" sz="18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541B7-4249-45B9-A22D-205148F9920D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9998B-C158-49C6-B6E7-ED099DF16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192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920672-48B4-4CED-AB09-8E4BEE1566C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286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920672-48B4-4CED-AB09-8E4BEE1566C6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3801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920672-48B4-4CED-AB09-8E4BEE1566C6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3883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920672-48B4-4CED-AB09-8E4BEE1566C6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7627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920672-48B4-4CED-AB09-8E4BEE1566C6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949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920672-48B4-4CED-AB09-8E4BEE1566C6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5150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920672-48B4-4CED-AB09-8E4BEE1566C6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58938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920672-48B4-4CED-AB09-8E4BEE1566C6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1428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920672-48B4-4CED-AB09-8E4BEE1566C6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03268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920672-48B4-4CED-AB09-8E4BEE1566C6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39035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920672-48B4-4CED-AB09-8E4BEE1566C6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1302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920672-48B4-4CED-AB09-8E4BEE1566C6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12312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920672-48B4-4CED-AB09-8E4BEE1566C6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9932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920672-48B4-4CED-AB09-8E4BEE1566C6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9185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920672-48B4-4CED-AB09-8E4BEE1566C6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82839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920672-48B4-4CED-AB09-8E4BEE1566C6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58565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920672-48B4-4CED-AB09-8E4BEE1566C6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695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920672-48B4-4CED-AB09-8E4BEE1566C6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0212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920672-48B4-4CED-AB09-8E4BEE1566C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71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920672-48B4-4CED-AB09-8E4BEE1566C6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591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920672-48B4-4CED-AB09-8E4BEE1566C6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207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920672-48B4-4CED-AB09-8E4BEE1566C6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5837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920672-48B4-4CED-AB09-8E4BEE1566C6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90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920672-48B4-4CED-AB09-8E4BEE1566C6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7736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50FC-1D19-4A4F-9CCC-694A704A89D8}" type="datetime1">
              <a:rPr lang="ru-RU" smtClean="0"/>
              <a:t>03.07.2019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89B9-6FC5-459D-82AB-5A3D3C2D6D6C}" type="datetime1">
              <a:rPr lang="ru-RU" smtClean="0"/>
              <a:t>03.07.2019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BCBF-E91C-416C-AA58-1B4D119DCC1C}" type="datetime1">
              <a:rPr lang="ru-RU" smtClean="0"/>
              <a:t>03.07.2019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A6EA-F080-4BB7-87D3-DC3F6FEF63A1}" type="datetime1">
              <a:rPr lang="ru-RU" smtClean="0"/>
              <a:t>03.07.2019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D27B-6377-4AC5-B63E-0B4E265975B8}" type="datetime1">
              <a:rPr lang="ru-RU" smtClean="0"/>
              <a:t>03.07.2019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49E4-37CD-4D7F-8977-628151E83286}" type="datetime1">
              <a:rPr lang="ru-RU" smtClean="0"/>
              <a:t>03.07.2019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98CE-6B16-47F8-BD50-1FE8EE17F8DE}" type="datetime1">
              <a:rPr lang="ru-RU" smtClean="0"/>
              <a:t>03.07.2019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0937-6DE9-4A6E-B4A0-EE34350AA72B}" type="datetime1">
              <a:rPr lang="ru-RU" smtClean="0"/>
              <a:t>03.07.2019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0136A-C33E-40EF-9E7C-DD9C82220213}" type="datetime1">
              <a:rPr lang="ru-RU" smtClean="0"/>
              <a:t>03.07.2019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BC01-C685-424D-BEA5-D7C368398753}" type="datetime1">
              <a:rPr lang="ru-RU" smtClean="0"/>
              <a:t>03.07.2019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D461-D94C-4804-93C5-F22A6B3DEC21}" type="datetime1">
              <a:rPr lang="ru-RU" smtClean="0"/>
              <a:t>03.07.2019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43D9F-315B-4B38-A7D7-20D10B40E0C9}" type="datetime1">
              <a:rPr lang="ru-RU" smtClean="0"/>
              <a:t>03.07.2019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2.jpe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10" Type="http://schemas.openxmlformats.org/officeDocument/2006/relationships/chart" Target="../charts/chart6.xml"/><Relationship Id="rId4" Type="http://schemas.openxmlformats.org/officeDocument/2006/relationships/image" Target="../media/image3.png"/><Relationship Id="rId9" Type="http://schemas.openxmlformats.org/officeDocument/2006/relationships/chart" Target="../charts/char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70" y="-92546"/>
            <a:ext cx="9137589" cy="51461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9712" y="1635646"/>
            <a:ext cx="6912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solidFill>
                  <a:schemeClr val="bg1"/>
                </a:solidFill>
                <a:latin typeface="Gotham Pro Light" pitchFamily="50" charset="0"/>
                <a:cs typeface="Gotham Pro Light" pitchFamily="50" charset="0"/>
              </a:rPr>
              <a:t>Об эффективности применения экспериментальный </a:t>
            </a:r>
          </a:p>
          <a:p>
            <a:pPr algn="just"/>
            <a:r>
              <a:rPr lang="ru-RU" sz="2200" dirty="0">
                <a:solidFill>
                  <a:schemeClr val="bg1"/>
                </a:solidFill>
                <a:latin typeface="Gotham Pro Light" pitchFamily="50" charset="0"/>
                <a:cs typeface="Gotham Pro Light" pitchFamily="50" charset="0"/>
              </a:rPr>
              <a:t>технических средств организации дорожного движения для целей безопасности дорожного </a:t>
            </a:r>
            <a:r>
              <a:rPr lang="ru-RU" sz="2200" dirty="0" smtClean="0">
                <a:solidFill>
                  <a:schemeClr val="bg1"/>
                </a:solidFill>
                <a:latin typeface="Gotham Pro Light" pitchFamily="50" charset="0"/>
                <a:cs typeface="Gotham Pro Light" pitchFamily="50" charset="0"/>
              </a:rPr>
              <a:t>движения</a:t>
            </a:r>
            <a:endParaRPr lang="ru-RU" sz="2200" dirty="0">
              <a:solidFill>
                <a:schemeClr val="bg1"/>
              </a:solidFill>
              <a:latin typeface="Gotham Pro Light" pitchFamily="50" charset="0"/>
              <a:cs typeface="Gotham Pro Light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3747583"/>
            <a:ext cx="4464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Gotham Pro Light" pitchFamily="50" charset="0"/>
                <a:cs typeface="Gotham Pro Light" pitchFamily="50" charset="0"/>
              </a:rPr>
              <a:t>Заместитель начальника ГУОБДД МВД России</a:t>
            </a:r>
          </a:p>
          <a:p>
            <a:r>
              <a:rPr lang="ru-RU" sz="1600" dirty="0" err="1" smtClean="0">
                <a:solidFill>
                  <a:schemeClr val="bg1"/>
                </a:solidFill>
                <a:latin typeface="Gotham Pro Light" pitchFamily="50" charset="0"/>
                <a:cs typeface="Gotham Pro Light" pitchFamily="50" charset="0"/>
              </a:rPr>
              <a:t>Понарьин</a:t>
            </a:r>
            <a:r>
              <a:rPr lang="ru-RU" sz="1600" dirty="0" smtClean="0">
                <a:solidFill>
                  <a:schemeClr val="bg1"/>
                </a:solidFill>
                <a:latin typeface="Gotham Pro Light" pitchFamily="50" charset="0"/>
                <a:cs typeface="Gotham Pro Light" pitchFamily="50" charset="0"/>
              </a:rPr>
              <a:t> Олег Евгеньевич </a:t>
            </a:r>
            <a:endParaRPr lang="ru-RU" sz="1600" dirty="0">
              <a:solidFill>
                <a:schemeClr val="bg1"/>
              </a:solidFill>
              <a:latin typeface="Gotham Pro Light" pitchFamily="50" charset="0"/>
              <a:cs typeface="Gotham Pro Light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Плановые показатели социального риска и прогноз летальности в ДТП по субъектам Российской Федерации</a:t>
            </a: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491042" y="1167594"/>
          <a:ext cx="6172212" cy="31531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0444"/>
                <a:gridCol w="513711"/>
                <a:gridCol w="337363"/>
                <a:gridCol w="291359"/>
                <a:gridCol w="291359"/>
                <a:gridCol w="260690"/>
                <a:gridCol w="260690"/>
                <a:gridCol w="260690"/>
                <a:gridCol w="260690"/>
                <a:gridCol w="260690"/>
                <a:gridCol w="260690"/>
                <a:gridCol w="329696"/>
                <a:gridCol w="260690"/>
                <a:gridCol w="260690"/>
                <a:gridCol w="260690"/>
                <a:gridCol w="260690"/>
                <a:gridCol w="260690"/>
                <a:gridCol w="260690"/>
              </a:tblGrid>
              <a:tr h="115010">
                <a:tc rowSpan="2" gridSpan="5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 </a:t>
                      </a:r>
                      <a:endParaRPr lang="ru-RU" sz="500" b="1" i="0" u="none" strike="noStrike" dirty="0">
                        <a:solidFill>
                          <a:srgbClr val="FFFFFF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>
                    <a:solidFill>
                      <a:srgbClr val="96BBF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Планируемый социальный риск</a:t>
                      </a:r>
                      <a:endParaRPr lang="ru-RU" sz="500" b="1" i="0" u="none" strike="noStrike">
                        <a:solidFill>
                          <a:srgbClr val="FFFFFF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>
                    <a:solidFill>
                      <a:srgbClr val="96BB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Погибло в 2018</a:t>
                      </a:r>
                      <a:endParaRPr lang="ru-RU" sz="500" b="1" i="0" u="none" strike="noStrike">
                        <a:solidFill>
                          <a:srgbClr val="FFFFFF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>
                    <a:solidFill>
                      <a:srgbClr val="96BBF2"/>
                    </a:solidFill>
                  </a:tcPr>
                </a:tc>
                <a:tc rowSpan="2" gridSpan="6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Прогнозируемое колличество погибших в ДТП</a:t>
                      </a:r>
                      <a:endParaRPr lang="ru-RU" sz="500" b="1" i="0" u="none" strike="noStrike">
                        <a:solidFill>
                          <a:srgbClr val="FFFFFF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>
                    <a:solidFill>
                      <a:srgbClr val="96BBF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010"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коэффициент снижения к 2017 г.</a:t>
                      </a:r>
                      <a:endParaRPr lang="ru-RU" sz="500" b="1" i="0" u="none" strike="noStrike">
                        <a:solidFill>
                          <a:srgbClr val="FFFFFF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>
                    <a:solidFill>
                      <a:srgbClr val="96BB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027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>
                    <a:solidFill>
                      <a:srgbClr val="96BB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население на 01.01. 2018 г. </a:t>
                      </a:r>
                      <a:endParaRPr lang="ru-RU" sz="500" b="1" i="0" u="none" strike="noStrike" dirty="0">
                        <a:solidFill>
                          <a:srgbClr val="FFFFFF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>
                    <a:solidFill>
                      <a:srgbClr val="96BB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Погибло в 2017 г.</a:t>
                      </a:r>
                      <a:endParaRPr lang="ru-RU" sz="500" b="1" i="0" u="none" strike="noStrike" dirty="0">
                        <a:solidFill>
                          <a:srgbClr val="FFFFFF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>
                    <a:solidFill>
                      <a:srgbClr val="96BB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Соц. Риск 2017 г.</a:t>
                      </a:r>
                      <a:endParaRPr lang="ru-RU" sz="500" b="1" i="0" u="none" strike="noStrike" dirty="0">
                        <a:solidFill>
                          <a:srgbClr val="FFFFFF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>
                    <a:solidFill>
                      <a:srgbClr val="96BB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Соц. Риск 2018 г.</a:t>
                      </a:r>
                      <a:endParaRPr lang="ru-RU" sz="500" b="1" i="0" u="none" strike="noStrike" dirty="0">
                        <a:solidFill>
                          <a:srgbClr val="FFFFFF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>
                    <a:solidFill>
                      <a:srgbClr val="96B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2019</a:t>
                      </a:r>
                      <a:endParaRPr lang="ru-RU" sz="500" b="1" i="0" u="none" strike="noStrike">
                        <a:solidFill>
                          <a:srgbClr val="FFFFFF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>
                    <a:solidFill>
                      <a:srgbClr val="96B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2020</a:t>
                      </a:r>
                      <a:endParaRPr lang="ru-RU" sz="500" b="1" i="0" u="none" strike="noStrike">
                        <a:solidFill>
                          <a:srgbClr val="FFFFFF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>
                    <a:solidFill>
                      <a:srgbClr val="96B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2021</a:t>
                      </a:r>
                      <a:endParaRPr lang="ru-RU" sz="500" b="1" i="0" u="none" strike="noStrike">
                        <a:solidFill>
                          <a:srgbClr val="FFFFFF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>
                    <a:solidFill>
                      <a:srgbClr val="96B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2022</a:t>
                      </a:r>
                      <a:endParaRPr lang="ru-RU" sz="500" b="1" i="0" u="none" strike="noStrike">
                        <a:solidFill>
                          <a:srgbClr val="FFFFFF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>
                    <a:solidFill>
                      <a:srgbClr val="96B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2023</a:t>
                      </a:r>
                      <a:endParaRPr lang="ru-RU" sz="500" b="1" i="0" u="none" strike="noStrike">
                        <a:solidFill>
                          <a:srgbClr val="FFFFFF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>
                    <a:solidFill>
                      <a:srgbClr val="96B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2024</a:t>
                      </a:r>
                      <a:endParaRPr lang="ru-RU" sz="500" b="1" i="0" u="none" strike="noStrike">
                        <a:solidFill>
                          <a:srgbClr val="FFFFFF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>
                    <a:solidFill>
                      <a:srgbClr val="96BB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2019</a:t>
                      </a:r>
                      <a:endParaRPr lang="ru-RU" sz="500" b="1" i="0" u="none" strike="noStrike">
                        <a:solidFill>
                          <a:srgbClr val="FFFFFF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>
                    <a:solidFill>
                      <a:srgbClr val="96BB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2020</a:t>
                      </a:r>
                      <a:endParaRPr lang="ru-RU" sz="500" b="1" i="0" u="none" strike="noStrike">
                        <a:solidFill>
                          <a:srgbClr val="FFFFFF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>
                    <a:solidFill>
                      <a:srgbClr val="96BB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2021</a:t>
                      </a:r>
                      <a:endParaRPr lang="ru-RU" sz="500" b="1" i="0" u="none" strike="noStrike">
                        <a:solidFill>
                          <a:srgbClr val="FFFFFF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>
                    <a:solidFill>
                      <a:srgbClr val="96BB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2022</a:t>
                      </a:r>
                      <a:endParaRPr lang="ru-RU" sz="500" b="1" i="0" u="none" strike="noStrike">
                        <a:solidFill>
                          <a:srgbClr val="FFFFFF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>
                    <a:solidFill>
                      <a:srgbClr val="96BB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2023</a:t>
                      </a:r>
                      <a:endParaRPr lang="ru-RU" sz="500" b="1" i="0" u="none" strike="noStrike" dirty="0">
                        <a:solidFill>
                          <a:srgbClr val="FFFFFF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>
                    <a:solidFill>
                      <a:srgbClr val="96BB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2024</a:t>
                      </a:r>
                      <a:endParaRPr lang="ru-RU" sz="500" b="1" i="0" u="none" strike="noStrike" dirty="0">
                        <a:solidFill>
                          <a:srgbClr val="FFFFFF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>
                    <a:solidFill>
                      <a:srgbClr val="96BBF2"/>
                    </a:solidFill>
                  </a:tcPr>
                </a:tc>
              </a:tr>
              <a:tr h="1150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1,1</a:t>
                      </a:r>
                      <a:endParaRPr lang="ru-RU" sz="500" b="1" i="0" u="none" strike="noStrike">
                        <a:solidFill>
                          <a:srgbClr val="FFFFFF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>
                    <a:solidFill>
                      <a:srgbClr val="96B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1,19</a:t>
                      </a:r>
                      <a:endParaRPr lang="ru-RU" sz="500" b="1" i="0" u="none" strike="noStrike" dirty="0">
                        <a:solidFill>
                          <a:srgbClr val="FFFFFF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>
                    <a:solidFill>
                      <a:srgbClr val="96B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1,33</a:t>
                      </a:r>
                      <a:endParaRPr lang="ru-RU" sz="500" b="1" i="0" u="none" strike="noStrike" dirty="0">
                        <a:solidFill>
                          <a:srgbClr val="FFFFFF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>
                    <a:solidFill>
                      <a:srgbClr val="96B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1,55</a:t>
                      </a:r>
                      <a:endParaRPr lang="ru-RU" sz="500" b="1" i="0" u="none" strike="noStrike" dirty="0">
                        <a:solidFill>
                          <a:srgbClr val="FFFFFF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>
                    <a:solidFill>
                      <a:srgbClr val="96B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2,03</a:t>
                      </a:r>
                      <a:endParaRPr lang="ru-RU" sz="500" b="1" i="0" u="none" strike="noStrike" dirty="0">
                        <a:solidFill>
                          <a:srgbClr val="FFFFFF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>
                    <a:solidFill>
                      <a:srgbClr val="96B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3,50</a:t>
                      </a:r>
                      <a:endParaRPr lang="ru-RU" sz="500" b="1" i="0" u="none" strike="noStrike" dirty="0">
                        <a:solidFill>
                          <a:srgbClr val="FFFFFF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>
                    <a:solidFill>
                      <a:srgbClr val="96BB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2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Российская Федерация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146880432  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19 088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11,7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10,90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9,80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8,40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6,40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3,71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18214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17185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16010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14394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12338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9400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5449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</a:tr>
              <a:tr h="1782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Центральный федеральный округ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39311413  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4 752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10,9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10,08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9,02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7,74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5,91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3,43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4481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4285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3963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3546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3043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2323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1348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</a:tr>
              <a:tr h="1074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Белгородская область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1549876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163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9,24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8,27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7,10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5,42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3,14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143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</a:tr>
              <a:tr h="1074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Брянская область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1210982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154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14,7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11,8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10,92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9,77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8,39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6,40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3,71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178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143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132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</a:tr>
              <a:tr h="1074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Владимирская область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1378337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293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19,1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19,1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17,65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15,79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13,55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10,34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263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263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243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218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187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143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</a:tr>
              <a:tr h="1074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Воронежская область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2333768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475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19,0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18,2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16,81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15,04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12,90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9,85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5,71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443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425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392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351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301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230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133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</a:tr>
              <a:tr h="1074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Ивановская область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1014646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113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9,24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8,27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7,10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5,42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3,14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</a:tr>
              <a:tr h="1074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Калужская область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1012156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173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18,9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14,29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12,78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10,97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8,37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4,86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191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145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</a:tr>
              <a:tr h="1074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Костромская область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643324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64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9,9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8,40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7,52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6,45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4,93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2,86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</a:tr>
              <a:tr h="1074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Курская область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1115237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201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17,9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16,4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15,13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13,53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11,61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8,87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5,14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183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169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</a:tr>
              <a:tr h="1074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Липецкая область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1150201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240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17,9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19,1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17,65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15,79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13,55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10,34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182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69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</a:tr>
              <a:tr h="1074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гор. Москва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12506468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494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3,7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3,6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3,36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3,01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2,58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1,97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1,14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465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450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376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323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246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143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</a:tr>
              <a:tr h="1074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Московская область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7503385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1 064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12,7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11,76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10,53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9,03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6,90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938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953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882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790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678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518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</a:tr>
              <a:tr h="1074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Орловская область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747247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112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13,6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12,61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11,28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9,68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7,39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4,29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</a:tr>
              <a:tr h="1074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Рязанская область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1121474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223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19,5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18,2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16,81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15,04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12,90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9,85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5,71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219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189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169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145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</a:tr>
              <a:tr h="1074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Смоленская область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949348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131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12,7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11,76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10,53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9,03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6,90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143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</a:tr>
              <a:tr h="1074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Тамбовская область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1033552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145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15,7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12,7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11,76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10,53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9,03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6,90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162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131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</a:tr>
              <a:tr h="1074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Тверская область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1283873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222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16,0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14,29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12,78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10,97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8,37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4,86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199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183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164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141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</a:tr>
              <a:tr h="1074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Тульская область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1491855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306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19,1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19,1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17,65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15,79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13,55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10,34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285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285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263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236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</a:tr>
              <a:tr h="1074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Ярославская область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1265684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>
                          <a:effectLst/>
                        </a:rPr>
                        <a:t>179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13,5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12,7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11,76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10,53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9,03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6,90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171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161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149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133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</a:tr>
              <a:tr h="178265">
                <a:tc>
                  <a:txBody>
                    <a:bodyPr/>
                    <a:lstStyle/>
                    <a:p>
                      <a:pPr algn="l" fontAlgn="ctr"/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Report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01" marR="4601" marT="460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0914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" name="Рисунок 4" descr="1362500395_4.jpg"/>
          <p:cNvPicPr>
            <a:picLocks noChangeAspect="1"/>
          </p:cNvPicPr>
          <p:nvPr/>
        </p:nvPicPr>
        <p:blipFill>
          <a:blip r:embed="rId2" cstate="print">
            <a:lum bright="66000" contrast="-53000"/>
          </a:blip>
          <a:stretch>
            <a:fillRect/>
          </a:stretch>
        </p:blipFill>
        <p:spPr>
          <a:xfrm>
            <a:off x="35496" y="12758"/>
            <a:ext cx="7965504" cy="5146179"/>
          </a:xfrm>
          <a:prstGeom prst="rect">
            <a:avLst/>
          </a:prstGeom>
        </p:spPr>
      </p:pic>
      <p:pic>
        <p:nvPicPr>
          <p:cNvPr id="6" name="Picture 3" descr="C:\Documents and Settings\Admin\Рабочий стол\Всяко\ГЕРБ - ГА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245" y="51470"/>
            <a:ext cx="757067" cy="69650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5" descr="пр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1"/>
          <a:stretch/>
        </p:blipFill>
        <p:spPr bwMode="auto">
          <a:xfrm>
            <a:off x="494297" y="707396"/>
            <a:ext cx="3882114" cy="2318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7" t="34275" b="14389"/>
          <a:stretch/>
        </p:blipFill>
        <p:spPr>
          <a:xfrm>
            <a:off x="4644008" y="856814"/>
            <a:ext cx="3911996" cy="2156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195736" y="312150"/>
            <a:ext cx="7087522" cy="531408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  <a:defRPr sz="2000" b="1" i="0" u="none" strike="noStrike" kern="1200" cap="none" spc="0" baseline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63D1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/>
                <a:ea typeface="Calibri"/>
                <a:cs typeface="Calibri"/>
              </a:defRPr>
            </a:pPr>
            <a:r>
              <a:rPr lang="ru-RU" sz="1800" b="1" dirty="0" smtClean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Malgun Gothic" pitchFamily="34" charset="-127"/>
                <a:cs typeface="Browallia New" pitchFamily="34" charset="-34"/>
              </a:rPr>
              <a:t>Дорожные знаки «Пешеходный переход» на флуоресцентных щитах желто-зеленого цвета улучшили </a:t>
            </a:r>
            <a:r>
              <a:rPr lang="ru-RU" sz="1800" b="1" dirty="0" err="1" smtClean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Malgun Gothic" pitchFamily="34" charset="-127"/>
                <a:cs typeface="Browallia New" pitchFamily="34" charset="-34"/>
              </a:rPr>
              <a:t>вдимомость</a:t>
            </a:r>
            <a:endParaRPr lang="ru-RU" sz="1800" b="1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Franklin Gothic Medium" pitchFamily="34" charset="0"/>
              <a:ea typeface="Malgun Gothic" pitchFamily="34" charset="-127"/>
              <a:cs typeface="Browallia New" pitchFamily="34" charset="-34"/>
            </a:endParaRPr>
          </a:p>
          <a:p>
            <a:pPr algn="ctr" fontAlgn="base">
              <a:spcAft>
                <a:spcPct val="0"/>
              </a:spcAft>
              <a:defRPr sz="2000" b="1" i="0" u="none" strike="noStrike" kern="1200" cap="none" spc="0" baseline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63D1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/>
                <a:ea typeface="Calibri"/>
                <a:cs typeface="Calibri"/>
              </a:defRPr>
            </a:pPr>
            <a:endParaRPr lang="ru-RU" sz="2400" b="1" dirty="0">
              <a:ln w="95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Franklin Gothic Medium" pitchFamily="34" charset="0"/>
              <a:ea typeface="Malgun Gothic" pitchFamily="34" charset="-127"/>
              <a:cs typeface="Browallia New" pitchFamily="34" charset="-34"/>
            </a:endParaRPr>
          </a:p>
        </p:txBody>
      </p:sp>
      <p:pic>
        <p:nvPicPr>
          <p:cNvPr id="10" name="Picture 8" descr="г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5"/>
          <a:stretch/>
        </p:blipFill>
        <p:spPr bwMode="auto">
          <a:xfrm>
            <a:off x="373289" y="2859782"/>
            <a:ext cx="3969593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544" y="3026222"/>
            <a:ext cx="3936688" cy="2197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4202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2500395_4.jpg"/>
          <p:cNvPicPr>
            <a:picLocks noChangeAspect="1"/>
          </p:cNvPicPr>
          <p:nvPr/>
        </p:nvPicPr>
        <p:blipFill>
          <a:blip r:embed="rId3" cstate="print">
            <a:lum bright="66000" contrast="-53000"/>
          </a:blip>
          <a:stretch>
            <a:fillRect/>
          </a:stretch>
        </p:blipFill>
        <p:spPr>
          <a:xfrm>
            <a:off x="35496" y="12758"/>
            <a:ext cx="7965504" cy="5146179"/>
          </a:xfrm>
          <a:prstGeom prst="rect">
            <a:avLst/>
          </a:prstGeom>
        </p:spPr>
      </p:pic>
      <p:pic>
        <p:nvPicPr>
          <p:cNvPr id="10" name="Picture 3" descr="C:\Documents and Settings\Admin\Рабочий стол\Всяко\ГЕРБ - ГА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30" y="51470"/>
            <a:ext cx="757067" cy="69650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г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082" y="1563638"/>
            <a:ext cx="5976664" cy="34916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187624" y="67483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7A"/>
                </a:solidFill>
              </a:rPr>
              <a:t>Горизонтальная </a:t>
            </a:r>
            <a:r>
              <a:rPr lang="ru-RU" b="1" dirty="0">
                <a:solidFill>
                  <a:srgbClr val="00007A"/>
                </a:solidFill>
              </a:rPr>
              <a:t>дорожная разметка 1.14.1 в сочетании чередующихся линий белого и желтых </a:t>
            </a:r>
            <a:r>
              <a:rPr lang="ru-RU" b="1" dirty="0" smtClean="0">
                <a:solidFill>
                  <a:srgbClr val="00007A"/>
                </a:solidFill>
              </a:rPr>
              <a:t>цветов (г. Нальчик)</a:t>
            </a:r>
            <a:endParaRPr lang="ru-RU" dirty="0">
              <a:solidFill>
                <a:srgbClr val="000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058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2500395_4.jpg"/>
          <p:cNvPicPr>
            <a:picLocks noChangeAspect="1"/>
          </p:cNvPicPr>
          <p:nvPr/>
        </p:nvPicPr>
        <p:blipFill>
          <a:blip r:embed="rId3" cstate="print">
            <a:lum bright="66000" contrast="-53000"/>
          </a:blip>
          <a:stretch>
            <a:fillRect/>
          </a:stretch>
        </p:blipFill>
        <p:spPr>
          <a:xfrm>
            <a:off x="0" y="12758"/>
            <a:ext cx="8001000" cy="5146179"/>
          </a:xfrm>
          <a:prstGeom prst="rect">
            <a:avLst/>
          </a:prstGeom>
        </p:spPr>
      </p:pic>
      <p:pic>
        <p:nvPicPr>
          <p:cNvPr id="10" name="Picture 3" descr="C:\Documents and Settings\Admin\Рабочий стол\Всяко\ГЕРБ - ГА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758"/>
            <a:ext cx="757067" cy="69650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43558"/>
            <a:ext cx="6264695" cy="41561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864916" y="51470"/>
            <a:ext cx="6307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7A"/>
                </a:solidFill>
              </a:rPr>
              <a:t>Горизонтальная </a:t>
            </a:r>
            <a:r>
              <a:rPr lang="ru-RU" b="1" dirty="0">
                <a:solidFill>
                  <a:srgbClr val="00007A"/>
                </a:solidFill>
              </a:rPr>
              <a:t>дорожная разметка 1.14.1 в сочетании чередующихся линий белого и желтых </a:t>
            </a:r>
            <a:r>
              <a:rPr lang="ru-RU" b="1" dirty="0" smtClean="0">
                <a:solidFill>
                  <a:srgbClr val="00007A"/>
                </a:solidFill>
              </a:rPr>
              <a:t>цветов (г. Кемерово)</a:t>
            </a:r>
            <a:endParaRPr lang="ru-RU" dirty="0">
              <a:solidFill>
                <a:srgbClr val="000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075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3" name="Рисунок 2" descr="1362500395_4.jpg"/>
          <p:cNvPicPr>
            <a:picLocks noChangeAspect="1"/>
          </p:cNvPicPr>
          <p:nvPr/>
        </p:nvPicPr>
        <p:blipFill>
          <a:blip r:embed="rId2" cstate="print">
            <a:lum bright="66000" contrast="-53000"/>
          </a:blip>
          <a:stretch>
            <a:fillRect/>
          </a:stretch>
        </p:blipFill>
        <p:spPr>
          <a:xfrm>
            <a:off x="3220" y="33107"/>
            <a:ext cx="9140780" cy="5146179"/>
          </a:xfrm>
          <a:prstGeom prst="rect">
            <a:avLst/>
          </a:prstGeom>
        </p:spPr>
      </p:pic>
      <p:pic>
        <p:nvPicPr>
          <p:cNvPr id="6" name="Picture 3" descr="C:\Documents and Settings\Admin\Рабочий стол\Всяко\ГЕРБ - ГА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0" y="52425"/>
            <a:ext cx="757067" cy="69650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4810006"/>
              </p:ext>
            </p:extLst>
          </p:nvPr>
        </p:nvGraphicFramePr>
        <p:xfrm>
          <a:off x="1259632" y="267494"/>
          <a:ext cx="7272808" cy="4404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01589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2500395_4.jpg"/>
          <p:cNvPicPr>
            <a:picLocks noChangeAspect="1"/>
          </p:cNvPicPr>
          <p:nvPr/>
        </p:nvPicPr>
        <p:blipFill>
          <a:blip r:embed="rId3" cstate="print">
            <a:lum bright="66000" contrast="-53000"/>
          </a:blip>
          <a:stretch>
            <a:fillRect/>
          </a:stretch>
        </p:blipFill>
        <p:spPr>
          <a:xfrm>
            <a:off x="35496" y="12758"/>
            <a:ext cx="9108504" cy="5146179"/>
          </a:xfrm>
          <a:prstGeom prst="rect">
            <a:avLst/>
          </a:prstGeom>
        </p:spPr>
      </p:pic>
      <p:pic>
        <p:nvPicPr>
          <p:cNvPr id="10" name="Picture 3" descr="C:\Documents and Settings\Admin\Рабочий стол\Всяко\ГЕРБ - ГА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30" y="51470"/>
            <a:ext cx="757067" cy="69650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10" descr="DSC008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5" y="786685"/>
            <a:ext cx="3302299" cy="225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9" descr="IMG_176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77900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163402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7A"/>
                </a:solidFill>
              </a:rPr>
              <a:t>Тросовые ограждения на М-8 «Холмогоры»</a:t>
            </a:r>
            <a:endParaRPr lang="ru-RU" dirty="0">
              <a:solidFill>
                <a:srgbClr val="00007A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217825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ДТП</a:t>
            </a:r>
            <a:r>
              <a:rPr lang="ru-RU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непосредственно связанных с выездом на полосу встречного движения  не зафиксировано. Тяжесть последствий составила 7,1.      </a:t>
            </a:r>
          </a:p>
          <a:p>
            <a:pPr indent="450215" algn="just">
              <a:spcAft>
                <a:spcPts val="0"/>
              </a:spcAft>
            </a:pPr>
            <a:r>
              <a:rPr lang="ru-RU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Количество ДТП </a:t>
            </a:r>
            <a:r>
              <a:rPr lang="ru-RU" sz="1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погибших и раненых сократилось. </a:t>
            </a:r>
          </a:p>
          <a:p>
            <a:pPr indent="450215" algn="just">
              <a:spcAft>
                <a:spcPts val="0"/>
              </a:spcAft>
            </a:pPr>
            <a:r>
              <a:rPr lang="ru-RU" sz="1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Ликвидированы </a:t>
            </a:r>
            <a:r>
              <a:rPr lang="ru-RU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места концентрации </a:t>
            </a:r>
            <a:r>
              <a:rPr lang="ru-RU" sz="1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ДТП.</a:t>
            </a:r>
          </a:p>
          <a:p>
            <a:pPr indent="450215" algn="just">
              <a:spcAft>
                <a:spcPts val="0"/>
              </a:spcAft>
            </a:pPr>
            <a:r>
              <a:rPr lang="ru-RU" sz="1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Увеличилось </a:t>
            </a:r>
            <a:r>
              <a:rPr lang="ru-RU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 «</a:t>
            </a:r>
            <a:r>
              <a:rPr lang="ru-RU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неучетных</a:t>
            </a:r>
            <a:r>
              <a:rPr lang="ru-RU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(без пострадавших в них людей) ДТП, связанных с наездом на тросовое ограждение, с 63 ДТП в 2013 году до 81 ДТП в 2014 году (+28,6%).</a:t>
            </a:r>
            <a:endParaRPr lang="ru-RU" sz="15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052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2500395_4.jpg"/>
          <p:cNvPicPr>
            <a:picLocks noChangeAspect="1"/>
          </p:cNvPicPr>
          <p:nvPr/>
        </p:nvPicPr>
        <p:blipFill>
          <a:blip r:embed="rId3" cstate="print">
            <a:lum bright="66000" contrast="-53000"/>
          </a:blip>
          <a:stretch>
            <a:fillRect/>
          </a:stretch>
        </p:blipFill>
        <p:spPr>
          <a:xfrm>
            <a:off x="35496" y="12758"/>
            <a:ext cx="9073008" cy="5146179"/>
          </a:xfrm>
          <a:prstGeom prst="rect">
            <a:avLst/>
          </a:prstGeom>
        </p:spPr>
      </p:pic>
      <p:pic>
        <p:nvPicPr>
          <p:cNvPr id="10" name="Picture 3" descr="C:\Documents and Settings\Admin\Рабочий стол\Всяко\ГЕРБ - ГА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5974"/>
            <a:ext cx="757067" cy="69650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 descr="serviceCAAIRSBI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-15339" y="3075806"/>
            <a:ext cx="4551843" cy="22385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163402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7A"/>
                </a:solidFill>
              </a:rPr>
              <a:t>Экспериментальное применение желтой разметки</a:t>
            </a:r>
            <a:endParaRPr lang="ru-RU" dirty="0">
              <a:solidFill>
                <a:srgbClr val="00007A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88024" y="742477"/>
            <a:ext cx="432048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В 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 проведения эксперимента </a:t>
            </a:r>
            <a:r>
              <a:rPr lang="ru-RU" sz="1500" b="1" dirty="0" smtClean="0">
                <a:solidFill>
                  <a:srgbClr val="00000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наблюдается </a:t>
            </a:r>
            <a:r>
              <a:rPr lang="ru-RU" sz="1500" b="1" dirty="0">
                <a:solidFill>
                  <a:srgbClr val="00000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снижение количества </a:t>
            </a:r>
            <a:r>
              <a:rPr lang="ru-RU" sz="1500" b="1" dirty="0" smtClean="0">
                <a:solidFill>
                  <a:srgbClr val="00000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ДТП.</a:t>
            </a:r>
            <a:endParaRPr lang="ru-RU" sz="15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500" b="1" dirty="0">
                <a:solidFill>
                  <a:srgbClr val="00000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solidFill>
                  <a:srgbClr val="00000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С </a:t>
            </a:r>
            <a:r>
              <a:rPr lang="ru-RU" sz="1500" b="1" dirty="0">
                <a:solidFill>
                  <a:srgbClr val="00000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01.08.2016 </a:t>
            </a:r>
            <a:r>
              <a:rPr lang="ru-RU" sz="1500" b="1" dirty="0" smtClean="0">
                <a:solidFill>
                  <a:srgbClr val="00000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01.08.2018:</a:t>
            </a:r>
          </a:p>
          <a:p>
            <a:pPr algn="just">
              <a:spcAft>
                <a:spcPts val="0"/>
              </a:spcAft>
            </a:pPr>
            <a:r>
              <a:rPr lang="ru-RU" sz="1500" b="1" dirty="0" smtClean="0">
                <a:solidFill>
                  <a:srgbClr val="00000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500" b="1" dirty="0">
                <a:solidFill>
                  <a:srgbClr val="00000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Республике Карелия на автомобильной дороге 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А-121 «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Сортавала 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подъезд к МАПП «Вяртсиля» 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встречных ДТП 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зарегистрировано (за предыдущий период – 3 ДТП). </a:t>
            </a:r>
            <a:endParaRPr lang="ru-RU" sz="15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500" b="1" dirty="0">
                <a:solidFill>
                  <a:srgbClr val="00000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Мурманской области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автомобильной дороге 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Р-21 «Кола» произошло 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ДТП с выездом 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полосу встречного движения (за предыдущий период – 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ДТП). 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аварийно-опасных участках ДТП с пострадавшими не зарегистрировано.</a:t>
            </a:r>
            <a:endParaRPr lang="ru-RU" sz="15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DSC_0388-e1506941106507.jpg"/>
          <p:cNvPicPr/>
          <p:nvPr/>
        </p:nvPicPr>
        <p:blipFill>
          <a:blip r:embed="rId6"/>
          <a:stretch>
            <a:fillRect/>
          </a:stretch>
        </p:blipFill>
        <p:spPr>
          <a:xfrm>
            <a:off x="-15339" y="732602"/>
            <a:ext cx="4551843" cy="255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80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2500395_4.jpg"/>
          <p:cNvPicPr>
            <a:picLocks noChangeAspect="1"/>
          </p:cNvPicPr>
          <p:nvPr/>
        </p:nvPicPr>
        <p:blipFill>
          <a:blip r:embed="rId3" cstate="print">
            <a:lum bright="66000" contrast="-53000"/>
          </a:blip>
          <a:stretch>
            <a:fillRect/>
          </a:stretch>
        </p:blipFill>
        <p:spPr>
          <a:xfrm>
            <a:off x="35496" y="12758"/>
            <a:ext cx="9073008" cy="5146179"/>
          </a:xfrm>
          <a:prstGeom prst="rect">
            <a:avLst/>
          </a:prstGeom>
        </p:spPr>
      </p:pic>
      <p:pic>
        <p:nvPicPr>
          <p:cNvPr id="10" name="Picture 3" descr="C:\Documents and Settings\Admin\Рабочий стол\Всяко\ГЕРБ - ГА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195486"/>
            <a:ext cx="757067" cy="69650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4" t="22026" r="222"/>
          <a:stretch/>
        </p:blipFill>
        <p:spPr>
          <a:xfrm>
            <a:off x="1043608" y="555527"/>
            <a:ext cx="6919150" cy="44644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163402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7A"/>
                </a:solidFill>
              </a:rPr>
              <a:t>Применение ограждений из полимерных материалов</a:t>
            </a:r>
            <a:endParaRPr lang="ru-RU" dirty="0">
              <a:solidFill>
                <a:srgbClr val="000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035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2500395_4.jpg"/>
          <p:cNvPicPr>
            <a:picLocks noChangeAspect="1"/>
          </p:cNvPicPr>
          <p:nvPr/>
        </p:nvPicPr>
        <p:blipFill>
          <a:blip r:embed="rId3" cstate="print">
            <a:lum bright="66000" contrast="-53000"/>
          </a:blip>
          <a:stretch>
            <a:fillRect/>
          </a:stretch>
        </p:blipFill>
        <p:spPr>
          <a:xfrm>
            <a:off x="35496" y="12758"/>
            <a:ext cx="9073008" cy="5146179"/>
          </a:xfrm>
          <a:prstGeom prst="rect">
            <a:avLst/>
          </a:prstGeom>
        </p:spPr>
      </p:pic>
      <p:pic>
        <p:nvPicPr>
          <p:cNvPr id="10" name="Picture 3" descr="C:\Documents and Settings\Admin\Рабочий стол\Всяко\ГЕРБ - ГА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758"/>
            <a:ext cx="757067" cy="69650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img-20131202184326-8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31590"/>
            <a:ext cx="7488832" cy="37557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11560" y="163402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7A"/>
                </a:solidFill>
              </a:rPr>
              <a:t>Светофоры Т.7 на солнечных батареях</a:t>
            </a:r>
            <a:endParaRPr lang="ru-RU" dirty="0">
              <a:solidFill>
                <a:srgbClr val="000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07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2500395_4.jpg"/>
          <p:cNvPicPr>
            <a:picLocks noChangeAspect="1"/>
          </p:cNvPicPr>
          <p:nvPr/>
        </p:nvPicPr>
        <p:blipFill>
          <a:blip r:embed="rId3" cstate="print">
            <a:lum bright="66000" contrast="-53000"/>
          </a:blip>
          <a:stretch>
            <a:fillRect/>
          </a:stretch>
        </p:blipFill>
        <p:spPr>
          <a:xfrm>
            <a:off x="35496" y="12758"/>
            <a:ext cx="9073008" cy="5146179"/>
          </a:xfrm>
          <a:prstGeom prst="rect">
            <a:avLst/>
          </a:prstGeom>
        </p:spPr>
      </p:pic>
      <p:pic>
        <p:nvPicPr>
          <p:cNvPr id="10" name="Picture 3" descr="C:\Documents and Settings\Admin\Рабочий стол\Всяко\ГЕРБ - ГА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6" y="-9970"/>
            <a:ext cx="757067" cy="69650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6" y="890011"/>
            <a:ext cx="4386211" cy="4248784"/>
          </a:xfrm>
          <a:prstGeom prst="rect">
            <a:avLst/>
          </a:prstGeom>
        </p:spPr>
      </p:pic>
      <p:pic>
        <p:nvPicPr>
          <p:cNvPr id="5" name="Рисунок 4" descr="turn_to_the_right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03598"/>
            <a:ext cx="4688745" cy="38375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11560" y="163402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7A"/>
                </a:solidFill>
              </a:rPr>
              <a:t>«ЗЕЛЕНАЯ СТРЕЛКА»</a:t>
            </a:r>
            <a:endParaRPr lang="ru-RU" dirty="0">
              <a:solidFill>
                <a:srgbClr val="000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790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2500395_4.jpg"/>
          <p:cNvPicPr>
            <a:picLocks noChangeAspect="1"/>
          </p:cNvPicPr>
          <p:nvPr/>
        </p:nvPicPr>
        <p:blipFill>
          <a:blip r:embed="rId3" cstate="print">
            <a:lum bright="66000" contrast="-53000"/>
          </a:blip>
          <a:stretch>
            <a:fillRect/>
          </a:stretch>
        </p:blipFill>
        <p:spPr>
          <a:xfrm>
            <a:off x="1143000" y="0"/>
            <a:ext cx="6854432" cy="5146179"/>
          </a:xfrm>
          <a:prstGeom prst="rect">
            <a:avLst/>
          </a:prstGeom>
        </p:spPr>
      </p:pic>
      <p:pic>
        <p:nvPicPr>
          <p:cNvPr id="10" name="Picture 3" descr="C:\Documents and Settings\Admin\Рабочий стол\Всяко\ГЕРБ - ГА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0"/>
            <a:ext cx="757067" cy="69650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331641" y="-991"/>
            <a:ext cx="6372708" cy="466507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  <a:defRPr sz="2000" b="1" i="0" u="none" strike="noStrike" kern="1200" cap="none" spc="0" baseline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63D1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/>
                <a:ea typeface="Calibri"/>
                <a:cs typeface="Calibri"/>
              </a:defRPr>
            </a:pPr>
            <a:r>
              <a:rPr lang="ru-RU" sz="1800" b="1" dirty="0">
                <a:ln w="9525">
                  <a:solidFill>
                    <a:srgbClr val="F0AD00">
                      <a:lumMod val="75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Malgun Gothic" pitchFamily="34" charset="-127"/>
                <a:cs typeface="Browallia New" pitchFamily="34" charset="-34"/>
              </a:rPr>
              <a:t>Виды </a:t>
            </a:r>
            <a:r>
              <a:rPr lang="ru-RU" sz="1800" b="1" dirty="0">
                <a:ln w="9525">
                  <a:solidFill>
                    <a:srgbClr val="F0AD00">
                      <a:lumMod val="75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Malgun Gothic" pitchFamily="34" charset="-127"/>
                <a:cs typeface="Browallia New" pitchFamily="34" charset="-34"/>
              </a:rPr>
              <a:t>ДТП на региональных дорогах в 2017 году</a:t>
            </a:r>
            <a:endParaRPr lang="ru-RU" sz="1800" b="1" dirty="0">
              <a:ln w="9525">
                <a:solidFill>
                  <a:srgbClr val="F0AD00">
                    <a:lumMod val="75000"/>
                  </a:srgbClr>
                </a:solidFill>
                <a:prstDash val="solid"/>
              </a:ln>
              <a:solidFill>
                <a:srgbClr val="002060"/>
              </a:solidFill>
              <a:effectLst/>
              <a:latin typeface="Franklin Gothic Medium" pitchFamily="34" charset="0"/>
              <a:ea typeface="Malgun Gothic" pitchFamily="34" charset="-127"/>
              <a:cs typeface="Browallia New" pitchFamily="34" charset="-34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/>
          </p:nvPr>
        </p:nvGraphicFramePr>
        <p:xfrm>
          <a:off x="1151336" y="603037"/>
          <a:ext cx="6854433" cy="4606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2160397"/>
              </p:ext>
            </p:extLst>
          </p:nvPr>
        </p:nvGraphicFramePr>
        <p:xfrm>
          <a:off x="1385646" y="1491630"/>
          <a:ext cx="3363831" cy="207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9836848"/>
              </p:ext>
            </p:extLst>
          </p:nvPr>
        </p:nvGraphicFramePr>
        <p:xfrm>
          <a:off x="4842030" y="1059583"/>
          <a:ext cx="3158970" cy="3873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5693739"/>
              </p:ext>
            </p:extLst>
          </p:nvPr>
        </p:nvGraphicFramePr>
        <p:xfrm>
          <a:off x="3248854" y="3921900"/>
          <a:ext cx="2538282" cy="1404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7337825"/>
              </p:ext>
            </p:extLst>
          </p:nvPr>
        </p:nvGraphicFramePr>
        <p:xfrm>
          <a:off x="1061610" y="3867894"/>
          <a:ext cx="2322258" cy="1458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Стрелка вниз 1"/>
          <p:cNvSpPr/>
          <p:nvPr/>
        </p:nvSpPr>
        <p:spPr>
          <a:xfrm>
            <a:off x="2141730" y="3219822"/>
            <a:ext cx="432048" cy="810090"/>
          </a:xfrm>
          <a:prstGeom prst="downArrow">
            <a:avLst/>
          </a:prstGeom>
          <a:solidFill>
            <a:srgbClr val="2FB3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2FB358"/>
              </a:solidFill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4679080"/>
              </p:ext>
            </p:extLst>
          </p:nvPr>
        </p:nvGraphicFramePr>
        <p:xfrm>
          <a:off x="819776" y="303498"/>
          <a:ext cx="4472304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" name="Стрелка вверх 2"/>
          <p:cNvSpPr/>
          <p:nvPr/>
        </p:nvSpPr>
        <p:spPr>
          <a:xfrm>
            <a:off x="2465766" y="1599642"/>
            <a:ext cx="216024" cy="48605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44715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2500395_4.jpg"/>
          <p:cNvPicPr>
            <a:picLocks noChangeAspect="1"/>
          </p:cNvPicPr>
          <p:nvPr/>
        </p:nvPicPr>
        <p:blipFill>
          <a:blip r:embed="rId3" cstate="print">
            <a:lum bright="66000" contrast="-53000"/>
          </a:blip>
          <a:stretch>
            <a:fillRect/>
          </a:stretch>
        </p:blipFill>
        <p:spPr>
          <a:xfrm>
            <a:off x="12693" y="16711"/>
            <a:ext cx="9073008" cy="5146179"/>
          </a:xfrm>
          <a:prstGeom prst="rect">
            <a:avLst/>
          </a:prstGeom>
        </p:spPr>
      </p:pic>
      <p:pic>
        <p:nvPicPr>
          <p:cNvPr id="10" name="Picture 3" descr="C:\Documents and Settings\Admin\Рабочий стол\Всяко\ГЕРБ - ГА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6" y="-9970"/>
            <a:ext cx="757067" cy="69650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458039" y="650262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7A"/>
                </a:solidFill>
              </a:rPr>
              <a:t>Риски применения разрешающей поворот таблички с зеленой стрелкой, на которые обращает внимание немецкая исследовательская Ассоциация дорог и транспорта</a:t>
            </a:r>
            <a:endParaRPr lang="ru-RU" dirty="0">
              <a:solidFill>
                <a:srgbClr val="00007A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39940"/>
            <a:ext cx="2952328" cy="36250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3970" y="1339940"/>
            <a:ext cx="3070197" cy="36250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8310" y="1359372"/>
            <a:ext cx="3056178" cy="35927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4330869"/>
            <a:ext cx="28083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Заблокировано движение пешехода, поскольку водитель грузового автомобиля вынужден выехать вперед для того чтобы найти просвет между автомобилями и дождаться возможности повернуть</a:t>
            </a:r>
            <a:endParaRPr lang="ru-RU" sz="900" dirty="0"/>
          </a:p>
        </p:txBody>
      </p:sp>
      <p:sp>
        <p:nvSpPr>
          <p:cNvPr id="3" name="TextBox 2"/>
          <p:cNvSpPr txBox="1"/>
          <p:nvPr/>
        </p:nvSpPr>
        <p:spPr>
          <a:xfrm>
            <a:off x="3851920" y="1653145"/>
            <a:ext cx="1165329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Эффект от натиска</a:t>
            </a:r>
          </a:p>
          <a:p>
            <a:r>
              <a:rPr lang="ru-RU" sz="1000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21340" y="4455787"/>
            <a:ext cx="27246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Конфликтная точка с велосипедистом, следующим в прямом направлении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875436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2500395_4.jpg"/>
          <p:cNvPicPr>
            <a:picLocks noChangeAspect="1"/>
          </p:cNvPicPr>
          <p:nvPr/>
        </p:nvPicPr>
        <p:blipFill>
          <a:blip r:embed="rId3" cstate="print">
            <a:lum bright="66000" contrast="-53000"/>
          </a:blip>
          <a:stretch>
            <a:fillRect/>
          </a:stretch>
        </p:blipFill>
        <p:spPr>
          <a:xfrm>
            <a:off x="35496" y="12758"/>
            <a:ext cx="9073008" cy="5146179"/>
          </a:xfrm>
          <a:prstGeom prst="rect">
            <a:avLst/>
          </a:prstGeom>
        </p:spPr>
      </p:pic>
      <p:pic>
        <p:nvPicPr>
          <p:cNvPr id="10" name="Picture 3" descr="C:\Documents and Settings\Admin\Рабочий стол\Всяко\ГЕРБ - ГА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6" y="-9970"/>
            <a:ext cx="757067" cy="69650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611560" y="163402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7A"/>
                </a:solidFill>
              </a:rPr>
              <a:t>Светодиодные знаки 5.19.1. и 5.19.2.</a:t>
            </a:r>
            <a:endParaRPr lang="ru-RU" dirty="0">
              <a:solidFill>
                <a:srgbClr val="00007A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7574"/>
            <a:ext cx="4104456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9662"/>
            <a:ext cx="3744417" cy="3252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134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2500395_4.jpg"/>
          <p:cNvPicPr>
            <a:picLocks noChangeAspect="1"/>
          </p:cNvPicPr>
          <p:nvPr/>
        </p:nvPicPr>
        <p:blipFill>
          <a:blip r:embed="rId3" cstate="print">
            <a:lum bright="66000" contrast="-53000"/>
          </a:blip>
          <a:stretch>
            <a:fillRect/>
          </a:stretch>
        </p:blipFill>
        <p:spPr>
          <a:xfrm>
            <a:off x="35496" y="12758"/>
            <a:ext cx="9073008" cy="5146179"/>
          </a:xfrm>
          <a:prstGeom prst="rect">
            <a:avLst/>
          </a:prstGeom>
        </p:spPr>
      </p:pic>
      <p:pic>
        <p:nvPicPr>
          <p:cNvPr id="10" name="Picture 3" descr="C:\Documents and Settings\Admin\Рабочий стол\Всяко\ГЕРБ - ГА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6" y="-9970"/>
            <a:ext cx="757067" cy="69650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611560" y="16340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7A"/>
                </a:solidFill>
              </a:rPr>
              <a:t>Сигнальное освещение пешеходного перехода, расположенное над проезжей частью вдоль разметки 1.14.1.</a:t>
            </a:r>
            <a:endParaRPr lang="ru-RU" dirty="0">
              <a:solidFill>
                <a:srgbClr val="00007A"/>
              </a:solidFill>
            </a:endParaRPr>
          </a:p>
        </p:txBody>
      </p:sp>
      <p:pic>
        <p:nvPicPr>
          <p:cNvPr id="5" name="Рисунок 4" descr="IMG_30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2" y="1474338"/>
            <a:ext cx="4392488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SCN1015[1]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75797"/>
            <a:ext cx="4271178" cy="317079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043608" y="456192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</a:t>
            </a:r>
            <a:r>
              <a:rPr lang="ru-RU" dirty="0" smtClean="0"/>
              <a:t>. Белгород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436096" y="4719519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</a:t>
            </a:r>
            <a:r>
              <a:rPr lang="ru-RU" dirty="0" smtClean="0"/>
              <a:t>. Тюмень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2123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2500395_4.jpg"/>
          <p:cNvPicPr>
            <a:picLocks noChangeAspect="1"/>
          </p:cNvPicPr>
          <p:nvPr/>
        </p:nvPicPr>
        <p:blipFill>
          <a:blip r:embed="rId3" cstate="print">
            <a:lum bright="66000" contrast="-53000"/>
          </a:blip>
          <a:stretch>
            <a:fillRect/>
          </a:stretch>
        </p:blipFill>
        <p:spPr>
          <a:xfrm>
            <a:off x="35496" y="12758"/>
            <a:ext cx="9073008" cy="5146179"/>
          </a:xfrm>
          <a:prstGeom prst="rect">
            <a:avLst/>
          </a:prstGeom>
        </p:spPr>
      </p:pic>
      <p:pic>
        <p:nvPicPr>
          <p:cNvPr id="10" name="Picture 3" descr="C:\Documents and Settings\Admin\Рабочий стол\Всяко\ГЕРБ - ГА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6" y="-9970"/>
            <a:ext cx="757067" cy="69650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9622"/>
            <a:ext cx="4141290" cy="31024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19622"/>
            <a:ext cx="4257782" cy="31024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1135" y="351701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7A"/>
                </a:solidFill>
              </a:rPr>
              <a:t>Применение </a:t>
            </a:r>
            <a:r>
              <a:rPr lang="ru-RU" b="1" dirty="0">
                <a:solidFill>
                  <a:srgbClr val="00007A"/>
                </a:solidFill>
              </a:rPr>
              <a:t>светодиодной </a:t>
            </a:r>
            <a:r>
              <a:rPr lang="ru-RU" b="1" dirty="0" smtClean="0">
                <a:solidFill>
                  <a:srgbClr val="00007A"/>
                </a:solidFill>
              </a:rPr>
              <a:t>индикации дублирующей сигналы светофора</a:t>
            </a:r>
            <a:endParaRPr lang="ru-RU" dirty="0">
              <a:solidFill>
                <a:srgbClr val="000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746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62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111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5" name="Picture 3" descr="C:\Documents and Settings\Admin\Рабочий стол\Всяко\ГЕРБ - ГА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0"/>
            <a:ext cx="757067" cy="69650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70" name="Прямая со стрелкой 69"/>
          <p:cNvCxnSpPr/>
          <p:nvPr/>
        </p:nvCxnSpPr>
        <p:spPr>
          <a:xfrm>
            <a:off x="4196950" y="3321849"/>
            <a:ext cx="267893" cy="11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81135" y="351701"/>
            <a:ext cx="6803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7A"/>
                </a:solidFill>
              </a:rPr>
              <a:t>Диагональный пешеходный переход</a:t>
            </a:r>
            <a:endParaRPr lang="ru-RU" dirty="0">
              <a:solidFill>
                <a:srgbClr val="00007A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99" y="735041"/>
            <a:ext cx="4929446" cy="27728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950" y="2571750"/>
            <a:ext cx="3785616" cy="252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4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2500395_4.jpg"/>
          <p:cNvPicPr>
            <a:picLocks noChangeAspect="1"/>
          </p:cNvPicPr>
          <p:nvPr/>
        </p:nvPicPr>
        <p:blipFill>
          <a:blip r:embed="rId3" cstate="print">
            <a:lum bright="66000" contrast="-53000"/>
          </a:blip>
          <a:stretch>
            <a:fillRect/>
          </a:stretch>
        </p:blipFill>
        <p:spPr>
          <a:xfrm>
            <a:off x="35496" y="12758"/>
            <a:ext cx="9073008" cy="5146179"/>
          </a:xfrm>
          <a:prstGeom prst="rect">
            <a:avLst/>
          </a:prstGeom>
        </p:spPr>
      </p:pic>
      <p:pic>
        <p:nvPicPr>
          <p:cNvPr id="10" name="Picture 3" descr="C:\Documents and Settings\Admin\Рабочий стол\Всяко\ГЕРБ - ГА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6" y="-9970"/>
            <a:ext cx="757067" cy="69650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6" name="Picture 2" descr="http://post.mvd.ru/Session/213543-nHVIn1Gf8uuqeGPu5YZV-kmbducs/MIME/INBOX-MM-1/2439-02-B/way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46" y="837177"/>
            <a:ext cx="8195864" cy="432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163402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7A"/>
                </a:solidFill>
              </a:rPr>
              <a:t>Разметка «Кошачий глаз»</a:t>
            </a:r>
            <a:endParaRPr lang="ru-RU" dirty="0">
              <a:solidFill>
                <a:srgbClr val="000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561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62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111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5" name="Picture 3" descr="C:\Documents and Settings\Admin\Рабочий стол\Всяко\ГЕРБ - ГА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0"/>
            <a:ext cx="757067" cy="69650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70" name="Прямая со стрелкой 69"/>
          <p:cNvCxnSpPr/>
          <p:nvPr/>
        </p:nvCxnSpPr>
        <p:spPr>
          <a:xfrm>
            <a:off x="4196950" y="3321849"/>
            <a:ext cx="267893" cy="11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1900067" y="47553"/>
            <a:ext cx="6020527" cy="6013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Совершенствование условий движения</a:t>
            </a:r>
          </a:p>
          <a:p>
            <a:pPr algn="ctr"/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для транспорта и пешеходов</a:t>
            </a:r>
          </a:p>
        </p:txBody>
      </p:sp>
      <p:pic>
        <p:nvPicPr>
          <p:cNvPr id="25" name="Объект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34" y="2301720"/>
            <a:ext cx="4661459" cy="276434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857" y="3111811"/>
            <a:ext cx="2402737" cy="17786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9825" y="815601"/>
            <a:ext cx="6436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 w="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Устройство светофорного регулирования</a:t>
            </a:r>
          </a:p>
          <a:p>
            <a:pPr algn="ctr"/>
            <a:r>
              <a:rPr lang="ru-RU" sz="2400" dirty="0">
                <a:ln w="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(в т. ч. с пешеходным вызывным устройством) на многополосных участках </a:t>
            </a:r>
          </a:p>
        </p:txBody>
      </p:sp>
    </p:spTree>
    <p:extLst>
      <p:ext uri="{BB962C8B-B14F-4D97-AF65-F5344CB8AC3E}">
        <p14:creationId xmlns:p14="http://schemas.microsoft.com/office/powerpoint/2010/main" val="42638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a090ad724a0.jpg"/>
          <p:cNvPicPr>
            <a:picLocks noChangeAspect="1"/>
          </p:cNvPicPr>
          <p:nvPr/>
        </p:nvPicPr>
        <p:blipFill>
          <a:blip r:embed="rId2" cstate="print">
            <a:lum bright="55000" contrast="-68000"/>
          </a:blip>
          <a:srcRect b="3846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pic>
        <p:nvPicPr>
          <p:cNvPr id="9" name="Picture 3" descr="C:\Documents and Settings\Admin\Рабочий стол\Всяко\ГЕРБ - ГА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0"/>
            <a:ext cx="757067" cy="69650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Скругленный прямоугольник 9"/>
          <p:cNvSpPr/>
          <p:nvPr/>
        </p:nvSpPr>
        <p:spPr>
          <a:xfrm>
            <a:off x="1900067" y="47553"/>
            <a:ext cx="6020527" cy="6013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Совершенствование условий движения</a:t>
            </a:r>
          </a:p>
          <a:p>
            <a:pPr algn="ctr"/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для транспорта и пешеходов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2070190"/>
            <a:ext cx="3822171" cy="2458835"/>
          </a:xfrm>
          <a:prstGeom prst="rect">
            <a:avLst/>
          </a:prstGeom>
        </p:spPr>
      </p:pic>
      <p:pic>
        <p:nvPicPr>
          <p:cNvPr id="11" name="Объект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186" y="3003798"/>
            <a:ext cx="4010849" cy="207645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277634" y="840197"/>
            <a:ext cx="6480720" cy="10618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1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0099"/>
                </a:solidFill>
              </a:rPr>
              <a:t>Обустройство  в населенных пунктах пешеходных переходов совмещенных с искусственными неровностями </a:t>
            </a:r>
          </a:p>
        </p:txBody>
      </p:sp>
    </p:spTree>
    <p:extLst>
      <p:ext uri="{BB962C8B-B14F-4D97-AF65-F5344CB8AC3E}">
        <p14:creationId xmlns:p14="http://schemas.microsoft.com/office/powerpoint/2010/main" val="337135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2500395_4.jpg"/>
          <p:cNvPicPr>
            <a:picLocks noChangeAspect="1"/>
          </p:cNvPicPr>
          <p:nvPr/>
        </p:nvPicPr>
        <p:blipFill>
          <a:blip r:embed="rId3" cstate="print">
            <a:lum bright="66000" contrast="-53000"/>
          </a:blip>
          <a:stretch>
            <a:fillRect/>
          </a:stretch>
        </p:blipFill>
        <p:spPr>
          <a:xfrm>
            <a:off x="35496" y="12758"/>
            <a:ext cx="9073008" cy="5146179"/>
          </a:xfrm>
          <a:prstGeom prst="rect">
            <a:avLst/>
          </a:prstGeom>
        </p:spPr>
      </p:pic>
      <p:pic>
        <p:nvPicPr>
          <p:cNvPr id="10" name="Picture 3" descr="C:\Documents and Settings\Admin\Рабочий стол\Всяко\ГЕРБ - ГА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6" y="-9970"/>
            <a:ext cx="757067" cy="69650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45659"/>
            <a:ext cx="6320345" cy="41978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1135" y="224868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7A"/>
                </a:solidFill>
              </a:rPr>
              <a:t>Искусственные дорожные неровности, совмещенные с пешеходным переходом</a:t>
            </a:r>
          </a:p>
          <a:p>
            <a:pPr algn="ctr"/>
            <a:endParaRPr lang="ru-RU" dirty="0">
              <a:solidFill>
                <a:srgbClr val="000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813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2500395_4.jpg"/>
          <p:cNvPicPr>
            <a:picLocks noChangeAspect="1"/>
          </p:cNvPicPr>
          <p:nvPr/>
        </p:nvPicPr>
        <p:blipFill>
          <a:blip r:embed="rId3" cstate="print">
            <a:lum bright="66000" contrast="-53000"/>
          </a:blip>
          <a:stretch>
            <a:fillRect/>
          </a:stretch>
        </p:blipFill>
        <p:spPr>
          <a:xfrm>
            <a:off x="35496" y="12758"/>
            <a:ext cx="9073008" cy="5146179"/>
          </a:xfrm>
          <a:prstGeom prst="rect">
            <a:avLst/>
          </a:prstGeom>
        </p:spPr>
      </p:pic>
      <p:pic>
        <p:nvPicPr>
          <p:cNvPr id="10" name="Picture 3" descr="C:\Documents and Settings\Admin\Рабочий стол\Всяко\ГЕРБ - ГА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6" y="-9970"/>
            <a:ext cx="757067" cy="69650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0" name="Picture 2" descr="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68605"/>
            <a:ext cx="4281002" cy="217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berlinskaya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10641"/>
            <a:ext cx="5074500" cy="263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81135" y="224868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Оборудование пешеходных переходов искусственными неровностями «Берлинская подушка</a:t>
            </a:r>
            <a:r>
              <a:rPr lang="ru-RU" b="1" dirty="0" smtClean="0"/>
              <a:t>»</a:t>
            </a:r>
            <a:endParaRPr lang="ru-RU" dirty="0"/>
          </a:p>
          <a:p>
            <a:pPr algn="ctr"/>
            <a:endParaRPr lang="ru-RU" dirty="0">
              <a:solidFill>
                <a:srgbClr val="000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169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2500395_4.jpg"/>
          <p:cNvPicPr>
            <a:picLocks noChangeAspect="1"/>
          </p:cNvPicPr>
          <p:nvPr/>
        </p:nvPicPr>
        <p:blipFill>
          <a:blip r:embed="rId3" cstate="print">
            <a:lum bright="66000" contrast="-53000"/>
          </a:blip>
          <a:stretch>
            <a:fillRect/>
          </a:stretch>
        </p:blipFill>
        <p:spPr>
          <a:xfrm>
            <a:off x="35496" y="12758"/>
            <a:ext cx="7965504" cy="5146179"/>
          </a:xfrm>
          <a:prstGeom prst="rect">
            <a:avLst/>
          </a:prstGeom>
        </p:spPr>
      </p:pic>
      <p:pic>
        <p:nvPicPr>
          <p:cNvPr id="10" name="Picture 3" descr="C:\Documents and Settings\Admin\Рабочий стол\Всяко\ГЕРБ - ГА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65" y="123478"/>
            <a:ext cx="757067" cy="69650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Прямоугольник 6"/>
          <p:cNvSpPr/>
          <p:nvPr/>
        </p:nvSpPr>
        <p:spPr>
          <a:xfrm>
            <a:off x="2483768" y="80660"/>
            <a:ext cx="46546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Динамика по видам ДТП</a:t>
            </a:r>
            <a:endParaRPr lang="ru-RU" sz="32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3" name="Диаграмма 12"/>
          <p:cNvGraphicFramePr/>
          <p:nvPr>
            <p:extLst/>
          </p:nvPr>
        </p:nvGraphicFramePr>
        <p:xfrm>
          <a:off x="1133001" y="2499742"/>
          <a:ext cx="8136904" cy="131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1498486"/>
              </p:ext>
            </p:extLst>
          </p:nvPr>
        </p:nvGraphicFramePr>
        <p:xfrm>
          <a:off x="683568" y="555526"/>
          <a:ext cx="705678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877076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2500395_4.jpg"/>
          <p:cNvPicPr>
            <a:picLocks noChangeAspect="1"/>
          </p:cNvPicPr>
          <p:nvPr/>
        </p:nvPicPr>
        <p:blipFill>
          <a:blip r:embed="rId3" cstate="print">
            <a:lum bright="66000" contrast="-53000"/>
          </a:blip>
          <a:stretch>
            <a:fillRect/>
          </a:stretch>
        </p:blipFill>
        <p:spPr>
          <a:xfrm>
            <a:off x="35496" y="12758"/>
            <a:ext cx="9073008" cy="5146179"/>
          </a:xfrm>
          <a:prstGeom prst="rect">
            <a:avLst/>
          </a:prstGeom>
        </p:spPr>
      </p:pic>
      <p:pic>
        <p:nvPicPr>
          <p:cNvPr id="10" name="Picture 3" descr="C:\Documents and Settings\Admin\Рабочий стол\Всяко\ГЕРБ - ГА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6" y="-9970"/>
            <a:ext cx="757067" cy="69650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074" name="Рисунок 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36" y="915566"/>
            <a:ext cx="7163272" cy="405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81135" y="22486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3</a:t>
            </a:r>
            <a:r>
              <a:rPr lang="en-US" b="1" dirty="0"/>
              <a:t>D</a:t>
            </a:r>
            <a:r>
              <a:rPr lang="ru-RU" b="1" dirty="0"/>
              <a:t> разметка (эффект присутствия искусственной неровности)</a:t>
            </a:r>
            <a:endParaRPr lang="ru-RU" dirty="0">
              <a:solidFill>
                <a:srgbClr val="000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0665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2500395_4.jpg"/>
          <p:cNvPicPr>
            <a:picLocks noChangeAspect="1"/>
          </p:cNvPicPr>
          <p:nvPr/>
        </p:nvPicPr>
        <p:blipFill>
          <a:blip r:embed="rId3" cstate="print">
            <a:lum bright="66000" contrast="-53000"/>
          </a:blip>
          <a:stretch>
            <a:fillRect/>
          </a:stretch>
        </p:blipFill>
        <p:spPr>
          <a:xfrm>
            <a:off x="35496" y="12758"/>
            <a:ext cx="9073008" cy="5146179"/>
          </a:xfrm>
          <a:prstGeom prst="rect">
            <a:avLst/>
          </a:prstGeom>
        </p:spPr>
      </p:pic>
      <p:pic>
        <p:nvPicPr>
          <p:cNvPr id="10" name="Picture 3" descr="C:\Documents and Settings\Admin\Рабочий стол\Всяко\ГЕРБ - ГА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6" y="-9970"/>
            <a:ext cx="757067" cy="69650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098" name="Picture 2" descr="фото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02984"/>
            <a:ext cx="6264696" cy="425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81135" y="22486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/>
              <a:t>Горизонтальная разметка 1.24.1 в виде полноцветных штучных форм</a:t>
            </a:r>
            <a:endParaRPr lang="ru-RU" dirty="0">
              <a:solidFill>
                <a:srgbClr val="000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6963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2500395_4.jpg"/>
          <p:cNvPicPr>
            <a:picLocks noChangeAspect="1"/>
          </p:cNvPicPr>
          <p:nvPr/>
        </p:nvPicPr>
        <p:blipFill>
          <a:blip r:embed="rId3" cstate="print">
            <a:lum bright="66000" contrast="-53000"/>
          </a:blip>
          <a:stretch>
            <a:fillRect/>
          </a:stretch>
        </p:blipFill>
        <p:spPr>
          <a:xfrm>
            <a:off x="35496" y="12758"/>
            <a:ext cx="9073008" cy="5146179"/>
          </a:xfrm>
          <a:prstGeom prst="rect">
            <a:avLst/>
          </a:prstGeom>
        </p:spPr>
      </p:pic>
      <p:pic>
        <p:nvPicPr>
          <p:cNvPr id="10" name="Picture 3" descr="C:\Documents and Settings\Admin\Рабочий стол\Всяко\ГЕРБ - ГА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6" y="-9970"/>
            <a:ext cx="757067" cy="69650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125" name="Рисунок 13" descr="IMG_34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131" y="1985516"/>
            <a:ext cx="4752528" cy="315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Рисунок 70" descr="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43558"/>
            <a:ext cx="5255083" cy="3936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81135" y="22486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Светодиодный маячок, для обозначения пешеходных переходов работающий в импульсном режиме</a:t>
            </a:r>
            <a:endParaRPr lang="ru-RU" dirty="0">
              <a:solidFill>
                <a:srgbClr val="000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940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6219" y="-35892"/>
            <a:ext cx="6639067" cy="5164310"/>
          </a:xfrm>
          <a:prstGeom prst="rect">
            <a:avLst/>
          </a:prstGeom>
        </p:spPr>
      </p:pic>
      <p:pic>
        <p:nvPicPr>
          <p:cNvPr id="5" name="Picture 3" descr="C:\Documents and Settings\Admin\Рабочий стол\Всяко\ГЕРБ - ГА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0"/>
            <a:ext cx="757067" cy="69650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1900067" y="47553"/>
            <a:ext cx="6020527" cy="6013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Совершенствование условий движения</a:t>
            </a:r>
          </a:p>
          <a:p>
            <a:pPr algn="ctr"/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для транспорта и пешеходов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39652" y="895674"/>
            <a:ext cx="6172200" cy="70207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n w="0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Строительство разноуровневых пешеходных переходов 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06218" y="2619772"/>
            <a:ext cx="3493718" cy="250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9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6219" y="-35892"/>
            <a:ext cx="6639067" cy="5164310"/>
          </a:xfrm>
          <a:prstGeom prst="rect">
            <a:avLst/>
          </a:prstGeom>
        </p:spPr>
      </p:pic>
      <p:pic>
        <p:nvPicPr>
          <p:cNvPr id="5" name="Picture 3" descr="C:\Documents and Settings\Admin\Рабочий стол\Всяко\ГЕРБ - ГА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0"/>
            <a:ext cx="757067" cy="69650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TextBox 9"/>
          <p:cNvSpPr txBox="1"/>
          <p:nvPr/>
        </p:nvSpPr>
        <p:spPr>
          <a:xfrm>
            <a:off x="1081135" y="22486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Обозначение платных парковочных мест</a:t>
            </a:r>
            <a:endParaRPr lang="ru-RU" dirty="0">
              <a:solidFill>
                <a:srgbClr val="00007A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19" y="696504"/>
            <a:ext cx="3941845" cy="22008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561" y="2768039"/>
            <a:ext cx="3238807" cy="235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4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2500395_4.jpg"/>
          <p:cNvPicPr>
            <a:picLocks noChangeAspect="1"/>
          </p:cNvPicPr>
          <p:nvPr/>
        </p:nvPicPr>
        <p:blipFill>
          <a:blip r:embed="rId3" cstate="print">
            <a:lum bright="66000" contrast="-53000"/>
          </a:blip>
          <a:stretch>
            <a:fillRect/>
          </a:stretch>
        </p:blipFill>
        <p:spPr>
          <a:xfrm>
            <a:off x="35496" y="12758"/>
            <a:ext cx="9073008" cy="5146179"/>
          </a:xfrm>
          <a:prstGeom prst="rect">
            <a:avLst/>
          </a:prstGeom>
        </p:spPr>
      </p:pic>
      <p:pic>
        <p:nvPicPr>
          <p:cNvPr id="10" name="Picture 3" descr="C:\Documents and Settings\Admin\Рабочий стол\Всяко\ГЕРБ - ГА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6" y="-9970"/>
            <a:ext cx="757067" cy="69650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1081135" y="22486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ЗАРУБЕЖНЫЙ ОПЫТ</a:t>
            </a:r>
            <a:endParaRPr lang="ru-RU" dirty="0">
              <a:solidFill>
                <a:srgbClr val="00007A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8243"/>
            <a:ext cx="7704856" cy="436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120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2500395_4.jpg"/>
          <p:cNvPicPr>
            <a:picLocks noChangeAspect="1"/>
          </p:cNvPicPr>
          <p:nvPr/>
        </p:nvPicPr>
        <p:blipFill>
          <a:blip r:embed="rId3" cstate="print">
            <a:lum bright="66000" contrast="-53000"/>
          </a:blip>
          <a:stretch>
            <a:fillRect/>
          </a:stretch>
        </p:blipFill>
        <p:spPr>
          <a:xfrm>
            <a:off x="35496" y="12758"/>
            <a:ext cx="9073008" cy="5146179"/>
          </a:xfrm>
          <a:prstGeom prst="rect">
            <a:avLst/>
          </a:prstGeom>
        </p:spPr>
      </p:pic>
      <p:pic>
        <p:nvPicPr>
          <p:cNvPr id="10" name="Picture 3" descr="C:\Documents and Settings\Admin\Рабочий стол\Всяко\ГЕРБ - ГА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6" y="-9970"/>
            <a:ext cx="757067" cy="69650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1081135" y="22486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ЗАРУБЕЖНЫЙ ОПЫТ</a:t>
            </a:r>
            <a:endParaRPr lang="ru-RU" dirty="0">
              <a:solidFill>
                <a:srgbClr val="00007A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795896"/>
            <a:ext cx="9106948" cy="433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33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2500395_4.jpg"/>
          <p:cNvPicPr>
            <a:picLocks noChangeAspect="1"/>
          </p:cNvPicPr>
          <p:nvPr/>
        </p:nvPicPr>
        <p:blipFill>
          <a:blip r:embed="rId3" cstate="print">
            <a:lum bright="66000" contrast="-53000"/>
          </a:blip>
          <a:stretch>
            <a:fillRect/>
          </a:stretch>
        </p:blipFill>
        <p:spPr>
          <a:xfrm>
            <a:off x="0" y="12758"/>
            <a:ext cx="8001000" cy="5146179"/>
          </a:xfrm>
          <a:prstGeom prst="rect">
            <a:avLst/>
          </a:prstGeom>
        </p:spPr>
      </p:pic>
      <p:pic>
        <p:nvPicPr>
          <p:cNvPr id="10" name="Picture 3" descr="C:\Documents and Settings\Admin\Рабочий стол\Всяко\ГЕРБ - ГА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9" y="55863"/>
            <a:ext cx="757067" cy="69650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Прямоугольник 3"/>
          <p:cNvSpPr/>
          <p:nvPr/>
        </p:nvSpPr>
        <p:spPr>
          <a:xfrm>
            <a:off x="2149544" y="111728"/>
            <a:ext cx="56533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Динамика по погибшим в ДТП</a:t>
            </a:r>
            <a:endParaRPr lang="ru-RU" sz="32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>
            <p:extLst/>
          </p:nvPr>
        </p:nvGraphicFramePr>
        <p:xfrm>
          <a:off x="179512" y="555526"/>
          <a:ext cx="8889273" cy="1870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/>
          <p:cNvGraphicFramePr/>
          <p:nvPr>
            <p:extLst/>
          </p:nvPr>
        </p:nvGraphicFramePr>
        <p:xfrm>
          <a:off x="85843" y="2355726"/>
          <a:ext cx="9066796" cy="131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6474068"/>
              </p:ext>
            </p:extLst>
          </p:nvPr>
        </p:nvGraphicFramePr>
        <p:xfrm>
          <a:off x="28250" y="987574"/>
          <a:ext cx="7774638" cy="4155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795473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2500395_4.jpg"/>
          <p:cNvPicPr>
            <a:picLocks noChangeAspect="1"/>
          </p:cNvPicPr>
          <p:nvPr/>
        </p:nvPicPr>
        <p:blipFill>
          <a:blip r:embed="rId3" cstate="print">
            <a:lum bright="66000" contrast="-53000"/>
          </a:blip>
          <a:stretch>
            <a:fillRect/>
          </a:stretch>
        </p:blipFill>
        <p:spPr>
          <a:xfrm>
            <a:off x="1147696" y="-138962"/>
            <a:ext cx="7035954" cy="5282462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127711" y="169197"/>
            <a:ext cx="7065390" cy="704902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  <a:defRPr sz="2000" b="1" i="0" u="none" strike="noStrike" kern="1200" cap="none" spc="0" baseline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63D1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/>
                <a:ea typeface="Calibri"/>
                <a:cs typeface="Calibri"/>
              </a:defRPr>
            </a:pPr>
            <a:r>
              <a:rPr lang="ru-RU" sz="1800" b="1" dirty="0">
                <a:ln w="9525">
                  <a:solidFill>
                    <a:srgbClr val="F0AD00">
                      <a:lumMod val="75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Malgun Gothic" pitchFamily="34" charset="-127"/>
                <a:cs typeface="Browallia New" pitchFamily="34" charset="-34"/>
              </a:rPr>
              <a:t>Основные места совершения</a:t>
            </a:r>
          </a:p>
          <a:p>
            <a:pPr algn="ctr" fontAlgn="base">
              <a:spcAft>
                <a:spcPct val="0"/>
              </a:spcAft>
              <a:defRPr sz="2000" b="1" i="0" u="none" strike="noStrike" kern="1200" cap="none" spc="0" baseline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63D1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/>
                <a:ea typeface="Calibri"/>
                <a:cs typeface="Calibri"/>
              </a:defRPr>
            </a:pPr>
            <a:r>
              <a:rPr lang="ru-RU" sz="1800" b="1" dirty="0">
                <a:ln w="9525">
                  <a:solidFill>
                    <a:srgbClr val="F0AD00">
                      <a:lumMod val="75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Malgun Gothic" pitchFamily="34" charset="-127"/>
                <a:cs typeface="Browallia New" pitchFamily="34" charset="-34"/>
              </a:rPr>
              <a:t>дорожно-транспортных происшествий </a:t>
            </a:r>
            <a:endParaRPr lang="ru-RU" sz="1800" b="1" dirty="0">
              <a:ln w="9525">
                <a:solidFill>
                  <a:srgbClr val="F0AD00">
                    <a:lumMod val="75000"/>
                  </a:srgbClr>
                </a:solidFill>
                <a:prstDash val="solid"/>
              </a:ln>
              <a:solidFill>
                <a:srgbClr val="002060"/>
              </a:solidFill>
              <a:effectLst/>
              <a:latin typeface="Franklin Gothic Medium" pitchFamily="34" charset="0"/>
              <a:ea typeface="Malgun Gothic" pitchFamily="34" charset="-127"/>
              <a:cs typeface="Browallia New" pitchFamily="34" charset="-34"/>
            </a:endParaRPr>
          </a:p>
          <a:p>
            <a:pPr algn="ctr" fontAlgn="base">
              <a:spcAft>
                <a:spcPct val="0"/>
              </a:spcAft>
              <a:defRPr sz="2000" b="1" i="0" u="none" strike="noStrike" kern="1200" cap="none" spc="0" baseline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63D1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/>
                <a:ea typeface="Calibri"/>
                <a:cs typeface="Calibri"/>
              </a:defRPr>
            </a:pPr>
            <a:r>
              <a:rPr lang="ru-RU" sz="1800" b="1" dirty="0">
                <a:ln w="9525">
                  <a:solidFill>
                    <a:srgbClr val="F0AD00">
                      <a:lumMod val="75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Malgun Gothic" pitchFamily="34" charset="-127"/>
                <a:cs typeface="Browallia New" pitchFamily="34" charset="-34"/>
              </a:rPr>
              <a:t> </a:t>
            </a:r>
            <a:r>
              <a:rPr lang="ru-RU" sz="1800" b="1" dirty="0">
                <a:ln w="9525">
                  <a:solidFill>
                    <a:srgbClr val="F0AD00">
                      <a:lumMod val="75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Malgun Gothic" pitchFamily="34" charset="-127"/>
                <a:cs typeface="Browallia New" pitchFamily="34" charset="-34"/>
              </a:rPr>
              <a:t>в</a:t>
            </a:r>
            <a:r>
              <a:rPr lang="ru-RU" sz="1800" b="1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Malgun Gothic" pitchFamily="34" charset="-127"/>
                <a:cs typeface="Browallia New" pitchFamily="34" charset="-34"/>
              </a:rPr>
              <a:t> </a:t>
            </a:r>
            <a:r>
              <a:rPr lang="ru-RU" sz="1800" b="1" dirty="0">
                <a:ln w="95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Franklin Gothic Medium" pitchFamily="34" charset="0"/>
                <a:ea typeface="Malgun Gothic" pitchFamily="34" charset="-127"/>
                <a:cs typeface="Browallia New" pitchFamily="34" charset="-34"/>
              </a:rPr>
              <a:t>2018 году</a:t>
            </a:r>
            <a:endParaRPr lang="ru-RU" sz="1800" b="1" dirty="0">
              <a:ln w="9525">
                <a:solidFill>
                  <a:srgbClr val="F0AD00">
                    <a:lumMod val="75000"/>
                  </a:srgbClr>
                </a:solidFill>
                <a:prstDash val="solid"/>
              </a:ln>
              <a:solidFill>
                <a:schemeClr val="tx1"/>
              </a:solidFill>
              <a:effectLst/>
              <a:latin typeface="Franklin Gothic Medium" pitchFamily="34" charset="0"/>
              <a:ea typeface="Malgun Gothic" pitchFamily="34" charset="-127"/>
              <a:cs typeface="Browallia New" pitchFamily="34" charset="-34"/>
            </a:endParaRPr>
          </a:p>
          <a:p>
            <a:pPr algn="ctr" fontAlgn="base">
              <a:spcAft>
                <a:spcPct val="0"/>
              </a:spcAft>
              <a:defRPr sz="2000" b="1" i="0" u="none" strike="noStrike" kern="1200" cap="none" spc="0" baseline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63D1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/>
                <a:ea typeface="Calibri"/>
                <a:cs typeface="Calibri"/>
              </a:defRPr>
            </a:pPr>
            <a:endParaRPr lang="ru-RU" sz="1800" b="1" dirty="0">
              <a:ln w="9525">
                <a:solidFill>
                  <a:srgbClr val="F0AD00">
                    <a:lumMod val="75000"/>
                  </a:srgbClr>
                </a:solidFill>
                <a:prstDash val="solid"/>
              </a:ln>
              <a:solidFill>
                <a:srgbClr val="002060"/>
              </a:solidFill>
              <a:effectLst/>
              <a:latin typeface="Franklin Gothic Medium" pitchFamily="34" charset="0"/>
              <a:ea typeface="Malgun Gothic" pitchFamily="34" charset="-127"/>
              <a:cs typeface="Browallia New" pitchFamily="34" charset="-34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461164439"/>
              </p:ext>
            </p:extLst>
          </p:nvPr>
        </p:nvGraphicFramePr>
        <p:xfrm>
          <a:off x="1307168" y="1599643"/>
          <a:ext cx="3873516" cy="3037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458243613"/>
              </p:ext>
            </p:extLst>
          </p:nvPr>
        </p:nvGraphicFramePr>
        <p:xfrm>
          <a:off x="4463988" y="1276481"/>
          <a:ext cx="384639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1331640" y="888869"/>
            <a:ext cx="28360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 sz="2000" b="1" i="0" u="none" strike="noStrike" kern="1200" cap="none" spc="0" baseline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63D1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/>
                <a:ea typeface="Calibri"/>
                <a:cs typeface="Calibri"/>
              </a:defRPr>
            </a:pPr>
            <a:r>
              <a:rPr lang="ru-RU" sz="1500" b="1" dirty="0">
                <a:ln w="9525">
                  <a:solidFill>
                    <a:srgbClr val="F0AD00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Franklin Gothic Medium" pitchFamily="34" charset="0"/>
                <a:ea typeface="Malgun Gothic" pitchFamily="34" charset="-127"/>
                <a:cs typeface="Browallia New" pitchFamily="34" charset="-34"/>
              </a:rPr>
              <a:t>Дорожно-транспортные</a:t>
            </a:r>
            <a:r>
              <a:rPr lang="ru-RU" sz="1500" b="1" dirty="0">
                <a:ln w="9525">
                  <a:solidFill>
                    <a:srgbClr val="F0AD00">
                      <a:lumMod val="75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Franklin Gothic Medium" pitchFamily="34" charset="0"/>
                <a:ea typeface="Malgun Gothic" pitchFamily="34" charset="-127"/>
                <a:cs typeface="Browallia New" pitchFamily="34" charset="-34"/>
              </a:rPr>
              <a:t> </a:t>
            </a:r>
            <a:r>
              <a:rPr lang="ru-RU" sz="1500" b="1" dirty="0">
                <a:ln w="9525">
                  <a:solidFill>
                    <a:srgbClr val="F0AD00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Franklin Gothic Medium" pitchFamily="34" charset="0"/>
                <a:ea typeface="Malgun Gothic" pitchFamily="34" charset="-127"/>
                <a:cs typeface="Browallia New" pitchFamily="34" charset="-34"/>
              </a:rPr>
              <a:t>происшествия</a:t>
            </a:r>
            <a:endParaRPr lang="ru-RU" sz="1500" b="1" dirty="0">
              <a:ln w="9525">
                <a:solidFill>
                  <a:srgbClr val="F0AD00">
                    <a:lumMod val="75000"/>
                  </a:srgbClr>
                </a:solidFill>
                <a:prstDash val="solid"/>
              </a:ln>
              <a:solidFill>
                <a:srgbClr val="FF0000"/>
              </a:solidFill>
              <a:latin typeface="Franklin Gothic Medium" pitchFamily="34" charset="0"/>
              <a:ea typeface="Malgun Gothic" pitchFamily="34" charset="-127"/>
              <a:cs typeface="Browallia New" pitchFamily="34" charset="-34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052650" y="893253"/>
            <a:ext cx="104868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Aft>
                <a:spcPct val="0"/>
              </a:spcAft>
              <a:defRPr sz="2000" b="1" i="0" u="none" strike="noStrike" kern="1200" cap="none" spc="0" baseline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63D1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/>
                <a:ea typeface="Calibri"/>
                <a:cs typeface="Calibri"/>
              </a:defRPr>
            </a:pPr>
            <a:r>
              <a:rPr lang="ru-RU" sz="1500" b="1" dirty="0">
                <a:ln w="9525">
                  <a:solidFill>
                    <a:srgbClr val="F0AD00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Franklin Gothic Medium" pitchFamily="34" charset="0"/>
                <a:ea typeface="Malgun Gothic" pitchFamily="34" charset="-127"/>
                <a:cs typeface="Browallia New" pitchFamily="34" charset="-34"/>
              </a:rPr>
              <a:t>Погибшие</a:t>
            </a:r>
            <a:endParaRPr lang="ru-RU" sz="1500" b="1" dirty="0">
              <a:ln w="9525">
                <a:solidFill>
                  <a:srgbClr val="F0AD00">
                    <a:lumMod val="75000"/>
                  </a:srgbClr>
                </a:solidFill>
                <a:prstDash val="solid"/>
              </a:ln>
              <a:solidFill>
                <a:srgbClr val="FF0000"/>
              </a:solidFill>
              <a:latin typeface="Franklin Gothic Medium" pitchFamily="34" charset="0"/>
              <a:ea typeface="Malgun Gothic" pitchFamily="34" charset="-127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4810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62500395_4.jpg"/>
          <p:cNvPicPr>
            <a:picLocks noChangeAspect="1"/>
          </p:cNvPicPr>
          <p:nvPr/>
        </p:nvPicPr>
        <p:blipFill>
          <a:blip r:embed="rId3" cstate="print">
            <a:lum bright="66000" contrast="-53000"/>
          </a:blip>
          <a:stretch>
            <a:fillRect/>
          </a:stretch>
        </p:blipFill>
        <p:spPr>
          <a:xfrm>
            <a:off x="0" y="12758"/>
            <a:ext cx="8001000" cy="5146179"/>
          </a:xfrm>
          <a:prstGeom prst="rect">
            <a:avLst/>
          </a:prstGeom>
        </p:spPr>
      </p:pic>
      <p:pic>
        <p:nvPicPr>
          <p:cNvPr id="10" name="Picture 3" descr="C:\Documents and Settings\Admin\Рабочий стол\Всяко\ГЕРБ - ГА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3478"/>
            <a:ext cx="757067" cy="69650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colorTemperature colorTemp="4530"/>
                    </a14:imgEffect>
                    <a14:imgEffect>
                      <a14:brightnessContrast bright="-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533" y="930701"/>
            <a:ext cx="6912767" cy="38427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88900">
              <a:schemeClr val="accent1"/>
            </a:glow>
            <a:outerShdw blurRad="50800" dist="50800" dir="5400000" algn="ctr" rotWithShape="0">
              <a:srgbClr val="000000">
                <a:alpha val="88000"/>
              </a:srgbClr>
            </a:outerShdw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16267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61973" y="60688"/>
            <a:ext cx="68580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700" b="1" dirty="0">
                <a:ln w="0"/>
                <a:solidFill>
                  <a:srgbClr val="0033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ПОКАЗАТЕЛИ СОЦИАЛЬНОГО </a:t>
            </a:r>
          </a:p>
          <a:p>
            <a:pPr algn="ctr"/>
            <a:r>
              <a:rPr lang="ru-RU" sz="2700" b="1" dirty="0">
                <a:ln w="0"/>
                <a:solidFill>
                  <a:srgbClr val="0033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РИСКА В МИРЕ в 2017 году</a:t>
            </a:r>
            <a:endParaRPr lang="ru-RU" sz="2700" b="1" dirty="0">
              <a:ln w="0"/>
              <a:solidFill>
                <a:srgbClr val="0033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1296607" y="972477"/>
            <a:ext cx="6588732" cy="378042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66FF"/>
              </a:gs>
              <a:gs pos="33000">
                <a:srgbClr val="96BBF2"/>
              </a:gs>
              <a:gs pos="100000">
                <a:sysClr val="window" lastClr="FFFFFF"/>
              </a:gs>
            </a:gsLst>
            <a:lin ang="18900000" scaled="1"/>
            <a:tileRect/>
          </a:gradFill>
          <a:ln w="9525" cap="flat" cmpd="sng" algn="ctr">
            <a:solidFill>
              <a:srgbClr val="6BB1C9">
                <a:shade val="48000"/>
                <a:satMod val="110000"/>
              </a:srgbClr>
            </a:solidFill>
            <a:prstDash val="solid"/>
            <a:headEnd/>
            <a:tailEnd/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257175" indent="-257175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ru-RU" sz="975" b="1" dirty="0">
              <a:solidFill>
                <a:srgbClr val="003399"/>
              </a:solidFill>
            </a:endParaRPr>
          </a:p>
          <a:p>
            <a:pPr marL="257175" indent="-257175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ru-RU" sz="975" b="1" dirty="0">
              <a:solidFill>
                <a:srgbClr val="003399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ru-RU" sz="975" b="1" dirty="0">
              <a:solidFill>
                <a:srgbClr val="003399"/>
              </a:solidFill>
            </a:endParaRPr>
          </a:p>
          <a:p>
            <a:pPr marL="257175" indent="-257175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ru-RU" sz="975" b="1" dirty="0">
              <a:solidFill>
                <a:srgbClr val="003399"/>
              </a:solidFill>
            </a:endParaRPr>
          </a:p>
        </p:txBody>
      </p:sp>
      <p:sp>
        <p:nvSpPr>
          <p:cNvPr id="5" name="Выгнутая вверх стрелка 4"/>
          <p:cNvSpPr/>
          <p:nvPr/>
        </p:nvSpPr>
        <p:spPr>
          <a:xfrm rot="10800000" flipV="1">
            <a:off x="2465766" y="1999574"/>
            <a:ext cx="4050450" cy="756084"/>
          </a:xfrm>
          <a:prstGeom prst="curvedDownArrow">
            <a:avLst>
              <a:gd name="adj1" fmla="val 24999"/>
              <a:gd name="adj2" fmla="val 8217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23" y="1984474"/>
            <a:ext cx="6669360" cy="253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99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="" xmlns:a16="http://schemas.microsoft.com/office/drawing/2014/main" id="{95C570EA-D993-4C22-BE92-1BD0DDF055D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798915" y="874160"/>
          <a:ext cx="5719195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0E3E705-8618-46D8-94E0-A75608A1AF0A}"/>
              </a:ext>
            </a:extLst>
          </p:cNvPr>
          <p:cNvSpPr txBox="1"/>
          <p:nvPr/>
        </p:nvSpPr>
        <p:spPr>
          <a:xfrm>
            <a:off x="1973510" y="4103189"/>
            <a:ext cx="5110469" cy="490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19" dirty="0"/>
              <a:t>Источники данных: </a:t>
            </a:r>
            <a:r>
              <a:rPr lang="en-US" sz="619" dirty="0"/>
              <a:t>“International </a:t>
            </a:r>
            <a:r>
              <a:rPr lang="en-US" sz="731" dirty="0"/>
              <a:t>Transport</a:t>
            </a:r>
            <a:r>
              <a:rPr lang="en-US" sz="619" dirty="0"/>
              <a:t> Forum. Road Safety Annual Report  2011”; “European Commission –  Fact Sheet: 2016 road safety statistics”; “European Commission –  Fact Sheet: 2017 road safety statistics”; </a:t>
            </a:r>
            <a:r>
              <a:rPr lang="ru-RU" sz="619" dirty="0"/>
              <a:t>РОССТАТ, ГУ ГИБДД МВД России, Паспорт национального проекта БКАД. Обработка данных Институт экономики транспорта и транспортной политики НИУ ВШЭ</a:t>
            </a:r>
          </a:p>
          <a:p>
            <a:r>
              <a:rPr lang="ru-RU" sz="619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8618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350" b="1" dirty="0"/>
              <a:t>Сценарные планы развития ситуации в 2019 году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889761"/>
              </p:ext>
            </p:extLst>
          </p:nvPr>
        </p:nvGraphicFramePr>
        <p:xfrm>
          <a:off x="1385646" y="735546"/>
          <a:ext cx="6372708" cy="4266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58886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2228</TotalTime>
  <Words>1248</Words>
  <Application>Microsoft Office PowerPoint</Application>
  <PresentationFormat>Экран (16:9)</PresentationFormat>
  <Paragraphs>589</Paragraphs>
  <Slides>36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6" baseType="lpstr">
      <vt:lpstr>Malgun Gothic</vt:lpstr>
      <vt:lpstr>Arial</vt:lpstr>
      <vt:lpstr>Browallia New</vt:lpstr>
      <vt:lpstr>Calibri</vt:lpstr>
      <vt:lpstr>Franklin Gothic Medium</vt:lpstr>
      <vt:lpstr>Gotham Pro Light</vt:lpstr>
      <vt:lpstr>Report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Сценарные планы развития ситуации в 2019 году</vt:lpstr>
      <vt:lpstr>Плановые показатели социального риска и прогноз летальности в ДТП по субъектам Российской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ПОЕ</cp:lastModifiedBy>
  <cp:revision>79</cp:revision>
  <cp:lastPrinted>2019-06-30T13:40:43Z</cp:lastPrinted>
  <dcterms:created xsi:type="dcterms:W3CDTF">2019-04-17T17:59:01Z</dcterms:created>
  <dcterms:modified xsi:type="dcterms:W3CDTF">2019-07-03T13:39:06Z</dcterms:modified>
</cp:coreProperties>
</file>