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60" r:id="rId4"/>
    <p:sldId id="266" r:id="rId5"/>
    <p:sldId id="290" r:id="rId6"/>
    <p:sldId id="291" r:id="rId7"/>
    <p:sldId id="292" r:id="rId8"/>
    <p:sldId id="267" r:id="rId9"/>
    <p:sldId id="271" r:id="rId10"/>
    <p:sldId id="272" r:id="rId11"/>
    <p:sldId id="274" r:id="rId12"/>
    <p:sldId id="275" r:id="rId13"/>
    <p:sldId id="276" r:id="rId14"/>
    <p:sldId id="277" r:id="rId15"/>
    <p:sldId id="281" r:id="rId16"/>
    <p:sldId id="282" r:id="rId17"/>
    <p:sldId id="283" r:id="rId18"/>
    <p:sldId id="284" r:id="rId19"/>
    <p:sldId id="285" r:id="rId20"/>
    <p:sldId id="287" r:id="rId21"/>
    <p:sldId id="289" r:id="rId22"/>
    <p:sldId id="286" r:id="rId23"/>
    <p:sldId id="288" r:id="rId24"/>
    <p:sldId id="270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24C1300-4D13-46D6-8522-5F19C7DAF885}">
          <p14:sldIdLst>
            <p14:sldId id="256"/>
            <p14:sldId id="261"/>
            <p14:sldId id="260"/>
            <p14:sldId id="266"/>
            <p14:sldId id="290"/>
            <p14:sldId id="291"/>
            <p14:sldId id="292"/>
            <p14:sldId id="267"/>
            <p14:sldId id="271"/>
            <p14:sldId id="272"/>
            <p14:sldId id="274"/>
            <p14:sldId id="275"/>
            <p14:sldId id="276"/>
            <p14:sldId id="277"/>
            <p14:sldId id="281"/>
            <p14:sldId id="282"/>
            <p14:sldId id="283"/>
            <p14:sldId id="284"/>
            <p14:sldId id="285"/>
            <p14:sldId id="287"/>
            <p14:sldId id="289"/>
            <p14:sldId id="286"/>
            <p14:sldId id="28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A"/>
    <a:srgbClr val="000099"/>
    <a:srgbClr val="000000"/>
    <a:srgbClr val="323B8D"/>
    <a:srgbClr val="FFFFFF"/>
    <a:srgbClr val="261F5B"/>
    <a:srgbClr val="190E6C"/>
    <a:srgbClr val="9A9999"/>
    <a:srgbClr val="63B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337" autoAdjust="0"/>
  </p:normalViewPr>
  <p:slideViewPr>
    <p:cSldViewPr>
      <p:cViewPr varScale="1">
        <p:scale>
          <a:sx n="138" d="100"/>
          <a:sy n="138" d="100"/>
        </p:scale>
        <p:origin x="228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убыточных организаций </a:t>
            </a:r>
            <a:r>
              <a:rPr lang="ru-RU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6.0512311482763662E-2"/>
          <c:y val="3.32772249624255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Проектирование, связанное со строительством инженерных сооружений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Лист1!$C$6:$G$6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Лист1!$C$7:$G$7</c:f>
              <c:numCache>
                <c:formatCode>0.0</c:formatCode>
                <c:ptCount val="5"/>
                <c:pt idx="0">
                  <c:v>19.88</c:v>
                </c:pt>
                <c:pt idx="1">
                  <c:v>22.91</c:v>
                </c:pt>
                <c:pt idx="2">
                  <c:v>25.99</c:v>
                </c:pt>
                <c:pt idx="3">
                  <c:v>31.47</c:v>
                </c:pt>
                <c:pt idx="4">
                  <c:v>33.07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F-437C-81A5-0515663B0A4B}"/>
            </c:ext>
          </c:extLst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Инженерные изыскания для строительства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Лист1!$C$6:$G$6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Лист1!$C$8:$G$8</c:f>
              <c:numCache>
                <c:formatCode>0.0</c:formatCode>
                <c:ptCount val="5"/>
                <c:pt idx="0">
                  <c:v>15.85</c:v>
                </c:pt>
                <c:pt idx="1">
                  <c:v>21.52</c:v>
                </c:pt>
                <c:pt idx="2">
                  <c:v>22.67</c:v>
                </c:pt>
                <c:pt idx="3">
                  <c:v>21.88</c:v>
                </c:pt>
                <c:pt idx="4">
                  <c:v>24.19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F-437C-81A5-0515663B0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15"/>
        <c:axId val="166150096"/>
        <c:axId val="166146176"/>
      </c:barChart>
      <c:catAx>
        <c:axId val="16615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66146176"/>
        <c:crosses val="autoZero"/>
        <c:auto val="1"/>
        <c:lblAlgn val="ctr"/>
        <c:lblOffset val="100"/>
        <c:noMultiLvlLbl val="0"/>
      </c:catAx>
      <c:valAx>
        <c:axId val="1661461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61500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133537573393315"/>
          <c:w val="0.87743919704144457"/>
          <c:h val="0.1105039691606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41B7-4249-45B9-A22D-205148F9920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9998B-C158-49C6-B6E7-ED099DF1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50FC-1D19-4A4F-9CCC-694A704A89D8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89B9-6FC5-459D-82AB-5A3D3C2D6D6C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CBF-E91C-416C-AA58-1B4D119DCC1C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A6EA-F080-4BB7-87D3-DC3F6FEF63A1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27B-6377-4AC5-B63E-0B4E265975B8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49E4-37CD-4D7F-8977-628151E83286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98CE-6B16-47F8-BD50-1FE8EE17F8DE}" type="datetime1">
              <a:rPr lang="ru-RU" smtClean="0"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0937-6DE9-4A6E-B4A0-EE34350AA72B}" type="datetime1">
              <a:rPr lang="ru-RU" smtClean="0"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36A-C33E-40EF-9E7C-DD9C82220213}" type="datetime1">
              <a:rPr lang="ru-RU" smtClean="0"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BC01-C685-424D-BEA5-D7C368398753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D461-D94C-4804-93C5-F22A6B3DEC21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3D9F-315B-4B38-A7D7-20D10B40E0C9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9180511" cy="5157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1" y="1635646"/>
            <a:ext cx="4680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Ценообразование в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строительстве автомобильных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</a:t>
            </a:r>
          </a:p>
          <a:p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1" y="242773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и решения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0" y="3219822"/>
            <a:ext cx="28803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Алексей Журбин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директор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«Институт «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Стройпроект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июля 2019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7892" y="3377037"/>
            <a:ext cx="5734348" cy="1066921"/>
          </a:xfrm>
          <a:prstGeom prst="roundRect">
            <a:avLst>
              <a:gd name="adj" fmla="val 483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400"/>
              </a:spcAft>
            </a:pPr>
            <a:endParaRPr lang="ru-RU" sz="1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627741"/>
            <a:ext cx="4464496" cy="423036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00"/>
              </a:spcAft>
            </a:pP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ценообразования в проектной отрасли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0173" y="1585992"/>
            <a:ext cx="6110099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последние 9 лет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Постановление Правительства № 87 «О составе проектной документации» внесено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 изменений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ведущих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росту затрат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проектировщиков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 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пересмотра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сметных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нормативов.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Союз дорожных проектных организаций «РОДОС»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провёл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инвентаризацию видов работ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затрат в проектировании         и изысканиях,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которым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сметные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нормативы отсутствуют или устарели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перечень составил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более 100 наименований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7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683" y="304134"/>
            <a:ext cx="63026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 проблем при определении стоимости проектных работ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8935" y="1275606"/>
            <a:ext cx="2448000" cy="1805226"/>
          </a:xfrm>
          <a:prstGeom prst="roundRect">
            <a:avLst>
              <a:gd name="adj" fmla="val 5625"/>
            </a:avLst>
          </a:prstGeom>
          <a:solidFill>
            <a:srgbClr val="323B8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сметных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нормативов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Отставание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сметно-нормативной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от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развития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и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потребностей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заказчиков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</a:t>
            </a:r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транспортная безопасность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935" y="3175667"/>
            <a:ext cx="2448000" cy="1630382"/>
          </a:xfrm>
          <a:prstGeom prst="roundRect">
            <a:avLst>
              <a:gd name="adj" fmla="val 7176"/>
            </a:avLst>
          </a:prstGeom>
          <a:solidFill>
            <a:srgbClr val="323B8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Непризнание нормативов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Сметные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нормативы есть,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не признают органы государственной экспертизы (ОГЭ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Документация          по планировке территории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1275606"/>
            <a:ext cx="2448000" cy="1805226"/>
          </a:xfrm>
          <a:prstGeom prst="roundRect">
            <a:avLst>
              <a:gd name="adj" fmla="val 5075"/>
            </a:avLst>
          </a:prstGeom>
          <a:solidFill>
            <a:srgbClr val="323B8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работ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работ, необходимые заказчику и включенные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в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на проектирование, ОГЭ исключают по формальным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признакам</a:t>
            </a:r>
          </a:p>
          <a:p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Проект содержания автомобильной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дороги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79" y="3189263"/>
            <a:ext cx="2448000" cy="1615202"/>
          </a:xfrm>
          <a:prstGeom prst="roundRect">
            <a:avLst>
              <a:gd name="adj" fmla="val 6317"/>
            </a:avLst>
          </a:prstGeom>
          <a:solidFill>
            <a:srgbClr val="323B8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Непредусмотренные работы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проектировании требуется выполнение работ, не предусмотренных заданием на проектирование и ценой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</a:p>
          <a:p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разработка СТУ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6417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недостающих </a:t>
            </a:r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сметных нормативов </a:t>
            </a: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проектные работы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79036"/>
              </p:ext>
            </p:extLst>
          </p:nvPr>
        </p:nvGraphicFramePr>
        <p:xfrm>
          <a:off x="827584" y="1211590"/>
          <a:ext cx="7344816" cy="3592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4273559013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13509409"/>
                    </a:ext>
                  </a:extLst>
                </a:gridCol>
              </a:tblGrid>
              <a:tr h="89090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Проектные работы в чистом виде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Расценки на проектирование новых видов конструктивных элементов (ИТС, ТБ)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Утверждаются Минстроем России                        с включением в ФРСН.</a:t>
                      </a:r>
                    </a:p>
                    <a:p>
                      <a:pPr algn="l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введения в действие закреплена нормативным документом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B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860251"/>
                  </a:ext>
                </a:extLst>
              </a:tr>
              <a:tr h="1081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Проектные работы двойного назначения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расценки на виды работ, выполняемых при проектировании новых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при эксплуатации существующих объектов (проекты ОДД, проекты содержания, транспортное моделирование)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Являются фактически отраслевыми СН,           но без включения в ФРСН применяться                  не могут.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введения в действие                            не урегулирована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B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792067"/>
                  </a:ext>
                </a:extLst>
              </a:tr>
              <a:tr h="953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Сопутствующие работы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являются в чистом виде проектными,                   но необходимы при проектировании (разработка СТУ, согласования, сопровождение при ТЦА)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Должны регулироваться Минстроем                    с разработкой соответствующих расценок. Порядок разработки СН таких расценок                    не предусматривает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B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67415"/>
                  </a:ext>
                </a:extLst>
              </a:tr>
              <a:tr h="666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проектной и технической документации при эксплуатации автомобильных дорог (паспорта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энергоэффективности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КСОДД)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23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Отраслевые нормативы -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должны утверждаться Минтрансом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B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4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113880"/>
            <a:ext cx="7309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учётом </a:t>
            </a:r>
            <a:r>
              <a:rPr lang="ru-RU" sz="14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различий в процедуре введения в действие, связанных </a:t>
            </a:r>
            <a:r>
              <a:rPr lang="ru-RU" sz="14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полномочиями федеральных органов исполнительной </a:t>
            </a:r>
            <a:r>
              <a:rPr lang="ru-RU" sz="14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</a:t>
            </a:r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44761" y="1858633"/>
            <a:ext cx="7859687" cy="2801349"/>
            <a:chOff x="744761" y="1858633"/>
            <a:chExt cx="7859687" cy="2801349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1858633"/>
              <a:ext cx="1908000" cy="1188000"/>
            </a:xfrm>
            <a:prstGeom prst="roundRect">
              <a:avLst>
                <a:gd name="adj" fmla="val 5789"/>
              </a:avLst>
            </a:prstGeom>
            <a:solidFill>
              <a:srgbClr val="323B8D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СБЦ «Автомобильные дороги»</a:t>
              </a:r>
            </a:p>
            <a:p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761" y="3090322"/>
              <a:ext cx="1800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Актуализация, дополнение новыми таблицами 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и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корректирующими коэффициентами.</a:t>
              </a: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Утверждение Минстроем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36008" y="1858634"/>
              <a:ext cx="1908000" cy="1188000"/>
            </a:xfrm>
            <a:prstGeom prst="roundRect">
              <a:avLst>
                <a:gd name="adj" fmla="val 3757"/>
              </a:avLst>
            </a:prstGeom>
            <a:solidFill>
              <a:srgbClr val="323B8D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СБЦ «Интеллектуальные транспортные системы. Транспортная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безопасность»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36008" y="3090322"/>
              <a:ext cx="180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Разработка нового СБЦ с «нуля». Утверждение Минстроем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219" y="1858634"/>
              <a:ext cx="1908000" cy="1188000"/>
            </a:xfrm>
            <a:prstGeom prst="roundRect">
              <a:avLst>
                <a:gd name="adj" fmla="val 9674"/>
              </a:avLst>
            </a:prstGeom>
            <a:solidFill>
              <a:srgbClr val="323B8D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СБЦ на проектные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и 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непроектные работы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105" y="3090322"/>
              <a:ext cx="1800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Разработка нового СБЦ с «нуля».</a:t>
              </a:r>
            </a:p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Необходимо согласование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Минстроем и Минтрансом статуса СБЦ и порядка введения 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 действие 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96448" y="1858634"/>
              <a:ext cx="1908000" cy="1188000"/>
            </a:xfrm>
            <a:prstGeom prst="roundRect">
              <a:avLst>
                <a:gd name="adj" fmla="val 4080"/>
              </a:avLst>
            </a:prstGeom>
            <a:solidFill>
              <a:srgbClr val="323B8D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СБЦ «Разработка проектной и технической документации при эксплуатации автомобильных дорог»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96448" y="3090321"/>
              <a:ext cx="180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Разработка нового СБЦ с «нуля»</a:t>
              </a: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Утверждение Минтрансом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7813" y="267494"/>
            <a:ext cx="6126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планированию разработки </a:t>
            </a:r>
            <a:r>
              <a:rPr lang="ru-RU" sz="24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недостающих </a:t>
            </a:r>
            <a:r>
              <a:rPr lang="ru-RU" sz="24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расценок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635646"/>
            <a:ext cx="5620040" cy="1481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ополнение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недостающими расценками (подпорные стенки, светофорные объекты, объекты улично-дорожной сети и т.д.)</a:t>
            </a:r>
          </a:p>
          <a:p>
            <a:pPr marL="285750" indent="-285750">
              <a:spcAft>
                <a:spcPts val="12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роектирование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применением технологий информационного моделирования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699542"/>
            <a:ext cx="5328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СБЦ «Автомобильные дороги</a:t>
            </a:r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570603"/>
            <a:ext cx="5620040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9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Интеллектуальные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транспортные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9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взимания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платы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9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Автоматизированные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водоотведения,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противогололедной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обработки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9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весогабаритного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контроля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9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объекты транспортной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безопасности</a:t>
            </a:r>
          </a:p>
          <a:p>
            <a:pPr marL="285750" indent="-285750">
              <a:spcAft>
                <a:spcPts val="12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мониторинга искусственных сооружений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510950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СБЦ «Интеллектуальные транспортные системы. Транспортная </a:t>
            </a:r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безопасность»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248598"/>
            <a:ext cx="6336704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  <a:buClr>
                <a:srgbClr val="000099"/>
              </a:buClr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отраслевого сборника цен на проектные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и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непроектные работы, включающего нормы и расценки:</a:t>
            </a: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актуализация проектов содержания автомобильных дорог</a:t>
            </a: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проектов организации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движения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сметной документации по содержанию автомобильных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актуализация прогнозов интенсивности движения и транспортных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моделей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Научное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сопровождение при внедрении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инноваций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уязвимости объектов транспортной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инфраструктуры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510950"/>
            <a:ext cx="6624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СБЦ на проектные и непроектные работы</a:t>
            </a:r>
          </a:p>
        </p:txBody>
      </p:sp>
    </p:spTree>
    <p:extLst>
      <p:ext uri="{BB962C8B-B14F-4D97-AF65-F5344CB8AC3E}">
        <p14:creationId xmlns:p14="http://schemas.microsoft.com/office/powerpoint/2010/main" val="28337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16510" y="1995686"/>
            <a:ext cx="5671714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Паспортизация объектов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энергетических паспортов и планов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по 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энергоэффективности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планов сезонных ограничений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движения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экологических паспортов, экологический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мониторинг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Ведение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 данных и геоинформационных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510950"/>
            <a:ext cx="66247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СБЦ «Разработка проектной и технической документации при эксплуатации автомобильных дорог»</a:t>
            </a:r>
          </a:p>
        </p:txBody>
      </p:sp>
    </p:spTree>
    <p:extLst>
      <p:ext uri="{BB962C8B-B14F-4D97-AF65-F5344CB8AC3E}">
        <p14:creationId xmlns:p14="http://schemas.microsoft.com/office/powerpoint/2010/main" val="29777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510" y="529531"/>
            <a:ext cx="5941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контроля </a:t>
            </a: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дорожных работ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16510" y="1779662"/>
            <a:ext cx="4572000" cy="1294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rgbClr val="323B8D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Строительный контроль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rgbClr val="323B8D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Авторский надзор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rgbClr val="323B8D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Приёмочная диагностика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510" y="529531"/>
            <a:ext cx="6624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Строительный </a:t>
            </a: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контроль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5" y="1347614"/>
            <a:ext cx="4752528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30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Предложения: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Clr>
                <a:srgbClr val="00007A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строительный контроль определять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 процентной норме от СМР, а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трудозатратам на основании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реального календарного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 (методика ФИДИК)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Clr>
                <a:srgbClr val="00007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проектом предусматривается выполнение строительно-монтажных работ вахтовым методом,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стоимость строительного контроля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включать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вахтовый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50379" y="1419622"/>
            <a:ext cx="2664296" cy="2304256"/>
          </a:xfrm>
          <a:prstGeom prst="roundRect">
            <a:avLst>
              <a:gd name="adj" fmla="val 2064"/>
            </a:avLst>
          </a:prstGeom>
          <a:solidFill>
            <a:srgbClr val="323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/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Несовершенный принцип расчёта стоимости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зависимость оплаты услуг по строительному контролю от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принятых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0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56245"/>
            <a:ext cx="72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положений реалиям рыночной экономики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92141"/>
              </p:ext>
            </p:extLst>
          </p:nvPr>
        </p:nvGraphicFramePr>
        <p:xfrm>
          <a:off x="971600" y="1758740"/>
          <a:ext cx="6480720" cy="2687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2655">
                  <a:extLst>
                    <a:ext uri="{9D8B030D-6E8A-4147-A177-3AD203B41FA5}">
                      <a16:colId xmlns:a16="http://schemas.microsoft.com/office/drawing/2014/main" val="3552085705"/>
                    </a:ext>
                  </a:extLst>
                </a:gridCol>
                <a:gridCol w="3158065">
                  <a:extLst>
                    <a:ext uri="{9D8B030D-6E8A-4147-A177-3AD203B41FA5}">
                      <a16:colId xmlns:a16="http://schemas.microsoft.com/office/drawing/2014/main" val="1109938873"/>
                    </a:ext>
                  </a:extLst>
                </a:gridCol>
              </a:tblGrid>
              <a:tr h="996242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Устаревшая система ценообразования на основе советской плановой экономики</a:t>
                      </a:r>
                    </a:p>
                  </a:txBody>
                  <a:tcPr anchor="ctr">
                    <a:solidFill>
                      <a:srgbClr val="323B8D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Кризис</a:t>
                      </a:r>
                      <a:r>
                        <a:rPr lang="ru-RU" sz="15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отрасли: </a:t>
                      </a:r>
                    </a:p>
                    <a:p>
                      <a:pPr algn="l"/>
                      <a:r>
                        <a:rPr lang="ru-RU" sz="15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банкротств</a:t>
                      </a:r>
                      <a:endParaRPr lang="ru-RU" sz="15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23B8D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464532"/>
                  </a:ext>
                </a:extLst>
              </a:tr>
              <a:tr h="891442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Цены государством                            не регулируются.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строительства ограничена государственными сметными нормативами.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Санкт-Петербурге за 5 лет обанкротились Мостоотряд-19, Мостострой-6, Дорожник-92, </a:t>
                      </a:r>
                      <a:r>
                        <a:rPr lang="ru-RU" sz="15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Ленмостострой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5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предбанкротном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состоянии: Метрострой и Пилон. </a:t>
                      </a:r>
                    </a:p>
                    <a:p>
                      <a:pPr algn="l"/>
                      <a:endParaRPr lang="ru-RU" sz="15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152689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35118"/>
            <a:ext cx="561176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Авторский надзор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7445" y="1232896"/>
            <a:ext cx="6246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органами экспертизы затрат на авторский надзор из сметы на строительство.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1923678"/>
            <a:ext cx="65527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Некорректная формулировка пункта 4.1 Свода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 246.1325800.2016 «Положение об авторском надзоре за строительством зданий и сооружений»,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утверждённого Приказом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Минстроя России от 19.02.2016 N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98/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«Авторский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 является частью строительного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контроля»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Правильная формулировка: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«Авторский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 является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частью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контроля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за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качеством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3579966"/>
            <a:ext cx="0" cy="936000"/>
          </a:xfrm>
          <a:prstGeom prst="line">
            <a:avLst/>
          </a:prstGeom>
          <a:ln w="19050">
            <a:solidFill>
              <a:srgbClr val="323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35118"/>
            <a:ext cx="561176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Авторский надзор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55061"/>
              </p:ext>
            </p:extLst>
          </p:nvPr>
        </p:nvGraphicFramePr>
        <p:xfrm>
          <a:off x="971600" y="1059582"/>
          <a:ext cx="7056785" cy="3919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Постановление Правительства РФ от №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 МДС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81.35-2004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 246.1325800.2016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 прямого действия, регулирующие величину затрат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в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составе стоимости строительства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не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относится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ценообразованию. Наделяет авторский надзор функциями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дублирующими строительный контроль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 РФ № 468: содержит перечень работ и затрат, относящихся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к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строительному контролю. Авторский надзор в нормативах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не учтён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Ведомственный правовой акт, противоречит постановлению Правительства. Применение в части, противоречащей НПА более высокого уровня, недопустимо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МДС 81.35-2004: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включён                        в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 реестр сметных нормативов, подлежит применению при определении стоимости строительства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включен в федеральный реестр сметных нормативов, не подлежит применению при определении стоимости строительства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Игнорируются органами государственной экспертизы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Неправомерно используется для исключения затрат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на </a:t>
                      </a: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авторский надзор из сметной стоимости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190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510" y="529531"/>
            <a:ext cx="6624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вторский </a:t>
            </a: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надзор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6510" y="1269166"/>
            <a:ext cx="5671714" cy="238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</a:p>
          <a:p>
            <a:pPr marL="285750" indent="-285750">
              <a:spcAft>
                <a:spcPts val="1000"/>
              </a:spcAft>
              <a:buClr>
                <a:srgbClr val="00007A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246.1325800.2016. Возвращение авторскому надзору свойственных ему функций – согласование изменений, вносимых в рабочую документацию</a:t>
            </a:r>
          </a:p>
          <a:p>
            <a:pPr marL="285750" indent="-285750">
              <a:spcAft>
                <a:spcPts val="1000"/>
              </a:spcAft>
              <a:buClr>
                <a:srgbClr val="00007A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методики определения стоимости услуг по авторскому надзору на основе реальных трудозатрат и командировочных расходов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424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510" y="365399"/>
            <a:ext cx="6624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Приёмочная </a:t>
            </a:r>
            <a:r>
              <a:rPr lang="ru-RU" sz="2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6510" y="913775"/>
            <a:ext cx="5433052" cy="3134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3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Приёмочная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диагностика предусмотрена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документами органов государственной власти, отвечающих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дорожную отрасль, – Минтранса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 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Росавтодора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3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подведомственная Минстрою России, 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ФАУ «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России»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эти документы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признает,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исключает затраты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из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сметы                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строительство.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30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Неоднократные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попытки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включить эти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затраты                         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нормативно-методические документы по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цено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-образованию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 увенчались успехом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6510" y="410854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включить затраты на приемочную диагностику в федеральный реестр сметных нормативов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16510" y="4108548"/>
            <a:ext cx="0" cy="646331"/>
          </a:xfrm>
          <a:prstGeom prst="line">
            <a:avLst/>
          </a:prstGeom>
          <a:ln w="19050">
            <a:solidFill>
              <a:srgbClr val="323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2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" y="762"/>
            <a:ext cx="9137589" cy="5141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5754" y="2283718"/>
            <a:ext cx="43924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tpr.ru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0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3518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предложения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5885" y="1459234"/>
            <a:ext cx="3240000" cy="2268000"/>
          </a:xfrm>
          <a:prstGeom prst="roundRect">
            <a:avLst>
              <a:gd name="adj" fmla="val 4832"/>
            </a:avLst>
          </a:prstGeom>
          <a:solidFill>
            <a:srgbClr val="323B8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МАКСИМУМ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Гармонизация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системы ценообразования в дорожном строительстве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учётом лучшего зарубежного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1960" y="1459234"/>
            <a:ext cx="3240000" cy="2268000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solidFill>
              <a:srgbClr val="323B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0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МИНИМУМ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базисно-индексного метода,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и расценок, актуализация индексов пересчёта в текущий уровень цен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0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38512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МАКСИМУМ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5884" y="1347614"/>
            <a:ext cx="5446316" cy="1616571"/>
          </a:xfrm>
          <a:prstGeom prst="roundRect">
            <a:avLst>
              <a:gd name="adj" fmla="val 4832"/>
            </a:avLst>
          </a:prstGeom>
          <a:solidFill>
            <a:srgbClr val="323B8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>
              <a:spcAft>
                <a:spcPts val="1400"/>
              </a:spcAft>
            </a:pPr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на рыночные методы определения стоимости подрядных работ: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метода определения стоимости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расценкам на создание конструктивных элементов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предложениям подрядчиков на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торгах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3137563"/>
            <a:ext cx="5878364" cy="1066921"/>
          </a:xfrm>
          <a:prstGeom prst="roundRect">
            <a:avLst>
              <a:gd name="adj" fmla="val 483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400"/>
              </a:spcAft>
            </a:pP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внедрении этого метода в дорожной отрасли требуется переходный период с поэтапным расширением географии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и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71600" y="3324225"/>
            <a:ext cx="0" cy="720000"/>
          </a:xfrm>
          <a:prstGeom prst="line">
            <a:avLst/>
          </a:prstGeom>
          <a:ln w="19050">
            <a:solidFill>
              <a:srgbClr val="323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3518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МИНИМУМ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592" y="1203012"/>
            <a:ext cx="63367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250">
              <a:spcAft>
                <a:spcPts val="12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Выпустить обновленную федеральную сметную нормативную базу (ФСНБ-2020),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включающую сметные нормативы с учётом внедрения новых технологий строительства, технологических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конструктивных решений,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современных строительных материалов, конструкций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оборудования, применяемых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строительстве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250">
              <a:spcAft>
                <a:spcPts val="12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региональных центров мониторинга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строительных материалов, эксплуатации машин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механизмов, фонда оплаты труда, в том числе в целях направления в ФАУ «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информации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ценах на строительные ресурсы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>
              <a:spcAft>
                <a:spcPts val="120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поэтапную публикацию сметных цен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строительных ресурсов во ФГИСЦС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3518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МИНИМУМ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1233209"/>
            <a:ext cx="65527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90">
              <a:spcAft>
                <a:spcPts val="12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Утвердить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конъюнктурного анализа                         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строительных ресурсов, отсутствующих во ФГИСЦС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90">
              <a:spcAft>
                <a:spcPts val="120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ежеквартальное утверждение индексов пересчёта для субъектов РФ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направлениям «Автомобильные дороги» и «Искусственные дорожные сооружения» с учётом данных региональных центров мониторинга, включая расходы          на транспортировку строительных материалов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90">
              <a:spcAft>
                <a:spcPts val="12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актуализацию сметных нормативов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применяемых при определении стоимости работ, связанных            с осуществлением дорожной деятельности, с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 и современных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и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3518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МИНИМУМ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982455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90" algn="just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275606"/>
            <a:ext cx="626469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90">
              <a:spcAft>
                <a:spcPts val="12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Учёт в стоимости строительства объектов транспортной инфраструктуры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обязательных сопутствующих затрат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(разработка проектов планировки и межевания территорий, выполнение кадастровых работ, оценка стоимости недвижимости, создание цифровой информационной модели, разработка специальных технических условий и прочих затрат)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790">
              <a:spcAft>
                <a:spcPts val="12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включения работ и затрат,                      на которые отсутствуют утверждённые сметные нормативы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сводный сметный расчёт строительства                     с обоснованием стоимости по аналогии с обоснованием НМЦК по 44-ФЗ, в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 использованием метода анализа рынка             и тарифного метода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3518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МИНИМУМ</a:t>
            </a:r>
            <a:endParaRPr lang="ru-RU" sz="2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1419623"/>
            <a:ext cx="3204417" cy="1728191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00"/>
              </a:spcAft>
            </a:pPr>
            <a:r>
              <a:rPr lang="ru-RU" sz="1500" b="1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комбинированного метода  для повышения точности сметных расчётов</a:t>
            </a:r>
          </a:p>
          <a:p>
            <a:pPr>
              <a:spcAft>
                <a:spcPts val="70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основных ресурсов определяется ресурсным методом,                   а остальных – базисно-индексным</a:t>
            </a:r>
            <a:endPara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3327966"/>
            <a:ext cx="3258617" cy="1066921"/>
          </a:xfrm>
          <a:prstGeom prst="roundRect">
            <a:avLst>
              <a:gd name="adj" fmla="val 483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400"/>
              </a:spcAft>
            </a:pPr>
            <a:endPara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0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2016-2017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гг. Стройпроект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заказу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Росавтодора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провёл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по внедрению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ресурсного метода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дорожной отрасли,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 проект нормативно-методического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документа, но он не был принят прежней командой Минстроя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69808" y="1347615"/>
            <a:ext cx="3600400" cy="1728191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00"/>
              </a:spcAft>
            </a:pPr>
            <a:endParaRPr lang="ru-RU" sz="1500" b="1" dirty="0" smtClean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ru-RU" sz="1500" b="1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ru-RU" sz="1500" b="1" dirty="0" smtClean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ru-RU" sz="1500" b="1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</a:t>
            </a:r>
            <a:r>
              <a:rPr lang="ru-RU" sz="1500" b="1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сметно-нормативной базы, своевременное введение методических положений </a:t>
            </a:r>
            <a:r>
              <a:rPr lang="ru-RU" sz="1500" b="1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и </a:t>
            </a:r>
            <a:r>
              <a:rPr lang="ru-RU" sz="1500" b="1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сметных </a:t>
            </a:r>
            <a:r>
              <a:rPr lang="ru-RU" sz="1500" b="1" dirty="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</a:t>
            </a:r>
            <a:endParaRPr lang="en-US" sz="1500" b="1" dirty="0" smtClean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руководящая роль Минтранса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формировании плана мероприятий актуализации ОСНБ и обеспечении финансирования этой работы за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счёт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НИР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восстановление исчезнувшего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услуг по разработке сметных норм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139952" y="1568566"/>
            <a:ext cx="360000" cy="360000"/>
            <a:chOff x="5184088" y="822075"/>
            <a:chExt cx="360000" cy="36000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184088" y="987574"/>
              <a:ext cx="360000" cy="0"/>
            </a:xfrm>
            <a:prstGeom prst="line">
              <a:avLst/>
            </a:prstGeom>
            <a:ln w="28575">
              <a:solidFill>
                <a:srgbClr val="323B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364088" y="822075"/>
              <a:ext cx="0" cy="360000"/>
            </a:xfrm>
            <a:prstGeom prst="line">
              <a:avLst/>
            </a:prstGeom>
            <a:ln w="28575">
              <a:solidFill>
                <a:srgbClr val="323B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971600" y="3471982"/>
            <a:ext cx="0" cy="1188000"/>
          </a:xfrm>
          <a:prstGeom prst="line">
            <a:avLst/>
          </a:prstGeom>
          <a:ln w="19050">
            <a:solidFill>
              <a:srgbClr val="323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5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" y="1526"/>
            <a:ext cx="9137589" cy="5141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0392" y="4388113"/>
            <a:ext cx="446449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6000">
              <a:lnSpc>
                <a:spcPts val="1400"/>
              </a:lnSpc>
            </a:pPr>
            <a:fld id="{3C4B73A0-0D28-4522-B133-C3DF26E27F1D}" type="slidenum">
              <a:rPr lang="en-US" sz="1400" smtClean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sz="14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95547" y="1347614"/>
            <a:ext cx="3600400" cy="1728191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00"/>
              </a:spcAft>
            </a:pPr>
            <a:endParaRPr lang="ru-RU" sz="1500" dirty="0" smtClean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7892" y="3377037"/>
            <a:ext cx="5734348" cy="1066921"/>
          </a:xfrm>
          <a:prstGeom prst="roundRect">
            <a:avLst>
              <a:gd name="adj" fmla="val 483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400"/>
              </a:spcAft>
            </a:pPr>
            <a:endParaRPr lang="ru-RU" sz="1500" dirty="0">
              <a:solidFill>
                <a:srgbClr val="323B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483518"/>
            <a:ext cx="4842539" cy="423036"/>
          </a:xfrm>
          <a:prstGeom prst="roundRect">
            <a:avLst>
              <a:gd name="adj" fmla="val 4832"/>
            </a:avLst>
          </a:prstGeom>
          <a:solidFill>
            <a:schemeClr val="bg1">
              <a:alpha val="89804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00"/>
              </a:spcAft>
            </a:pPr>
            <a:r>
              <a:rPr lang="ru-RU" sz="2500" dirty="0">
                <a:solidFill>
                  <a:srgbClr val="323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проектной отрасли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428024" y="1739556"/>
            <a:ext cx="360000" cy="360000"/>
            <a:chOff x="5184088" y="822075"/>
            <a:chExt cx="360000" cy="36000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184088" y="987574"/>
              <a:ext cx="360000" cy="0"/>
            </a:xfrm>
            <a:prstGeom prst="line">
              <a:avLst/>
            </a:prstGeom>
            <a:ln w="28575">
              <a:solidFill>
                <a:srgbClr val="323B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364088" y="822075"/>
              <a:ext cx="0" cy="360000"/>
            </a:xfrm>
            <a:prstGeom prst="line">
              <a:avLst/>
            </a:prstGeom>
            <a:ln w="28575">
              <a:solidFill>
                <a:srgbClr val="323B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r="-233" b="31150"/>
          <a:stretch/>
        </p:blipFill>
        <p:spPr>
          <a:xfrm>
            <a:off x="7812360" y="204497"/>
            <a:ext cx="1080120" cy="306453"/>
          </a:xfrm>
          <a:prstGeom prst="rect">
            <a:avLst/>
          </a:prstGeom>
        </p:spPr>
      </p:pic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464369376"/>
              </p:ext>
            </p:extLst>
          </p:nvPr>
        </p:nvGraphicFramePr>
        <p:xfrm>
          <a:off x="564671" y="1121321"/>
          <a:ext cx="660078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53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1470</Words>
  <Application>Microsoft Office PowerPoint</Application>
  <PresentationFormat>Экран (16:9)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Костин Алексей Игоревич</cp:lastModifiedBy>
  <cp:revision>65</cp:revision>
  <dcterms:created xsi:type="dcterms:W3CDTF">2019-04-17T17:59:01Z</dcterms:created>
  <dcterms:modified xsi:type="dcterms:W3CDTF">2019-06-27T13:36:12Z</dcterms:modified>
</cp:coreProperties>
</file>