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90" r:id="rId3"/>
    <p:sldId id="268" r:id="rId4"/>
    <p:sldId id="287" r:id="rId5"/>
    <p:sldId id="286" r:id="rId6"/>
    <p:sldId id="275" r:id="rId7"/>
    <p:sldId id="284" r:id="rId8"/>
    <p:sldId id="276" r:id="rId9"/>
    <p:sldId id="277" r:id="rId10"/>
    <p:sldId id="278" r:id="rId11"/>
    <p:sldId id="288" r:id="rId12"/>
    <p:sldId id="280" r:id="rId13"/>
    <p:sldId id="281" r:id="rId14"/>
    <p:sldId id="283" r:id="rId15"/>
    <p:sldId id="282" r:id="rId16"/>
    <p:sldId id="269" r:id="rId17"/>
    <p:sldId id="274" r:id="rId18"/>
    <p:sldId id="289" r:id="rId19"/>
    <p:sldId id="271" r:id="rId20"/>
    <p:sldId id="270" r:id="rId21"/>
    <p:sldId id="272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24C1300-4D13-46D6-8522-5F19C7DAF885}">
          <p14:sldIdLst>
            <p14:sldId id="256"/>
            <p14:sldId id="290"/>
            <p14:sldId id="268"/>
            <p14:sldId id="287"/>
            <p14:sldId id="286"/>
            <p14:sldId id="275"/>
            <p14:sldId id="284"/>
            <p14:sldId id="276"/>
            <p14:sldId id="277"/>
            <p14:sldId id="278"/>
            <p14:sldId id="288"/>
            <p14:sldId id="280"/>
            <p14:sldId id="281"/>
            <p14:sldId id="283"/>
            <p14:sldId id="282"/>
            <p14:sldId id="269"/>
            <p14:sldId id="274"/>
            <p14:sldId id="289"/>
            <p14:sldId id="271"/>
            <p14:sldId id="270"/>
            <p14:sldId id="27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23B8D"/>
    <a:srgbClr val="261F5B"/>
    <a:srgbClr val="00007A"/>
    <a:srgbClr val="190E6C"/>
    <a:srgbClr val="9A9999"/>
    <a:srgbClr val="63B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83694" autoAdjust="0"/>
  </p:normalViewPr>
  <p:slideViewPr>
    <p:cSldViewPr>
      <p:cViewPr varScale="1">
        <p:scale>
          <a:sx n="87" d="100"/>
          <a:sy n="87" d="100"/>
        </p:scale>
        <p:origin x="-87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541B7-4249-45B9-A22D-205148F9920D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9998B-C158-49C6-B6E7-ED099DF16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9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12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13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14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15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16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17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18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19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20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21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5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6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7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8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9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10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11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50FC-1D19-4A4F-9CCC-694A704A89D8}" type="datetime1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89B9-6FC5-459D-82AB-5A3D3C2D6D6C}" type="datetime1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BCBF-E91C-416C-AA58-1B4D119DCC1C}" type="datetime1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A6EA-F080-4BB7-87D3-DC3F6FEF63A1}" type="datetime1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D27B-6377-4AC5-B63E-0B4E265975B8}" type="datetime1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49E4-37CD-4D7F-8977-628151E83286}" type="datetime1">
              <a:rPr lang="ru-RU" smtClean="0"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98CE-6B16-47F8-BD50-1FE8EE17F8DE}" type="datetime1">
              <a:rPr lang="ru-RU" smtClean="0"/>
              <a:t>05.07.2019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0937-6DE9-4A6E-B4A0-EE34350AA72B}" type="datetime1">
              <a:rPr lang="ru-RU" smtClean="0"/>
              <a:t>05.07.2019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0136A-C33E-40EF-9E7C-DD9C82220213}" type="datetime1">
              <a:rPr lang="ru-RU" smtClean="0"/>
              <a:t>05.07.2019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3BC01-C685-424D-BEA5-D7C368398753}" type="datetime1">
              <a:rPr lang="ru-RU" smtClean="0"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D461-D94C-4804-93C5-F22A6B3DEC21}" type="datetime1">
              <a:rPr lang="ru-RU" smtClean="0"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43D9F-315B-4B38-A7D7-20D10B40E0C9}" type="datetime1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163564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"Опыт применения оборудования Topcon в дорожно-строительной отрасли"</a:t>
            </a:r>
            <a:endParaRPr lang="ru-RU" sz="2200" dirty="0">
              <a:solidFill>
                <a:schemeClr val="bg1"/>
              </a:solidFill>
              <a:latin typeface="Gotham Pro Light" pitchFamily="50" charset="0"/>
              <a:cs typeface="Gotham Pro Light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1" y="2620441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Илья Букреев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ГЕОСТРОЙИЗЫСКАНИЯ</a:t>
            </a:r>
            <a:endParaRPr lang="ru-RU" sz="1600" dirty="0">
              <a:solidFill>
                <a:schemeClr val="bg1"/>
              </a:solidFill>
              <a:latin typeface="Gotham Pro Light" pitchFamily="50" charset="0"/>
              <a:cs typeface="Gotham Pro Light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" y="333"/>
            <a:ext cx="9144000" cy="5142833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299942"/>
            <a:ext cx="9144000" cy="84355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40"/>
            <a:ext cx="9144000" cy="792089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597269" y="530254"/>
            <a:ext cx="5164039" cy="406245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4671419" y="3147814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Уход от необходимости установки струны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4671419" y="1131590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Укладка в соответствии с проектными отметками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5652120" y="4155926"/>
            <a:ext cx="3312368" cy="3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Постоянный 3</a:t>
            </a:r>
            <a:r>
              <a:rPr lang="en-US" altLang="ru-RU" sz="2100" dirty="0" smtClean="0">
                <a:solidFill>
                  <a:schemeClr val="bg1"/>
                </a:solidFill>
              </a:rPr>
              <a:t>D </a:t>
            </a:r>
            <a:r>
              <a:rPr lang="ru-RU" altLang="ru-RU" sz="2100" dirty="0" smtClean="0">
                <a:solidFill>
                  <a:schemeClr val="bg1"/>
                </a:solidFill>
              </a:rPr>
              <a:t>контроль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0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Асфальт</a:t>
            </a:r>
            <a:endParaRPr lang="en-US" altLang="ru-RU" sz="40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feld 1"/>
          <p:cNvSpPr txBox="1">
            <a:spLocks noChangeArrowheads="1"/>
          </p:cNvSpPr>
          <p:nvPr/>
        </p:nvSpPr>
        <p:spPr bwMode="auto">
          <a:xfrm>
            <a:off x="4570012" y="2139702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Высокая ровность уже</a:t>
            </a: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 на первых слоях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3718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" y="660"/>
            <a:ext cx="7715250" cy="514350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299942"/>
            <a:ext cx="9144000" cy="84355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40"/>
            <a:ext cx="9144000" cy="648073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453254" y="386238"/>
            <a:ext cx="5164039" cy="435048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4519794" y="3151253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Контроль относительной жесткости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4519795" y="4008808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Формирование карты уплотнения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5207211" y="2203415"/>
            <a:ext cx="3656123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Контроль значений температуры и вибрации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0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Уплотнение</a:t>
            </a:r>
            <a:endParaRPr lang="en-US" altLang="ru-RU" sz="40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feld 1"/>
          <p:cNvSpPr txBox="1">
            <a:spLocks noChangeArrowheads="1"/>
          </p:cNvSpPr>
          <p:nvPr/>
        </p:nvSpPr>
        <p:spPr bwMode="auto">
          <a:xfrm>
            <a:off x="5086461" y="1203598"/>
            <a:ext cx="3776034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Счетчик и индикация количества проходов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7453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6"/>
            <a:ext cx="9144000" cy="5143701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587974"/>
            <a:ext cx="9144000" cy="555526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9"/>
            <a:ext cx="9144000" cy="692193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7" name="Title 1"/>
          <p:cNvSpPr>
            <a:spLocks noChangeArrowheads="1"/>
          </p:cNvSpPr>
          <p:nvPr/>
        </p:nvSpPr>
        <p:spPr bwMode="auto">
          <a:xfrm>
            <a:off x="2555776" y="1712354"/>
            <a:ext cx="3814763" cy="1152128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Дорожный</a:t>
            </a:r>
          </a:p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Ремонт</a:t>
            </a:r>
          </a:p>
        </p:txBody>
      </p:sp>
    </p:spTree>
    <p:extLst>
      <p:ext uri="{BB962C8B-B14F-4D97-AF65-F5344CB8AC3E}">
        <p14:creationId xmlns:p14="http://schemas.microsoft.com/office/powerpoint/2010/main" val="172610785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"/>
            <a:ext cx="9144000" cy="5133474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8"/>
            <a:ext cx="9144000" cy="138438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561266" y="514790"/>
            <a:ext cx="5164039" cy="4134456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4599411" y="1131590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>
                <a:solidFill>
                  <a:schemeClr val="bg1"/>
                </a:solidFill>
              </a:rPr>
              <a:t>Идеальная </a:t>
            </a:r>
            <a:r>
              <a:rPr lang="ru-RU" altLang="ru-RU" sz="2100" dirty="0" smtClean="0">
                <a:solidFill>
                  <a:schemeClr val="bg1"/>
                </a:solidFill>
              </a:rPr>
              <a:t>ровность </a:t>
            </a:r>
            <a:r>
              <a:rPr lang="ru-RU" altLang="ru-RU" sz="2100" dirty="0">
                <a:solidFill>
                  <a:schemeClr val="bg1"/>
                </a:solidFill>
              </a:rPr>
              <a:t>для </a:t>
            </a:r>
            <a:r>
              <a:rPr lang="ru-RU" altLang="ru-RU" sz="2100" dirty="0" smtClean="0">
                <a:solidFill>
                  <a:schemeClr val="bg1"/>
                </a:solidFill>
              </a:rPr>
              <a:t>укладки асфальта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4608530" y="4067476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Мобильность при работе на небольших участках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5076057" y="2067694"/>
            <a:ext cx="3835842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Отсутствие необходимости установки струны 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0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Холодное Фрезерование</a:t>
            </a:r>
            <a:endParaRPr lang="en-US" altLang="ru-RU" sz="40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5107662" y="3090778"/>
            <a:ext cx="3835842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Отсутствие подписей на  асфальте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0785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t="-380" b="380"/>
          <a:stretch/>
        </p:blipFill>
        <p:spPr>
          <a:xfrm>
            <a:off x="-2" y="0"/>
            <a:ext cx="9125345" cy="5143498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40"/>
            <a:ext cx="9144000" cy="792089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924080" y="923521"/>
            <a:ext cx="5164039" cy="3275909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6" name="Textfeld 1"/>
          <p:cNvSpPr txBox="1">
            <a:spLocks noChangeArrowheads="1"/>
          </p:cNvSpPr>
          <p:nvPr/>
        </p:nvSpPr>
        <p:spPr bwMode="auto">
          <a:xfrm>
            <a:off x="4561511" y="1006079"/>
            <a:ext cx="4293069" cy="3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 sz="2100" dirty="0" smtClean="0">
                <a:solidFill>
                  <a:schemeClr val="bg1"/>
                </a:solidFill>
              </a:rPr>
              <a:t>3D </a:t>
            </a:r>
            <a:r>
              <a:rPr lang="ru-RU" altLang="ru-RU" sz="2100" dirty="0" smtClean="0">
                <a:solidFill>
                  <a:schemeClr val="bg1"/>
                </a:solidFill>
              </a:rPr>
              <a:t>и 2</a:t>
            </a:r>
            <a:r>
              <a:rPr lang="en-US" altLang="ru-RU" sz="2100" dirty="0" smtClean="0">
                <a:solidFill>
                  <a:schemeClr val="bg1"/>
                </a:solidFill>
              </a:rPr>
              <a:t>D </a:t>
            </a:r>
            <a:r>
              <a:rPr lang="ru-RU" altLang="ru-RU" sz="2100" dirty="0" smtClean="0">
                <a:solidFill>
                  <a:schemeClr val="bg1"/>
                </a:solidFill>
              </a:rPr>
              <a:t>системы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5353187" y="1869879"/>
            <a:ext cx="3550401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Усредняющая система </a:t>
            </a:r>
            <a:r>
              <a:rPr lang="en-US" altLang="ru-RU" sz="2100" dirty="0" smtClean="0">
                <a:solidFill>
                  <a:schemeClr val="bg1"/>
                </a:solidFill>
              </a:rPr>
              <a:t>Topcon SAS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4610519" y="4023246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Работа с различными толщинами асфальта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5552701" y="2956483"/>
            <a:ext cx="3350887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Сглаживание продольного профиля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0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Асфальт</a:t>
            </a:r>
            <a:endParaRPr lang="en-US" altLang="ru-RU" sz="40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0785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/>
          <a:stretch/>
        </p:blipFill>
        <p:spPr>
          <a:xfrm>
            <a:off x="1988" y="187149"/>
            <a:ext cx="8051684" cy="4948014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-9571" y="-20538"/>
            <a:ext cx="9144000" cy="138438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489257" y="422242"/>
            <a:ext cx="5164039" cy="4278474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6" name="Textfeld 1"/>
          <p:cNvSpPr txBox="1">
            <a:spLocks noChangeArrowheads="1"/>
          </p:cNvSpPr>
          <p:nvPr/>
        </p:nvSpPr>
        <p:spPr bwMode="auto">
          <a:xfrm>
            <a:off x="5508104" y="1203598"/>
            <a:ext cx="3346476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Точное профилирование материала грейдером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6012160" y="2648482"/>
            <a:ext cx="2830121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Возможность работы в отметках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4743498" y="4083919"/>
            <a:ext cx="4138565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Работа на всех марках грейдеров 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000" b="1" dirty="0" err="1" smtClean="0">
                <a:solidFill>
                  <a:srgbClr val="F7D046"/>
                </a:solidFill>
                <a:latin typeface="Arial" charset="0"/>
                <a:cs typeface="Arial" charset="0"/>
              </a:rPr>
              <a:t>Ресайклинг</a:t>
            </a:r>
            <a:endParaRPr lang="en-US" altLang="ru-RU" sz="40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0785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/>
          <a:stretch/>
        </p:blipFill>
        <p:spPr>
          <a:xfrm>
            <a:off x="54" y="433092"/>
            <a:ext cx="7191338" cy="4710407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8"/>
            <a:ext cx="9144000" cy="138438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525262" y="458245"/>
            <a:ext cx="5164039" cy="4206464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6" name="Textfeld 1"/>
          <p:cNvSpPr txBox="1">
            <a:spLocks noChangeArrowheads="1"/>
          </p:cNvSpPr>
          <p:nvPr/>
        </p:nvSpPr>
        <p:spPr bwMode="auto">
          <a:xfrm>
            <a:off x="4561511" y="1006079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Автоматический контроль поперечного уклона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5343962" y="3939902"/>
            <a:ext cx="3502313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Точное соответствие нормативному состоянию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6156176" y="1995686"/>
            <a:ext cx="269009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Учёт поворота отвала  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5724128" y="2867128"/>
            <a:ext cx="3130452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Учёт продольного наклона машины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0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Профилирование</a:t>
            </a:r>
            <a:endParaRPr lang="en-US" altLang="ru-RU" sz="40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8310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7"/>
          <a:stretch/>
        </p:blipFill>
        <p:spPr>
          <a:xfrm>
            <a:off x="54" y="51470"/>
            <a:ext cx="9143946" cy="5048135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8"/>
            <a:ext cx="9144000" cy="138438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9" name="Title 1"/>
          <p:cNvSpPr>
            <a:spLocks noChangeArrowheads="1"/>
          </p:cNvSpPr>
          <p:nvPr/>
        </p:nvSpPr>
        <p:spPr bwMode="auto">
          <a:xfrm>
            <a:off x="2664618" y="1999473"/>
            <a:ext cx="3814763" cy="1152128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Основные </a:t>
            </a:r>
          </a:p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объекты</a:t>
            </a:r>
          </a:p>
        </p:txBody>
      </p:sp>
    </p:spTree>
    <p:extLst>
      <p:ext uri="{BB962C8B-B14F-4D97-AF65-F5344CB8AC3E}">
        <p14:creationId xmlns:p14="http://schemas.microsoft.com/office/powerpoint/2010/main" val="357829162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9"/>
            <a:ext cx="6858000" cy="514350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9"/>
            <a:ext cx="9144000" cy="692193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204827" y="137812"/>
            <a:ext cx="5164039" cy="484733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6" name="Textfeld 1"/>
          <p:cNvSpPr txBox="1">
            <a:spLocks noChangeArrowheads="1"/>
          </p:cNvSpPr>
          <p:nvPr/>
        </p:nvSpPr>
        <p:spPr bwMode="auto">
          <a:xfrm>
            <a:off x="4561511" y="1006079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Около </a:t>
            </a:r>
            <a:r>
              <a:rPr lang="en-US" altLang="ru-RU" sz="2100" dirty="0" smtClean="0">
                <a:solidFill>
                  <a:schemeClr val="bg1"/>
                </a:solidFill>
              </a:rPr>
              <a:t>35</a:t>
            </a:r>
            <a:r>
              <a:rPr lang="ru-RU" altLang="ru-RU" sz="2100" dirty="0" smtClean="0">
                <a:solidFill>
                  <a:schemeClr val="bg1"/>
                </a:solidFill>
              </a:rPr>
              <a:t> единиц с 3</a:t>
            </a:r>
            <a:r>
              <a:rPr lang="en-US" altLang="ru-RU" sz="2100" dirty="0" smtClean="0">
                <a:solidFill>
                  <a:schemeClr val="bg1"/>
                </a:solidFill>
              </a:rPr>
              <a:t>D </a:t>
            </a:r>
            <a:r>
              <a:rPr lang="ru-RU" altLang="ru-RU" sz="2100" dirty="0" smtClean="0">
                <a:solidFill>
                  <a:schemeClr val="bg1"/>
                </a:solidFill>
              </a:rPr>
              <a:t>системами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4561509" y="4417613"/>
            <a:ext cx="4293069" cy="3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Круглосуточный сервис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4572000" y="1995686"/>
            <a:ext cx="4293069" cy="103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Бульдозеры, грейдеры, экскаваторы, </a:t>
            </a:r>
          </a:p>
          <a:p>
            <a:pPr algn="r" eaLnBrk="1" hangingPunct="1"/>
            <a:r>
              <a:rPr lang="ru-RU" altLang="ru-RU" sz="2100" dirty="0" err="1" smtClean="0">
                <a:solidFill>
                  <a:schemeClr val="bg1"/>
                </a:solidFill>
              </a:rPr>
              <a:t>асфальтоукладчики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4561510" y="3291830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Технологии:</a:t>
            </a:r>
            <a:endParaRPr lang="en-US" altLang="ru-RU" sz="2100" dirty="0" smtClean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 ГНСС, </a:t>
            </a:r>
            <a:r>
              <a:rPr lang="en-US" altLang="ru-RU" sz="2100" dirty="0" smtClean="0">
                <a:solidFill>
                  <a:schemeClr val="bg1"/>
                </a:solidFill>
              </a:rPr>
              <a:t>mmGPS, LPS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36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«ТАВРИДА»</a:t>
            </a:r>
            <a:endParaRPr lang="en-US" altLang="ru-RU" sz="36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1891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r="17774"/>
          <a:stretch/>
        </p:blipFill>
        <p:spPr>
          <a:xfrm rot="5400000">
            <a:off x="532100" y="-552586"/>
            <a:ext cx="5164038" cy="6228132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299942"/>
            <a:ext cx="9144000" cy="84355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40"/>
            <a:ext cx="9144000" cy="86409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237229" y="170211"/>
            <a:ext cx="5164039" cy="478253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6" name="Textfeld 1"/>
          <p:cNvSpPr txBox="1">
            <a:spLocks noChangeArrowheads="1"/>
          </p:cNvSpPr>
          <p:nvPr/>
        </p:nvSpPr>
        <p:spPr bwMode="auto">
          <a:xfrm>
            <a:off x="4561511" y="1006079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Около 2</a:t>
            </a:r>
            <a:r>
              <a:rPr lang="en-US" altLang="ru-RU" sz="2100" dirty="0" smtClean="0">
                <a:solidFill>
                  <a:schemeClr val="bg1"/>
                </a:solidFill>
              </a:rPr>
              <a:t>5</a:t>
            </a:r>
            <a:r>
              <a:rPr lang="ru-RU" altLang="ru-RU" sz="2100" dirty="0" smtClean="0">
                <a:solidFill>
                  <a:schemeClr val="bg1"/>
                </a:solidFill>
              </a:rPr>
              <a:t> единиц с 3</a:t>
            </a:r>
            <a:r>
              <a:rPr lang="en-US" altLang="ru-RU" sz="2100" dirty="0" smtClean="0">
                <a:solidFill>
                  <a:schemeClr val="bg1"/>
                </a:solidFill>
              </a:rPr>
              <a:t>D </a:t>
            </a:r>
            <a:r>
              <a:rPr lang="ru-RU" altLang="ru-RU" sz="2100" dirty="0">
                <a:solidFill>
                  <a:schemeClr val="bg1"/>
                </a:solidFill>
              </a:rPr>
              <a:t>с</a:t>
            </a:r>
            <a:r>
              <a:rPr lang="ru-RU" altLang="ru-RU" sz="2100" dirty="0" smtClean="0">
                <a:solidFill>
                  <a:schemeClr val="bg1"/>
                </a:solidFill>
              </a:rPr>
              <a:t>истемами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3600" b="1" dirty="0">
                <a:solidFill>
                  <a:srgbClr val="F7D046"/>
                </a:solidFill>
                <a:latin typeface="Arial" charset="0"/>
                <a:cs typeface="Arial" charset="0"/>
              </a:rPr>
              <a:t>ЦКАД</a:t>
            </a:r>
            <a:endParaRPr lang="en-US" altLang="ru-RU" sz="36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feld 1"/>
          <p:cNvSpPr txBox="1">
            <a:spLocks noChangeArrowheads="1"/>
          </p:cNvSpPr>
          <p:nvPr/>
        </p:nvSpPr>
        <p:spPr bwMode="auto">
          <a:xfrm>
            <a:off x="4572000" y="1995686"/>
            <a:ext cx="4293069" cy="103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Бульдозеры, грейдеры, экскаваторы, </a:t>
            </a:r>
          </a:p>
          <a:p>
            <a:pPr algn="r" eaLnBrk="1" hangingPunct="1"/>
            <a:r>
              <a:rPr lang="ru-RU" altLang="ru-RU" sz="2100" dirty="0" err="1" smtClean="0">
                <a:solidFill>
                  <a:schemeClr val="bg1"/>
                </a:solidFill>
              </a:rPr>
              <a:t>асфальтоукладчики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8" name="Textfeld 1"/>
          <p:cNvSpPr txBox="1">
            <a:spLocks noChangeArrowheads="1"/>
          </p:cNvSpPr>
          <p:nvPr/>
        </p:nvSpPr>
        <p:spPr bwMode="auto">
          <a:xfrm>
            <a:off x="4561510" y="3291830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Технологии:</a:t>
            </a:r>
            <a:endParaRPr lang="en-US" altLang="ru-RU" sz="2100" dirty="0" smtClean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 ГНСС, </a:t>
            </a:r>
            <a:r>
              <a:rPr lang="en-US" altLang="ru-RU" sz="2100" dirty="0" smtClean="0">
                <a:solidFill>
                  <a:schemeClr val="bg1"/>
                </a:solidFill>
              </a:rPr>
              <a:t>mmGPS, LPS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9" name="Textfeld 1"/>
          <p:cNvSpPr txBox="1">
            <a:spLocks noChangeArrowheads="1"/>
          </p:cNvSpPr>
          <p:nvPr/>
        </p:nvSpPr>
        <p:spPr bwMode="auto">
          <a:xfrm>
            <a:off x="4561509" y="4417613"/>
            <a:ext cx="4293069" cy="3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Круглосуточный сервис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2182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2"/>
            <a:ext cx="9144000" cy="5143502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39552" y="267494"/>
            <a:ext cx="819789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0" tIns="45609" rIns="91210" bIns="45609" numCol="1" anchor="ctr" anchorCtr="0" compatLnSpc="1">
            <a:prstTxWarp prst="textNoShape">
              <a:avLst/>
            </a:prstTxWarp>
          </a:bodyPr>
          <a:lstStyle>
            <a:lvl1pPr algn="l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915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915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915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915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4000" b="1" dirty="0" smtClean="0">
                <a:solidFill>
                  <a:srgbClr val="F7D0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Тот кто строит дорогу</a:t>
            </a:r>
            <a:endParaRPr lang="en-US" altLang="ru-RU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565"/>
            <a:ext cx="3262348" cy="3942781"/>
          </a:xfrm>
          <a:prstGeom prst="rect">
            <a:avLst/>
          </a:prstGeom>
        </p:spPr>
      </p:pic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5104573" y="1187067"/>
            <a:ext cx="3596429" cy="394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Где строить?</a:t>
            </a:r>
          </a:p>
          <a:p>
            <a:pPr algn="r" eaLnBrk="1" hangingPunct="1"/>
            <a:endParaRPr lang="ru-RU" altLang="ru-RU" sz="2100" dirty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Где начинать?</a:t>
            </a:r>
          </a:p>
          <a:p>
            <a:pPr algn="r" eaLnBrk="1" hangingPunct="1"/>
            <a:endParaRPr lang="ru-RU" altLang="ru-RU" sz="2100" dirty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Где заканчивать?</a:t>
            </a:r>
          </a:p>
          <a:p>
            <a:pPr algn="r" eaLnBrk="1" hangingPunct="1"/>
            <a:endParaRPr lang="ru-RU" altLang="ru-RU" sz="2100" dirty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Выше или ниже?</a:t>
            </a:r>
          </a:p>
          <a:p>
            <a:pPr algn="r" eaLnBrk="1" hangingPunct="1"/>
            <a:endParaRPr lang="ru-RU" altLang="ru-RU" sz="2100" dirty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Шире или уже?</a:t>
            </a:r>
          </a:p>
          <a:p>
            <a:pPr algn="r" eaLnBrk="1" hangingPunct="1"/>
            <a:endParaRPr lang="ru-RU" altLang="ru-RU" sz="2100" dirty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Правильно-ли построили?</a:t>
            </a:r>
          </a:p>
          <a:p>
            <a:pPr algn="r" eaLnBrk="1" hangingPunct="1"/>
            <a:endParaRPr lang="ru-RU" altLang="ru-RU" sz="2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4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8"/>
            <a:ext cx="9144000" cy="138438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204827" y="137812"/>
            <a:ext cx="5164039" cy="484733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6" name="Textfeld 1"/>
          <p:cNvSpPr txBox="1">
            <a:spLocks noChangeArrowheads="1"/>
          </p:cNvSpPr>
          <p:nvPr/>
        </p:nvSpPr>
        <p:spPr bwMode="auto">
          <a:xfrm>
            <a:off x="4561511" y="1006079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 sz="2100" dirty="0" smtClean="0">
                <a:solidFill>
                  <a:schemeClr val="bg1"/>
                </a:solidFill>
              </a:rPr>
              <a:t>5</a:t>
            </a:r>
            <a:r>
              <a:rPr lang="ru-RU" altLang="ru-RU" sz="2100" dirty="0" smtClean="0">
                <a:solidFill>
                  <a:schemeClr val="bg1"/>
                </a:solidFill>
              </a:rPr>
              <a:t> единиц</a:t>
            </a:r>
            <a:endParaRPr lang="en-US" altLang="ru-RU" sz="2100" dirty="0" smtClean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 оснащенных 3</a:t>
            </a:r>
            <a:r>
              <a:rPr lang="en-US" altLang="ru-RU" sz="2100" dirty="0" smtClean="0">
                <a:solidFill>
                  <a:schemeClr val="bg1"/>
                </a:solidFill>
              </a:rPr>
              <a:t>D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4601294" y="1977685"/>
            <a:ext cx="4293069" cy="3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Бульдозеры, грейдеры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4561512" y="3003799"/>
            <a:ext cx="4293069" cy="7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>
                <a:solidFill>
                  <a:schemeClr val="bg1"/>
                </a:solidFill>
              </a:rPr>
              <a:t>Быстрый и безопасный  способ сбора данных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4610243" y="4077943"/>
            <a:ext cx="4293069" cy="7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>
                <a:solidFill>
                  <a:schemeClr val="bg1"/>
                </a:solidFill>
              </a:rPr>
              <a:t>Подробная информация о состоянии поверхности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en-US" altLang="ru-RU" sz="36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3600" b="1" dirty="0">
                <a:solidFill>
                  <a:srgbClr val="F7D046"/>
                </a:solidFill>
                <a:latin typeface="Arial" charset="0"/>
                <a:cs typeface="Arial" charset="0"/>
              </a:rPr>
              <a:t>«Обход </a:t>
            </a:r>
            <a:r>
              <a:rPr lang="ru-RU" altLang="ru-RU" sz="36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Анапы»</a:t>
            </a:r>
            <a:endParaRPr lang="en-US" altLang="ru-RU" sz="36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8310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8"/>
            <a:ext cx="9144000" cy="138438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204827" y="137812"/>
            <a:ext cx="5164039" cy="484733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6" name="Textfeld 1"/>
          <p:cNvSpPr txBox="1">
            <a:spLocks noChangeArrowheads="1"/>
          </p:cNvSpPr>
          <p:nvPr/>
        </p:nvSpPr>
        <p:spPr bwMode="auto">
          <a:xfrm>
            <a:off x="4561511" y="1006079"/>
            <a:ext cx="4293069" cy="3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Около 10 единиц техники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4610243" y="1842463"/>
            <a:ext cx="4293069" cy="7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>
                <a:solidFill>
                  <a:schemeClr val="bg1"/>
                </a:solidFill>
              </a:rPr>
              <a:t>Идеальная компоновка для дорожных работ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4561512" y="3003799"/>
            <a:ext cx="4293069" cy="7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>
                <a:solidFill>
                  <a:schemeClr val="bg1"/>
                </a:solidFill>
              </a:rPr>
              <a:t>Быстрый и безопасный  способ сбора данных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4610243" y="4077943"/>
            <a:ext cx="4293069" cy="7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>
                <a:solidFill>
                  <a:schemeClr val="bg1"/>
                </a:solidFill>
              </a:rPr>
              <a:t>Подробная информация о состоянии поверхности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395536" y="97631"/>
            <a:ext cx="8498826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>
            <a:lvl1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altLang="ru-RU" sz="3600" b="1" dirty="0" smtClean="0">
                <a:solidFill>
                  <a:srgbClr val="F7D046"/>
                </a:solidFill>
              </a:rPr>
              <a:t>M1</a:t>
            </a:r>
            <a:r>
              <a:rPr lang="ru-RU" altLang="ru-RU" sz="3600" b="1" dirty="0" smtClean="0">
                <a:solidFill>
                  <a:srgbClr val="F7D046"/>
                </a:solidFill>
              </a:rPr>
              <a:t>1</a:t>
            </a:r>
            <a:r>
              <a:rPr lang="en-US" altLang="ru-RU" sz="3600" b="1" dirty="0" smtClean="0">
                <a:solidFill>
                  <a:srgbClr val="F7D046"/>
                </a:solidFill>
              </a:rPr>
              <a:t> </a:t>
            </a:r>
            <a:r>
              <a:rPr lang="ru-RU" altLang="ru-RU" sz="3600" b="1" dirty="0" smtClean="0">
                <a:solidFill>
                  <a:srgbClr val="F7D046"/>
                </a:solidFill>
              </a:rPr>
              <a:t>«Москва – Санкт-Петербург»</a:t>
            </a:r>
            <a:endParaRPr lang="en-US" altLang="ru-RU" sz="3600" b="1" dirty="0">
              <a:solidFill>
                <a:srgbClr val="F7D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6208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937"/>
            <a:ext cx="9144000" cy="5143500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8"/>
            <a:ext cx="9144000" cy="138438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174825" y="137812"/>
            <a:ext cx="5164039" cy="484733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539552" y="97631"/>
            <a:ext cx="835481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>
            <a:lvl1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altLang="ru-RU" sz="3600" b="1" dirty="0" smtClean="0">
                <a:solidFill>
                  <a:srgbClr val="F7D046"/>
                </a:solidFill>
              </a:rPr>
              <a:t>Главное - Точная 3</a:t>
            </a:r>
            <a:r>
              <a:rPr lang="en-US" altLang="ru-RU" sz="3600" b="1" dirty="0" smtClean="0">
                <a:solidFill>
                  <a:srgbClr val="F7D046"/>
                </a:solidFill>
              </a:rPr>
              <a:t>D </a:t>
            </a:r>
            <a:r>
              <a:rPr lang="ru-RU" altLang="ru-RU" sz="3600" b="1" dirty="0" smtClean="0">
                <a:solidFill>
                  <a:srgbClr val="F7D046"/>
                </a:solidFill>
              </a:rPr>
              <a:t>Позиция </a:t>
            </a:r>
            <a:endParaRPr lang="en-US" altLang="ru-RU" sz="3600" b="1" dirty="0">
              <a:solidFill>
                <a:srgbClr val="F7D04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55" y="1173572"/>
            <a:ext cx="1409937" cy="2361349"/>
          </a:xfrm>
          <a:prstGeom prst="rect">
            <a:avLst/>
          </a:prstGeom>
        </p:spPr>
      </p:pic>
      <p:pic>
        <p:nvPicPr>
          <p:cNvPr id="1026" name="Picture 2" descr="https://www.topconpositioning.com/sites/default/files/styles/product_image/public/product_feature_image/gt-series_3_4_left_w_sight.png?itok=hw4UPy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10" y="1421147"/>
            <a:ext cx="1176177" cy="18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topconpositioning.com/sites/default/files/styles/product_image/public/product_feature_image/feature_product_hipervr.png?itok=L1EBsCB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99" y="489498"/>
            <a:ext cx="172819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94" y="3533162"/>
            <a:ext cx="2371119" cy="434888"/>
          </a:xfrm>
          <a:prstGeom prst="rect">
            <a:avLst/>
          </a:prstGeom>
        </p:spPr>
      </p:pic>
      <p:sp>
        <p:nvSpPr>
          <p:cNvPr id="19" name="Textfeld 1"/>
          <p:cNvSpPr txBox="1">
            <a:spLocks noChangeArrowheads="1"/>
          </p:cNvSpPr>
          <p:nvPr/>
        </p:nvSpPr>
        <p:spPr bwMode="auto">
          <a:xfrm>
            <a:off x="616257" y="4096352"/>
            <a:ext cx="8319804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Решения для геодезического обеспечения дорожного строительства и ремонта на всех стадиях жизненного цикла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www.topconpositioning.com/sites/default/files/styles/product_image/public/product_feature_image/new-falcon8plus_0.png?itok=yU-W7w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34" y="1012114"/>
            <a:ext cx="2305552" cy="230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8310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937"/>
            <a:ext cx="9144000" cy="5143500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8"/>
            <a:ext cx="9144000" cy="138438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174825" y="137812"/>
            <a:ext cx="5164039" cy="484733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539552" y="97631"/>
            <a:ext cx="835481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>
            <a:lvl1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altLang="ru-RU" sz="3600" b="1" dirty="0" smtClean="0">
                <a:solidFill>
                  <a:srgbClr val="F7D046"/>
                </a:solidFill>
              </a:rPr>
              <a:t>Техника – основной инструмент!</a:t>
            </a:r>
            <a:endParaRPr lang="en-US" altLang="ru-RU" sz="3600" b="1" dirty="0">
              <a:solidFill>
                <a:srgbClr val="F7D04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47" y="908447"/>
            <a:ext cx="3987489" cy="299119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827585" y="3661464"/>
            <a:ext cx="7776864" cy="1368760"/>
            <a:chOff x="827585" y="3661464"/>
            <a:chExt cx="7776864" cy="136876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599" y="3661464"/>
              <a:ext cx="2371119" cy="434888"/>
            </a:xfrm>
            <a:prstGeom prst="rect">
              <a:avLst/>
            </a:prstGeom>
          </p:spPr>
        </p:pic>
        <p:sp>
          <p:nvSpPr>
            <p:cNvPr id="19" name="Textfeld 1"/>
            <p:cNvSpPr txBox="1">
              <a:spLocks noChangeArrowheads="1"/>
            </p:cNvSpPr>
            <p:nvPr/>
          </p:nvSpPr>
          <p:spPr bwMode="auto">
            <a:xfrm>
              <a:off x="827585" y="4314868"/>
              <a:ext cx="7776864" cy="715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357" tIns="34179" rIns="68357" bIns="3417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733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5813" indent="-2270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3013" indent="-227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0213" indent="-227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7413" indent="-227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4613" indent="-227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2100" dirty="0" smtClean="0">
                  <a:solidFill>
                    <a:schemeClr val="bg1"/>
                  </a:solidFill>
                </a:rPr>
                <a:t>Автоматические и индикаторные системы нивелирования для основных видов строительной техники  </a:t>
              </a:r>
              <a:r>
                <a:rPr lang="en-US" altLang="ru-RU" sz="2100" dirty="0" smtClean="0">
                  <a:solidFill>
                    <a:schemeClr val="bg1"/>
                  </a:solidFill>
                </a:rPr>
                <a:t>              </a:t>
              </a:r>
              <a:endParaRPr lang="de-DE" altLang="ru-RU" sz="2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https://www.topconpositioning.com/sites/default/files/styles/product_image/public/product_feature_image/feature_product_3dmcmax-productgrouping_v2_0.png?itok=r5M2aCw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5" y="1590239"/>
            <a:ext cx="1942480" cy="19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topconpositioning.com/sites/default/files/styles/product_image/public/product_feature_image/grading_millimetergpsgrader_cutout_1.png?itok=kM3i5m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56" y="1409392"/>
            <a:ext cx="1989302" cy="19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2654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54" y="10886"/>
            <a:ext cx="9144000" cy="5143500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083919"/>
            <a:ext cx="9144000" cy="105958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8"/>
            <a:ext cx="9144000" cy="138438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137452" y="137812"/>
            <a:ext cx="5164039" cy="484733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1278484" y="3696980"/>
            <a:ext cx="1013522" cy="56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defPPr>
              <a:defRPr lang="ru-RU"/>
            </a:defPPr>
            <a:lvl1pPr algn="r">
              <a:defRPr sz="32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latin typeface="Arial" charset="0"/>
                <a:cs typeface="Arial" charset="0"/>
              </a:defRPr>
            </a:lvl2pPr>
            <a:lvl3pPr marL="1143000" indent="-228600">
              <a:defRPr>
                <a:latin typeface="Arial" charset="0"/>
                <a:cs typeface="Arial" charset="0"/>
              </a:defRPr>
            </a:lvl3pPr>
            <a:lvl4pPr marL="1600200" indent="-228600">
              <a:defRPr>
                <a:latin typeface="Arial" charset="0"/>
                <a:cs typeface="Arial" charset="0"/>
              </a:defRPr>
            </a:lvl4pPr>
            <a:lvl5pPr marL="2055813" indent="-227013">
              <a:defRPr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en-US" altLang="ru-RU" dirty="0"/>
              <a:t>70%</a:t>
            </a:r>
            <a:endParaRPr lang="de-DE" alt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34" y="401873"/>
            <a:ext cx="2941839" cy="53956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71600" y="1821282"/>
            <a:ext cx="1627290" cy="1569162"/>
            <a:chOff x="448294" y="1821282"/>
            <a:chExt cx="1627290" cy="156916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971600" y="2131131"/>
              <a:ext cx="626823" cy="563813"/>
              <a:chOff x="5373216" y="4137451"/>
              <a:chExt cx="626823" cy="563813"/>
            </a:xfrm>
          </p:grpSpPr>
          <p:pic>
            <p:nvPicPr>
              <p:cNvPr id="18" name="Bild 38" descr="GPSantenna_black.png"/>
              <p:cNvPicPr>
                <a:picLocks noChangeAspect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3256" y="4137451"/>
                <a:ext cx="266783" cy="561312"/>
              </a:xfrm>
              <a:prstGeom prst="rect">
                <a:avLst/>
              </a:prstGeom>
            </p:spPr>
          </p:pic>
          <p:pic>
            <p:nvPicPr>
              <p:cNvPr id="19" name="Bild 39" descr="GPSantenna_black.png"/>
              <p:cNvPicPr>
                <a:picLocks noChangeAspect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3216" y="4139952"/>
                <a:ext cx="266783" cy="561312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616571" y="2715766"/>
              <a:ext cx="12436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3D GPS</a:t>
              </a:r>
              <a:endParaRPr lang="ru-RU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" name="Кольцо 2"/>
            <p:cNvSpPr/>
            <p:nvPr/>
          </p:nvSpPr>
          <p:spPr>
            <a:xfrm>
              <a:off x="448294" y="1821282"/>
              <a:ext cx="1627290" cy="1569162"/>
            </a:xfrm>
            <a:prstGeom prst="donut">
              <a:avLst>
                <a:gd name="adj" fmla="val 301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775815" y="1821282"/>
            <a:ext cx="1592478" cy="1570210"/>
            <a:chOff x="2960272" y="1793847"/>
            <a:chExt cx="1592478" cy="1570210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3399621" y="2055703"/>
              <a:ext cx="846033" cy="641689"/>
              <a:chOff x="476672" y="4067944"/>
              <a:chExt cx="846033" cy="641689"/>
            </a:xfrm>
          </p:grpSpPr>
          <p:pic>
            <p:nvPicPr>
              <p:cNvPr id="21" name="Bild 18" descr="Totalstation-Top-black.psd"/>
              <p:cNvPicPr>
                <a:picLocks noChangeAspect="1"/>
              </p:cNvPicPr>
              <p:nvPr/>
            </p:nvPicPr>
            <p:blipFill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672" y="4067944"/>
                <a:ext cx="464882" cy="641689"/>
              </a:xfrm>
              <a:prstGeom prst="rect">
                <a:avLst/>
              </a:prstGeom>
            </p:spPr>
          </p:pic>
          <p:pic>
            <p:nvPicPr>
              <p:cNvPr id="22" name="Bild 17" descr="Prism_black.png"/>
              <p:cNvPicPr>
                <a:picLocks noChangeAspect="1"/>
              </p:cNvPicPr>
              <p:nvPr/>
            </p:nvPicPr>
            <p:blipFill>
              <a:blip r:embed="rId6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648" y="4127539"/>
                <a:ext cx="249057" cy="567937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3043211" y="2715766"/>
              <a:ext cx="1427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3D LPS</a:t>
              </a:r>
              <a:endParaRPr lang="ru-RU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Кольцо 24"/>
            <p:cNvSpPr/>
            <p:nvPr/>
          </p:nvSpPr>
          <p:spPr>
            <a:xfrm>
              <a:off x="2960272" y="1793847"/>
              <a:ext cx="1592478" cy="1570210"/>
            </a:xfrm>
            <a:prstGeom prst="donut">
              <a:avLst>
                <a:gd name="adj" fmla="val 301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588224" y="1776374"/>
            <a:ext cx="1592478" cy="1570210"/>
            <a:chOff x="6588224" y="1776374"/>
            <a:chExt cx="1592478" cy="1570210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6588224" y="1776374"/>
              <a:ext cx="1592478" cy="1570210"/>
              <a:chOff x="2960272" y="1793847"/>
              <a:chExt cx="1592478" cy="157021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069459" y="2760674"/>
                <a:ext cx="14272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2D</a:t>
                </a:r>
                <a:endParaRPr lang="ru-RU" sz="24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Кольцо 28"/>
              <p:cNvSpPr/>
              <p:nvPr/>
            </p:nvSpPr>
            <p:spPr>
              <a:xfrm>
                <a:off x="2960272" y="1793847"/>
                <a:ext cx="1592478" cy="1570210"/>
              </a:xfrm>
              <a:prstGeom prst="donut">
                <a:avLst>
                  <a:gd name="adj" fmla="val 301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2" name="Bild 21" descr="ControlDisplay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001" y="2064988"/>
              <a:ext cx="839603" cy="578770"/>
            </a:xfrm>
            <a:prstGeom prst="rect">
              <a:avLst/>
            </a:prstGeom>
          </p:spPr>
        </p:pic>
      </p:grpSp>
      <p:sp>
        <p:nvSpPr>
          <p:cNvPr id="33" name="Textfeld 1"/>
          <p:cNvSpPr txBox="1">
            <a:spLocks noChangeArrowheads="1"/>
          </p:cNvSpPr>
          <p:nvPr/>
        </p:nvSpPr>
        <p:spPr bwMode="auto">
          <a:xfrm>
            <a:off x="4127627" y="3696408"/>
            <a:ext cx="970979" cy="56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 sz="3200" b="1" dirty="0" smtClean="0">
                <a:solidFill>
                  <a:srgbClr val="FFC000"/>
                </a:solidFill>
              </a:rPr>
              <a:t>20%</a:t>
            </a:r>
            <a:endParaRPr lang="de-DE" altLang="ru-RU" sz="3200" b="1" dirty="0">
              <a:solidFill>
                <a:srgbClr val="FFC000"/>
              </a:solidFill>
            </a:endParaRPr>
          </a:p>
        </p:txBody>
      </p:sp>
      <p:sp>
        <p:nvSpPr>
          <p:cNvPr id="34" name="Textfeld 1"/>
          <p:cNvSpPr txBox="1">
            <a:spLocks noChangeArrowheads="1"/>
          </p:cNvSpPr>
          <p:nvPr/>
        </p:nvSpPr>
        <p:spPr bwMode="auto">
          <a:xfrm>
            <a:off x="6808399" y="3696408"/>
            <a:ext cx="1152128" cy="56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defPPr>
              <a:defRPr lang="ru-RU"/>
            </a:defPPr>
            <a:lvl1pPr algn="r">
              <a:defRPr sz="3200" b="1">
                <a:solidFill>
                  <a:srgbClr val="FFC000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latin typeface="Arial" charset="0"/>
                <a:cs typeface="Arial" charset="0"/>
              </a:defRPr>
            </a:lvl2pPr>
            <a:lvl3pPr marL="1143000" indent="-228600">
              <a:defRPr>
                <a:latin typeface="Arial" charset="0"/>
                <a:cs typeface="Arial" charset="0"/>
              </a:defRPr>
            </a:lvl3pPr>
            <a:lvl4pPr marL="1600200" indent="-228600">
              <a:defRPr>
                <a:latin typeface="Arial" charset="0"/>
                <a:cs typeface="Arial" charset="0"/>
              </a:defRPr>
            </a:lvl4pPr>
            <a:lvl5pPr marL="2055813" indent="-227013">
              <a:defRPr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en-US" altLang="ru-RU" dirty="0"/>
              <a:t>10%</a:t>
            </a:r>
            <a:endParaRPr lang="de-DE" altLang="ru-RU" dirty="0"/>
          </a:p>
        </p:txBody>
      </p:sp>
    </p:spTree>
    <p:extLst>
      <p:ext uri="{BB962C8B-B14F-4D97-AF65-F5344CB8AC3E}">
        <p14:creationId xmlns:p14="http://schemas.microsoft.com/office/powerpoint/2010/main" val="249275545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9" r="878" b="6464"/>
          <a:stretch/>
        </p:blipFill>
        <p:spPr>
          <a:xfrm>
            <a:off x="-3211" y="-7519"/>
            <a:ext cx="9143999" cy="5151019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371950"/>
            <a:ext cx="9144000" cy="77155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8"/>
            <a:ext cx="9144000" cy="79208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7" name="Title 1"/>
          <p:cNvSpPr>
            <a:spLocks noChangeArrowheads="1"/>
          </p:cNvSpPr>
          <p:nvPr/>
        </p:nvSpPr>
        <p:spPr bwMode="auto">
          <a:xfrm>
            <a:off x="2555776" y="1712354"/>
            <a:ext cx="3814763" cy="1152128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Новое </a:t>
            </a:r>
          </a:p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411433718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5"/>
            <a:ext cx="7683500" cy="514350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371950"/>
            <a:ext cx="9144000" cy="77155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39"/>
            <a:ext cx="9144000" cy="92898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204827" y="137812"/>
            <a:ext cx="5164039" cy="484733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6" name="Textfeld 1"/>
          <p:cNvSpPr txBox="1">
            <a:spLocks noChangeArrowheads="1"/>
          </p:cNvSpPr>
          <p:nvPr/>
        </p:nvSpPr>
        <p:spPr bwMode="auto">
          <a:xfrm>
            <a:off x="4636077" y="4042369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Равномерность толщин </a:t>
            </a: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при послойной отсыпке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5310955" y="1995686"/>
            <a:ext cx="3546492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Быстрое возведение земляного полотна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5148064" y="908447"/>
            <a:ext cx="359642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Использование 3</a:t>
            </a:r>
            <a:r>
              <a:rPr lang="en-US" altLang="ru-RU" sz="2100" dirty="0" smtClean="0">
                <a:solidFill>
                  <a:schemeClr val="bg1"/>
                </a:solidFill>
              </a:rPr>
              <a:t>D</a:t>
            </a:r>
            <a:endParaRPr lang="ru-RU" altLang="ru-RU" sz="2100" dirty="0" smtClean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 с нулевого цикла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0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Земляное основание</a:t>
            </a:r>
            <a:endParaRPr lang="en-US" altLang="ru-RU" sz="40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4564378" y="3003798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Ускорение работы</a:t>
            </a: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 в 2 и более раз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1303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9142025" cy="514350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371950"/>
            <a:ext cx="9144000" cy="77155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42"/>
            <a:ext cx="9144000" cy="720083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204827" y="137812"/>
            <a:ext cx="5164039" cy="484733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16136" name="Textfeld 1"/>
          <p:cNvSpPr txBox="1">
            <a:spLocks noChangeArrowheads="1"/>
          </p:cNvSpPr>
          <p:nvPr/>
        </p:nvSpPr>
        <p:spPr bwMode="auto">
          <a:xfrm>
            <a:off x="4572693" y="1203598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Гарантия попадания в необходимые допуски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5138747" y="2183980"/>
            <a:ext cx="3683240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Снижение количества проходов техники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4561510" y="3147814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Финишная планировка</a:t>
            </a:r>
            <a:r>
              <a:rPr lang="en-US" altLang="ru-RU" sz="2100" dirty="0" smtClean="0">
                <a:solidFill>
                  <a:schemeClr val="bg1"/>
                </a:solidFill>
              </a:rPr>
              <a:t> </a:t>
            </a:r>
            <a:r>
              <a:rPr lang="ru-RU" altLang="ru-RU" sz="2100" dirty="0" smtClean="0">
                <a:solidFill>
                  <a:schemeClr val="bg1"/>
                </a:solidFill>
              </a:rPr>
              <a:t>без остановок  для контроля  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4610243" y="4077943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Исключение перерасхода асфальта в  дальнейшем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0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Дорожная одежда</a:t>
            </a:r>
            <a:endParaRPr lang="en-US" altLang="ru-RU" sz="40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33718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" y="-10479"/>
            <a:ext cx="6947532" cy="5153979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435712"/>
            <a:ext cx="9144000" cy="70778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54" y="-20540"/>
            <a:ext cx="9144000" cy="792089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4204827" y="137812"/>
            <a:ext cx="5164039" cy="484733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91427" tIns="45713" rIns="91427" bIns="45713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4651214" y="987574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Вынос в натуру бровки </a:t>
            </a: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самой машиной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4686550" y="1923678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Полное соответствие</a:t>
            </a: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 проектным уклонам 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4666747" y="3003798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Точная работа на откосах </a:t>
            </a:r>
          </a:p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с переменным уклоном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1793562" y="97631"/>
            <a:ext cx="7100800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7" tIns="34179" rIns="68357" bIns="34179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000" b="1" dirty="0" smtClean="0">
                <a:solidFill>
                  <a:srgbClr val="F7D046"/>
                </a:solidFill>
                <a:latin typeface="Arial" charset="0"/>
                <a:cs typeface="Arial" charset="0"/>
              </a:rPr>
              <a:t>Откосы</a:t>
            </a:r>
            <a:endParaRPr lang="en-US" altLang="ru-RU" sz="4000" b="1" dirty="0">
              <a:solidFill>
                <a:srgbClr val="F7D046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4618433" y="4085033"/>
            <a:ext cx="4293069" cy="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57" tIns="34179" rIns="68357" bIns="3417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100" dirty="0" smtClean="0">
                <a:solidFill>
                  <a:schemeClr val="bg1"/>
                </a:solidFill>
              </a:rPr>
              <a:t>Работа с наклонными и поворотными ковшами</a:t>
            </a:r>
            <a:endParaRPr lang="de-DE" altLang="ru-RU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3718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393</Words>
  <Application>Microsoft Office PowerPoint</Application>
  <PresentationFormat>Экран (16:9)</PresentationFormat>
  <Paragraphs>126</Paragraphs>
  <Slides>21</Slides>
  <Notes>19</Notes>
  <HiddenSlides>5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Ilya Bukreev</cp:lastModifiedBy>
  <cp:revision>67</cp:revision>
  <dcterms:created xsi:type="dcterms:W3CDTF">2019-04-17T17:59:01Z</dcterms:created>
  <dcterms:modified xsi:type="dcterms:W3CDTF">2019-07-05T07:19:14Z</dcterms:modified>
</cp:coreProperties>
</file>