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4" r:id="rId3"/>
    <p:sldId id="276" r:id="rId4"/>
    <p:sldId id="268" r:id="rId5"/>
    <p:sldId id="273" r:id="rId6"/>
    <p:sldId id="275" r:id="rId7"/>
    <p:sldId id="272" r:id="rId8"/>
    <p:sldId id="265" r:id="rId9"/>
    <p:sldId id="264" r:id="rId10"/>
    <p:sldId id="25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454F"/>
    <a:srgbClr val="20B2AA"/>
    <a:srgbClr val="2F4450"/>
    <a:srgbClr val="7596A7"/>
    <a:srgbClr val="556973"/>
    <a:srgbClr val="AFABAB"/>
    <a:srgbClr val="2F454F"/>
    <a:srgbClr val="BBA5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8F3B4E-F2B3-44B5-9D6D-7410B8474190}" v="26" dt="2018-11-02T11:00:19.4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943" autoAdjust="0"/>
  </p:normalViewPr>
  <p:slideViewPr>
    <p:cSldViewPr snapToGrid="0">
      <p:cViewPr>
        <p:scale>
          <a:sx n="117" d="100"/>
          <a:sy n="117" d="100"/>
        </p:scale>
        <p:origin x="193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8FC99CA1-0469-47E9-B6AC-745C73A205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9226E0C-D880-405E-B904-65E602C2D6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86771-0243-4CB6-9A21-362932B32D92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86A5251-72A2-498B-87AE-8B4E281256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5F9DD0D-8353-48A5-BC06-D7624FEB5C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9AADA-0AC0-47D4-805B-2964FA241A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8236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D63CAC-C20D-4825-B968-9ED472476F5F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D42C6-FA2C-4F34-865E-C71F3CF58B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60353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6407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5176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9F6F56-A98D-49DE-9881-B56A05F5CB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9944" y="4476523"/>
            <a:ext cx="6589486" cy="621620"/>
          </a:xfrm>
        </p:spPr>
        <p:txBody>
          <a:bodyPr anchor="b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FBEC40A-639A-48C2-B097-429533D886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9943" y="5416436"/>
            <a:ext cx="1393372" cy="51990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Дата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1EBDE3A-082E-476B-AEE0-FCD948377C6F}"/>
              </a:ext>
            </a:extLst>
          </p:cNvPr>
          <p:cNvSpPr txBox="1"/>
          <p:nvPr userDrawn="1"/>
        </p:nvSpPr>
        <p:spPr>
          <a:xfrm>
            <a:off x="5675086" y="1727200"/>
            <a:ext cx="769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ФОТО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365" y="4857751"/>
            <a:ext cx="3780064" cy="119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291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136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E383AD-0056-4611-87CC-DFCC34D946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6885" y="522515"/>
            <a:ext cx="10515600" cy="58760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ru-RU" dirty="0"/>
              <a:t>НАЗВАНИЕ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E1DFE41-C2AE-47BC-8C88-3947DD6E3DD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26885" y="1110117"/>
            <a:ext cx="10515600" cy="4747986"/>
          </a:xfrm>
        </p:spPr>
        <p:txBody>
          <a:bodyPr/>
          <a:lstStyle>
            <a:lvl1pPr>
              <a:defRPr>
                <a:solidFill>
                  <a:srgbClr val="7596A7"/>
                </a:solidFill>
              </a:defRPr>
            </a:lvl1pPr>
            <a:lvl2pPr>
              <a:defRPr>
                <a:solidFill>
                  <a:srgbClr val="7596A7"/>
                </a:solidFill>
              </a:defRPr>
            </a:lvl2pPr>
            <a:lvl3pPr>
              <a:defRPr>
                <a:solidFill>
                  <a:srgbClr val="7596A7"/>
                </a:solidFill>
              </a:defRPr>
            </a:lvl3pPr>
            <a:lvl4pPr>
              <a:defRPr>
                <a:solidFill>
                  <a:srgbClr val="7596A7"/>
                </a:solidFill>
              </a:defRPr>
            </a:lvl4pPr>
            <a:lvl5pPr>
              <a:defRPr>
                <a:solidFill>
                  <a:srgbClr val="7596A7"/>
                </a:solidFill>
              </a:defRPr>
            </a:lvl5pPr>
          </a:lstStyle>
          <a:p>
            <a:pPr lvl="0"/>
            <a:r>
              <a:rPr lang="ru-RU" dirty="0" smtClean="0"/>
              <a:t>Подзаголовок</a:t>
            </a:r>
          </a:p>
          <a:p>
            <a:pPr lvl="1"/>
            <a:r>
              <a:rPr lang="ru-RU" dirty="0" smtClean="0"/>
              <a:t>Второй </a:t>
            </a:r>
            <a:r>
              <a:rPr lang="ru-RU" dirty="0"/>
              <a:t>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F68A430-B56D-4BD5-BC65-A15082D5A3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6885" y="6095958"/>
            <a:ext cx="2743200" cy="365125"/>
          </a:xfrm>
        </p:spPr>
        <p:txBody>
          <a:bodyPr/>
          <a:lstStyle/>
          <a:p>
            <a:fld id="{737D4DAB-56B2-47BD-BE8B-630DE3CA536B}" type="datetime1">
              <a:rPr lang="ru-RU" smtClean="0"/>
              <a:pPr/>
              <a:t>02.07.2019</a:t>
            </a:fld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7DFB1DC-197F-4A13-B055-37259286E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99285" y="6106663"/>
            <a:ext cx="2743200" cy="365125"/>
          </a:xfrm>
        </p:spPr>
        <p:txBody>
          <a:bodyPr/>
          <a:lstStyle/>
          <a:p>
            <a:fld id="{62E21156-095B-496A-BAB7-1B65ABED130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096" y="114336"/>
            <a:ext cx="1239045" cy="39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35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6CA693-2AA1-473B-B39D-118E239849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5514" y="636360"/>
            <a:ext cx="5246913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7598998-5FAD-4250-9B85-DED6D1D9342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45514" y="2144940"/>
            <a:ext cx="5246913" cy="170134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Текст, текст, текст, текст, текст, текст, текст, текст, текст, текст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A1C9BED-8397-448D-9372-C8EE54B7AA29}"/>
              </a:ext>
            </a:extLst>
          </p:cNvPr>
          <p:cNvSpPr txBox="1"/>
          <p:nvPr userDrawn="1"/>
        </p:nvSpPr>
        <p:spPr>
          <a:xfrm>
            <a:off x="2075544" y="3244334"/>
            <a:ext cx="1611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ФОТО/ГРАФИК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365" y="4857751"/>
            <a:ext cx="3780064" cy="119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569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CF09CD-9234-4035-9A06-D40E6B50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70E3584-C2B7-4CC2-8290-DF746E350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C41DADB-A366-45CA-865E-4248505E86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547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9EAF4-AD6E-46C4-B4A6-34B85CF83C83}" type="datetime1">
              <a:rPr lang="ru-RU" smtClean="0"/>
              <a:pPr/>
              <a:t>02.07.2019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25567E1-FB14-421F-84E7-04ACBE52A0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547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D00DEC1-EB69-45C1-BB7F-884A76F68F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547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21156-095B-496A-BAB7-1B65ABED13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7915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F454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F454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F454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F454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F454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F454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futuristgerd.com/category/transhumanism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21.tiff"/><Relationship Id="rId5" Type="http://schemas.openxmlformats.org/officeDocument/2006/relationships/image" Target="../media/image15.pn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52BBBC-AE74-48E1-95F5-0611E5C4DC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678" y="4596494"/>
            <a:ext cx="6516915" cy="12328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Международные инновации при реализации проектов в формате </a:t>
            </a:r>
            <a:br>
              <a:rPr lang="ru-RU" dirty="0" smtClean="0"/>
            </a:br>
            <a:r>
              <a:rPr lang="ru-RU" dirty="0" smtClean="0"/>
              <a:t>«Один пояс – один путь»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107ED52-F89C-4595-881F-6F9E158B21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0007" y="6082392"/>
            <a:ext cx="2441122" cy="61232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7596A7"/>
                </a:solidFill>
              </a:rPr>
              <a:t>4</a:t>
            </a:r>
            <a:r>
              <a:rPr lang="ru-RU" dirty="0" smtClean="0">
                <a:solidFill>
                  <a:srgbClr val="7596A7"/>
                </a:solidFill>
              </a:rPr>
              <a:t>.0</a:t>
            </a:r>
            <a:r>
              <a:rPr lang="en-US" dirty="0" smtClean="0">
                <a:solidFill>
                  <a:srgbClr val="7596A7"/>
                </a:solidFill>
              </a:rPr>
              <a:t>7</a:t>
            </a:r>
            <a:r>
              <a:rPr lang="ru-RU" dirty="0" smtClean="0">
                <a:solidFill>
                  <a:srgbClr val="7596A7"/>
                </a:solidFill>
              </a:rPr>
              <a:t>.2019</a:t>
            </a:r>
            <a:endParaRPr lang="ru-RU" dirty="0">
              <a:solidFill>
                <a:srgbClr val="7596A7"/>
              </a:solidFill>
            </a:endParaRPr>
          </a:p>
        </p:txBody>
      </p:sp>
      <p:pic>
        <p:nvPicPr>
          <p:cNvPr id="6" name="Picture 4" descr="A circuit board&#10;&#10;Description generated with very high confidence">
            <a:extLst>
              <a:ext uri="{FF2B5EF4-FFF2-40B4-BE49-F238E27FC236}">
                <a16:creationId xmlns:a16="http://schemas.microsoft.com/office/drawing/2014/main" xmlns="" id="{202D2BE3-FE6A-444E-81BD-A34C4DFF24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950121" y="456397"/>
            <a:ext cx="4669359" cy="311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812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973225-86B1-4557-84BE-DAD46D294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810FB1B-73B3-43EA-871B-580ED0A9B24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Адрес для корреспонденции</a:t>
            </a:r>
            <a:r>
              <a:rPr lang="ru-RU" dirty="0" smtClean="0"/>
              <a:t>:</a:t>
            </a:r>
          </a:p>
          <a:p>
            <a:r>
              <a:rPr lang="ru-RU" dirty="0" smtClean="0"/>
              <a:t>107078</a:t>
            </a:r>
            <a:r>
              <a:rPr lang="ru-RU" dirty="0"/>
              <a:t>, Москва, пр-т Академика Сахарова д. </a:t>
            </a:r>
            <a:r>
              <a:rPr lang="ru-RU" dirty="0" smtClean="0"/>
              <a:t>9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Сайт</a:t>
            </a:r>
            <a:r>
              <a:rPr lang="en-US" dirty="0" smtClean="0"/>
              <a:t> </a:t>
            </a:r>
            <a:r>
              <a:rPr lang="ru-RU" dirty="0"/>
              <a:t>института</a:t>
            </a:r>
            <a:r>
              <a:rPr lang="en-US" dirty="0"/>
              <a:t>:</a:t>
            </a:r>
            <a:r>
              <a:rPr lang="ru-RU" dirty="0"/>
              <a:t> </a:t>
            </a:r>
            <a:r>
              <a:rPr lang="en-US" b="1" dirty="0"/>
              <a:t>www.inveb.ru</a:t>
            </a:r>
          </a:p>
          <a:p>
            <a:r>
              <a:rPr lang="ru-RU" dirty="0" smtClean="0"/>
              <a:t>Тел: +7 </a:t>
            </a:r>
            <a:r>
              <a:rPr lang="ru-RU" dirty="0"/>
              <a:t>(499) 954-8270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837" r="24582"/>
          <a:stretch/>
        </p:blipFill>
        <p:spPr bwMode="auto">
          <a:xfrm>
            <a:off x="0" y="1045026"/>
            <a:ext cx="6082393" cy="3886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5523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Маршруты Евразии и ОПОП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1156-095B-496A-BAB7-1B65ABED130B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971549"/>
            <a:ext cx="10662557" cy="5747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7997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526607"/>
            <a:ext cx="11005457" cy="6135449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1156-095B-496A-BAB7-1B65ABED130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732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Belt&amp;Road</a:t>
            </a:r>
            <a:r>
              <a:rPr lang="en-US" dirty="0" smtClean="0"/>
              <a:t> International Transport Alliance (BRITA)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Управление на всех участках на основе международных правил</a:t>
            </a:r>
          </a:p>
          <a:p>
            <a:r>
              <a:rPr lang="ru-RU" sz="2400" dirty="0" smtClean="0"/>
              <a:t>Открытая платформа  для всех организаций транспортного комплекса, грузовладельцев и общественности</a:t>
            </a:r>
          </a:p>
          <a:p>
            <a:r>
              <a:rPr lang="ru-RU" sz="2400" dirty="0" smtClean="0"/>
              <a:t>Научная основа для развития транспорта</a:t>
            </a:r>
          </a:p>
          <a:p>
            <a:r>
              <a:rPr lang="ru-RU" sz="2400" dirty="0" smtClean="0"/>
              <a:t>Членство – НКО</a:t>
            </a:r>
          </a:p>
          <a:p>
            <a:pPr marL="0" indent="0">
              <a:buNone/>
            </a:pPr>
            <a:r>
              <a:rPr lang="ru-RU" sz="2400" dirty="0" smtClean="0"/>
              <a:t>ФУНКЦИИ </a:t>
            </a:r>
            <a:r>
              <a:rPr lang="en-US" sz="2400" dirty="0" smtClean="0"/>
              <a:t>BRITA</a:t>
            </a:r>
          </a:p>
          <a:p>
            <a:r>
              <a:rPr lang="ru-RU" sz="2400" dirty="0" smtClean="0"/>
              <a:t>Гармонизация стандартов</a:t>
            </a:r>
          </a:p>
          <a:p>
            <a:r>
              <a:rPr lang="ru-RU" sz="2400" dirty="0" smtClean="0"/>
              <a:t>«Мост» для проектов (кооперация между проектами и обмен практиками)</a:t>
            </a:r>
          </a:p>
          <a:p>
            <a:r>
              <a:rPr lang="ru-RU" sz="2400" dirty="0" smtClean="0"/>
              <a:t>Разработка финансовых моделей</a:t>
            </a:r>
            <a:endParaRPr lang="en-US" sz="2400" dirty="0" smtClean="0"/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1156-095B-496A-BAB7-1B65ABED130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687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ЗВУЧИТ В МИРЕ ПОВЕСТКА РАЗВИТИЯ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1156-095B-496A-BAB7-1B65ABED130B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6" name="TextBox 19"/>
          <p:cNvSpPr txBox="1">
            <a:spLocks noChangeArrowheads="1"/>
          </p:cNvSpPr>
          <p:nvPr/>
        </p:nvSpPr>
        <p:spPr bwMode="auto">
          <a:xfrm>
            <a:off x="992771" y="4028368"/>
            <a:ext cx="74168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eaLnBrk="0" hangingPunct="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/"/>
              <a:defRPr sz="3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/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/"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ClrTx/>
              <a:buFont typeface="Arial" panose="020B0604020202020204" pitchFamily="34" charset="0"/>
              <a:buNone/>
              <a:defRPr/>
            </a:pPr>
            <a:r>
              <a:rPr lang="ru-RU" altLang="ru-RU" sz="2000" b="1" u="sng" dirty="0" smtClean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 эту повестку меняются стратегии, выделяются огромные деньги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  <a:defRPr/>
            </a:pPr>
            <a:r>
              <a:rPr lang="en-US" altLang="ru-RU" sz="2000" dirty="0" smtClean="0">
                <a:solidFill>
                  <a:srgbClr val="20B2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000" dirty="0" smtClean="0">
                <a:solidFill>
                  <a:srgbClr val="20B2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Участие в ОПОП = совместимость с основными товаропроводящими путями</a:t>
            </a:r>
            <a:endParaRPr lang="ru-RU" altLang="ru-RU" sz="2000" dirty="0" smtClean="0">
              <a:solidFill>
                <a:srgbClr val="30454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  <a:defRPr/>
            </a:pPr>
            <a:r>
              <a:rPr lang="en-US" altLang="ru-RU" sz="2000" dirty="0" smtClean="0">
                <a:solidFill>
                  <a:srgbClr val="20B2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может ли автомагистраль быть инновационной</a:t>
            </a:r>
            <a:r>
              <a:rPr lang="en-US" altLang="ru-RU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ru-RU" altLang="ru-RU" sz="2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" r="1265"/>
          <a:stretch>
            <a:fillRect/>
          </a:stretch>
        </p:blipFill>
        <p:spPr bwMode="auto">
          <a:xfrm>
            <a:off x="9854028" y="4623240"/>
            <a:ext cx="125571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 7"/>
          <p:cNvSpPr/>
          <p:nvPr/>
        </p:nvSpPr>
        <p:spPr>
          <a:xfrm>
            <a:off x="2470864" y="1189038"/>
            <a:ext cx="3017838" cy="701675"/>
          </a:xfrm>
          <a:prstGeom prst="ellipse">
            <a:avLst/>
          </a:prstGeom>
          <a:solidFill>
            <a:srgbClr val="20B2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spc="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Устойчивое развитие</a:t>
            </a:r>
          </a:p>
        </p:txBody>
      </p:sp>
      <p:sp>
        <p:nvSpPr>
          <p:cNvPr id="9" name="Овал 8"/>
          <p:cNvSpPr/>
          <p:nvPr/>
        </p:nvSpPr>
        <p:spPr>
          <a:xfrm>
            <a:off x="3382089" y="1890713"/>
            <a:ext cx="2941638" cy="627062"/>
          </a:xfrm>
          <a:prstGeom prst="ellipse">
            <a:avLst/>
          </a:prstGeom>
          <a:solidFill>
            <a:srgbClr val="20B2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altLang="ru-RU" sz="1600" b="1" spc="2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ru-RU" altLang="ru-RU" sz="1600" b="1" spc="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Изменение климата</a:t>
            </a:r>
          </a:p>
          <a:p>
            <a:pPr algn="ctr">
              <a:defRPr/>
            </a:pPr>
            <a:endParaRPr lang="ru-RU" sz="1600" b="1" spc="2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323727" y="1209675"/>
            <a:ext cx="1800225" cy="936625"/>
          </a:xfrm>
          <a:prstGeom prst="ellipse">
            <a:avLst/>
          </a:prstGeom>
          <a:solidFill>
            <a:srgbClr val="20B2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600" b="1" spc="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Экология</a:t>
            </a:r>
            <a:endParaRPr lang="ru-RU" sz="1600" b="1" spc="2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275852" y="2662238"/>
            <a:ext cx="3114675" cy="898525"/>
          </a:xfrm>
          <a:prstGeom prst="ellipse">
            <a:avLst/>
          </a:prstGeom>
          <a:solidFill>
            <a:srgbClr val="20B2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altLang="ru-RU" sz="1600" b="1" spc="2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ru-RU" altLang="ru-RU" sz="1600" b="1" spc="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«Зеленое» финансирование</a:t>
            </a:r>
          </a:p>
          <a:p>
            <a:pPr algn="ctr">
              <a:defRPr/>
            </a:pPr>
            <a:endParaRPr lang="ru-RU" sz="1600" b="1" spc="2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223839" y="2084388"/>
            <a:ext cx="3005138" cy="1182687"/>
          </a:xfrm>
          <a:prstGeom prst="ellipse">
            <a:avLst/>
          </a:prstGeom>
          <a:solidFill>
            <a:srgbClr val="20B2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altLang="ru-RU" sz="1600" b="1" spc="2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ru-RU" altLang="ru-RU" sz="1600" b="1" spc="2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Энерго</a:t>
            </a:r>
            <a:r>
              <a:rPr lang="ru-RU" altLang="ru-RU" sz="1600" b="1" spc="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-эффективность</a:t>
            </a:r>
          </a:p>
          <a:p>
            <a:pPr algn="ctr">
              <a:defRPr/>
            </a:pPr>
            <a:endParaRPr lang="ru-RU" sz="1600" b="1" spc="2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640602" y="2728913"/>
            <a:ext cx="2535237" cy="727075"/>
          </a:xfrm>
          <a:prstGeom prst="ellipse">
            <a:avLst/>
          </a:prstGeom>
          <a:solidFill>
            <a:srgbClr val="20B2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altLang="ru-RU" sz="1600" b="1" spc="2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en-US" altLang="ru-RU" sz="1600" b="1" spc="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ESG</a:t>
            </a:r>
            <a:r>
              <a:rPr lang="ru-RU" altLang="ru-RU" sz="1600" b="1" spc="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</a:p>
          <a:p>
            <a:pPr algn="ctr">
              <a:defRPr/>
            </a:pPr>
            <a:r>
              <a:rPr lang="ru-RU" altLang="ru-RU" sz="1600" b="1" spc="2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отчетность</a:t>
            </a:r>
          </a:p>
          <a:p>
            <a:pPr algn="ctr">
              <a:defRPr/>
            </a:pPr>
            <a:endParaRPr lang="ru-RU" sz="1600" b="1" spc="2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706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Элементы инновационной автомагистрали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Новые строительные материалы, техника и технологии</a:t>
            </a:r>
          </a:p>
          <a:p>
            <a:r>
              <a:rPr lang="ru-RU" dirty="0" smtClean="0"/>
              <a:t>Инновационные транспортные средства и топливо</a:t>
            </a:r>
          </a:p>
          <a:p>
            <a:r>
              <a:rPr lang="ru-RU" dirty="0" smtClean="0"/>
              <a:t>Технология перевозки и управления движением: поэтапный переход к беспилотному движению</a:t>
            </a:r>
          </a:p>
          <a:p>
            <a:r>
              <a:rPr lang="ru-RU" dirty="0" smtClean="0"/>
              <a:t>Реализация проектов на основе </a:t>
            </a:r>
            <a:r>
              <a:rPr lang="ru-RU" dirty="0" err="1" smtClean="0"/>
              <a:t>импакт</a:t>
            </a:r>
            <a:r>
              <a:rPr lang="ru-RU" dirty="0" smtClean="0"/>
              <a:t> контрактов – КЖЦ</a:t>
            </a:r>
          </a:p>
          <a:p>
            <a:r>
              <a:rPr lang="ru-RU" dirty="0" smtClean="0"/>
              <a:t>Привлечение «зеленых финансов»</a:t>
            </a:r>
          </a:p>
          <a:p>
            <a:r>
              <a:rPr lang="ru-RU" dirty="0"/>
              <a:t>Создание благоприятной среды для развития человеческого капитала </a:t>
            </a:r>
            <a:r>
              <a:rPr lang="ru-RU" dirty="0" smtClean="0"/>
              <a:t>(</a:t>
            </a:r>
            <a:r>
              <a:rPr lang="ru-RU" dirty="0"/>
              <a:t>строительство жилья, социальной инфраструктуры, обучение, экологические и рекреационные проекты и др.)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1156-095B-496A-BAB7-1B65ABED130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498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10" y="1005732"/>
            <a:ext cx="10874327" cy="519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КЛЮЧЕВЫЕ ФУНКЦИИ МЕТОДОЛОГИЧЕСКОГО ЦЕНТРА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1156-095B-496A-BAB7-1B65ABED130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323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1156-095B-496A-BAB7-1B65ABED130B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Шеврон 4"/>
          <p:cNvSpPr txBox="1"/>
          <p:nvPr/>
        </p:nvSpPr>
        <p:spPr>
          <a:xfrm>
            <a:off x="318608" y="1038224"/>
            <a:ext cx="2873125" cy="40553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000" tIns="36000" rIns="72000" bIns="360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5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Шеврон 4"/>
          <p:cNvSpPr txBox="1"/>
          <p:nvPr/>
        </p:nvSpPr>
        <p:spPr>
          <a:xfrm>
            <a:off x="3352858" y="1038224"/>
            <a:ext cx="2710526" cy="40553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000" tIns="36000" rIns="72000" bIns="360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50" b="1" dirty="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lang="ru-RU" sz="1450" b="1" kern="1200" dirty="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нвестиционная стадия</a:t>
            </a:r>
          </a:p>
        </p:txBody>
      </p:sp>
      <p:sp>
        <p:nvSpPr>
          <p:cNvPr id="7" name="Шеврон 4"/>
          <p:cNvSpPr txBox="1"/>
          <p:nvPr/>
        </p:nvSpPr>
        <p:spPr>
          <a:xfrm>
            <a:off x="6246989" y="1048129"/>
            <a:ext cx="5533508" cy="40553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000" tIns="36000" rIns="72000" bIns="360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50" b="1" dirty="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Операционная</a:t>
            </a:r>
            <a:r>
              <a:rPr lang="ru-RU" sz="1450" b="1" kern="1200" dirty="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стадия</a:t>
            </a:r>
          </a:p>
        </p:txBody>
      </p:sp>
      <p:sp>
        <p:nvSpPr>
          <p:cNvPr id="8" name="Шеврон 4"/>
          <p:cNvSpPr txBox="1"/>
          <p:nvPr/>
        </p:nvSpPr>
        <p:spPr>
          <a:xfrm>
            <a:off x="6272706" y="1556878"/>
            <a:ext cx="2710526" cy="48027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000" tIns="36000" rIns="72000" bIns="360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50" b="1" dirty="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Поддержка экспортеров</a:t>
            </a:r>
            <a:endParaRPr lang="ru-RU" sz="1450" b="1" kern="1200" dirty="0">
              <a:solidFill>
                <a:srgbClr val="2F454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Шеврон 4"/>
          <p:cNvSpPr txBox="1"/>
          <p:nvPr/>
        </p:nvSpPr>
        <p:spPr>
          <a:xfrm>
            <a:off x="9069971" y="1559554"/>
            <a:ext cx="2710526" cy="4776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000" tIns="36000" rIns="72000" bIns="360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50" b="1" dirty="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Поддержка иностранных покупателей</a:t>
            </a:r>
            <a:endParaRPr lang="ru-RU" sz="1450" b="1" kern="1200" dirty="0">
              <a:solidFill>
                <a:srgbClr val="2F454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8965" y="992288"/>
            <a:ext cx="2952865" cy="5271352"/>
          </a:xfrm>
          <a:prstGeom prst="rect">
            <a:avLst/>
          </a:prstGeom>
          <a:noFill/>
          <a:ln w="19050">
            <a:solidFill>
              <a:srgbClr val="20B2AA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85967" y="992288"/>
            <a:ext cx="5662732" cy="5271352"/>
          </a:xfrm>
          <a:prstGeom prst="rect">
            <a:avLst/>
          </a:prstGeom>
          <a:noFill/>
          <a:ln w="19050">
            <a:solidFill>
              <a:srgbClr val="20B2AA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32264" y="1502228"/>
            <a:ext cx="2793454" cy="2101131"/>
          </a:xfrm>
          <a:prstGeom prst="rect">
            <a:avLst/>
          </a:prstGeom>
          <a:noFill/>
          <a:ln w="19050">
            <a:solidFill>
              <a:srgbClr val="20B2AA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F454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067909" y="1502229"/>
            <a:ext cx="2744863" cy="2101130"/>
          </a:xfrm>
          <a:prstGeom prst="rect">
            <a:avLst/>
          </a:prstGeom>
          <a:noFill/>
          <a:ln w="19050">
            <a:solidFill>
              <a:srgbClr val="20B2AA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F454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Picture 2" descr="Картинки по запросу российский экспортный центр 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52" b="-7703"/>
          <a:stretch/>
        </p:blipFill>
        <p:spPr bwMode="auto">
          <a:xfrm>
            <a:off x="544873" y="4606005"/>
            <a:ext cx="560236" cy="34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Картинки по запросу вэб инновации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61" y="2543722"/>
            <a:ext cx="956442" cy="27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434769" y="2392342"/>
            <a:ext cx="1723390" cy="99603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just"/>
            <a:r>
              <a:rPr lang="ru-RU" sz="1000" dirty="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Венчурное финансирование, финансирование НИОКР и создания пилотных партий продукции</a:t>
            </a:r>
          </a:p>
          <a:p>
            <a:pPr algn="just"/>
            <a:endParaRPr lang="ru-RU" sz="1000" dirty="0">
              <a:solidFill>
                <a:srgbClr val="2F454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75613" y="1554703"/>
            <a:ext cx="18014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Целевые займы / участие в капитале проектной</a:t>
            </a:r>
          </a:p>
          <a:p>
            <a:pPr algn="just"/>
            <a:r>
              <a:rPr lang="ru-RU" sz="1000" dirty="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компании, консалтинг, тех. экспертиза, привлечение финансирования</a:t>
            </a:r>
          </a:p>
        </p:txBody>
      </p:sp>
      <p:pic>
        <p:nvPicPr>
          <p:cNvPr id="18" name="Picture 17" descr="C:\Users\KirnosYE\AppData\Local\Microsoft\Windows\Temporary Internet Files\Content.Outlook\C52FXY23\Лого_Моногорода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3443" r="70061" b="-3723"/>
          <a:stretch/>
        </p:blipFill>
        <p:spPr bwMode="auto">
          <a:xfrm>
            <a:off x="3446510" y="2981217"/>
            <a:ext cx="447973" cy="437436"/>
          </a:xfrm>
          <a:prstGeom prst="rect">
            <a:avLst/>
          </a:prstGeom>
          <a:noFill/>
          <a:extLst/>
        </p:spPr>
      </p:pic>
      <p:sp>
        <p:nvSpPr>
          <p:cNvPr id="19" name="TextBox 18"/>
          <p:cNvSpPr txBox="1"/>
          <p:nvPr/>
        </p:nvSpPr>
        <p:spPr>
          <a:xfrm>
            <a:off x="1425692" y="4489930"/>
            <a:ext cx="1699341" cy="53436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just"/>
            <a:r>
              <a:rPr lang="ru-RU" sz="1000" dirty="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Инвест. консультирование, маркетинг, аналитические продукты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86054" y="1559554"/>
            <a:ext cx="1987505" cy="84214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just"/>
            <a:r>
              <a:rPr lang="ru-RU" sz="1000" dirty="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Финансирование (проектное, мезонинное, синдицированное, долевое, приобретение</a:t>
            </a:r>
          </a:p>
          <a:p>
            <a:pPr algn="just"/>
            <a:r>
              <a:rPr lang="ru-RU" sz="1000" dirty="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долговых бумаг), финансовый и операционный лизинг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72520" y="3662011"/>
            <a:ext cx="1978064" cy="68825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just"/>
            <a:r>
              <a:rPr lang="ru-RU" sz="1000" dirty="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Поиск партнеров, проектное финансирование, страхование,  нефинансовая поддержка</a:t>
            </a:r>
          </a:p>
          <a:p>
            <a:pPr algn="just"/>
            <a:r>
              <a:rPr lang="ru-RU" sz="1000" dirty="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экспорта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033488" y="2130558"/>
            <a:ext cx="1930110" cy="68825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just"/>
            <a:r>
              <a:rPr lang="ru-RU" sz="1000" dirty="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Финансирование производства, гарантийная поддержка, финансовый и операционный лизинг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33488" y="2924125"/>
            <a:ext cx="1930110" cy="53436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just"/>
            <a:r>
              <a:rPr lang="ru-RU" sz="1000" dirty="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Экспортное финансирование, нефинансовая поддержка экспорта, поиск партнеров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847360" y="2085144"/>
            <a:ext cx="1850246" cy="53436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just"/>
            <a:r>
              <a:rPr lang="ru-RU" sz="1000" dirty="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Документарные операции, межбанковские кредиты, международный лизинг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836145" y="2731092"/>
            <a:ext cx="1861461" cy="842145"/>
          </a:xfrm>
          <a:prstGeom prst="rect">
            <a:avLst/>
          </a:prstGeom>
          <a:solidFill>
            <a:srgbClr val="FFFFFF">
              <a:alpha val="34000"/>
            </a:srgbClr>
          </a:solidFill>
        </p:spPr>
        <p:txBody>
          <a:bodyPr wrap="square" lIns="36000" tIns="36000" rIns="36000" bIns="36000" rtlCol="0">
            <a:spAutoFit/>
          </a:bodyPr>
          <a:lstStyle/>
          <a:p>
            <a:pPr algn="just"/>
            <a:r>
              <a:rPr lang="ru-RU" sz="1000" dirty="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Экспортное  финансирование, м/б кредиты, </a:t>
            </a:r>
            <a:r>
              <a:rPr lang="ru-RU" sz="1000" dirty="0" err="1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рефинанс</a:t>
            </a:r>
            <a:r>
              <a:rPr lang="ru-RU" sz="1000" dirty="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факторинг, финансирование центров послепродажного обслуживания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068354" y="2912244"/>
            <a:ext cx="1985487" cy="68825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just"/>
            <a:r>
              <a:rPr lang="ru-RU" sz="1000" dirty="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Заемное финансирование</a:t>
            </a:r>
          </a:p>
          <a:p>
            <a:pPr algn="just"/>
            <a:r>
              <a:rPr lang="ru-RU" sz="1000" dirty="0" err="1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инвестпроектов</a:t>
            </a:r>
            <a:r>
              <a:rPr lang="ru-RU" sz="1000" dirty="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</a:t>
            </a:r>
          </a:p>
          <a:p>
            <a:pPr algn="just"/>
            <a:r>
              <a:rPr lang="ru-RU" sz="1000" dirty="0" err="1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софинансирование</a:t>
            </a:r>
            <a:r>
              <a:rPr lang="ru-RU" sz="1000" dirty="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создания</a:t>
            </a:r>
          </a:p>
          <a:p>
            <a:pPr algn="just"/>
            <a:r>
              <a:rPr lang="ru-RU" sz="1000" dirty="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инфраструктуры в моногородах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068548" y="4492380"/>
            <a:ext cx="1944505" cy="53436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just"/>
            <a:r>
              <a:rPr lang="ru-RU" sz="1000" dirty="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Гарантии и поручительства корпорации МСП, кредиты МСП Банка, лизинговые продукты</a:t>
            </a:r>
          </a:p>
        </p:txBody>
      </p:sp>
      <p:sp>
        <p:nvSpPr>
          <p:cNvPr id="28" name="Шеврон 4"/>
          <p:cNvSpPr txBox="1"/>
          <p:nvPr/>
        </p:nvSpPr>
        <p:spPr>
          <a:xfrm>
            <a:off x="11901154" y="1554703"/>
            <a:ext cx="263910" cy="204579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000" tIns="36000" rIns="72000" bIns="360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</a:t>
            </a:r>
          </a:p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</a:t>
            </a:r>
          </a:p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</a:p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</a:p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</a:p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</a:t>
            </a:r>
          </a:p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</a:t>
            </a:r>
            <a:endParaRPr lang="ru-RU" sz="1200" b="1" kern="1200" dirty="0">
              <a:solidFill>
                <a:srgbClr val="2F454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9" name="Picture 2" descr="Картинки по запросу дом рф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709" y="5035223"/>
            <a:ext cx="555168" cy="85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Шеврон 4"/>
          <p:cNvSpPr txBox="1"/>
          <p:nvPr/>
        </p:nvSpPr>
        <p:spPr>
          <a:xfrm>
            <a:off x="11907586" y="3723898"/>
            <a:ext cx="257478" cy="2482834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000" tIns="36000" rIns="72000" bIns="36000" numCol="1" spcCol="1270" anchor="ctr" anchorCtr="0">
            <a:noAutofit/>
          </a:bodyPr>
          <a:lstStyle>
            <a:defPPr>
              <a:defRPr lang="ru-RU"/>
            </a:defPPr>
            <a:lvl1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1200" b="1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Р</a:t>
            </a:r>
          </a:p>
          <a:p>
            <a:r>
              <a:rPr lang="ru-RU" dirty="0"/>
              <a:t>А</a:t>
            </a:r>
          </a:p>
          <a:p>
            <a:r>
              <a:rPr lang="ru-RU" dirty="0"/>
              <a:t>З</a:t>
            </a:r>
          </a:p>
          <a:p>
            <a:r>
              <a:rPr lang="ru-RU" dirty="0"/>
              <a:t>В</a:t>
            </a:r>
          </a:p>
          <a:p>
            <a:r>
              <a:rPr lang="ru-RU" dirty="0"/>
              <a:t>И</a:t>
            </a:r>
          </a:p>
          <a:p>
            <a:r>
              <a:rPr lang="ru-RU" dirty="0"/>
              <a:t>Т</a:t>
            </a:r>
          </a:p>
          <a:p>
            <a:r>
              <a:rPr lang="ru-RU" dirty="0"/>
              <a:t>И</a:t>
            </a:r>
          </a:p>
          <a:p>
            <a:r>
              <a:rPr lang="ru-RU" dirty="0"/>
              <a:t>Е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232264" y="3656980"/>
            <a:ext cx="2793454" cy="2549754"/>
          </a:xfrm>
          <a:prstGeom prst="rect">
            <a:avLst/>
          </a:prstGeom>
          <a:noFill/>
          <a:ln w="19050">
            <a:solidFill>
              <a:srgbClr val="20B2AA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F454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Шеврон 4"/>
          <p:cNvSpPr txBox="1"/>
          <p:nvPr/>
        </p:nvSpPr>
        <p:spPr>
          <a:xfrm>
            <a:off x="6272706" y="3718376"/>
            <a:ext cx="2710526" cy="48027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000" tIns="36000" rIns="72000" bIns="360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50" b="1" dirty="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Поддержка МСП</a:t>
            </a:r>
            <a:endParaRPr lang="ru-RU" sz="1450" b="1" kern="1200" dirty="0">
              <a:solidFill>
                <a:srgbClr val="2F454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067715" y="3656979"/>
            <a:ext cx="2743545" cy="2549753"/>
          </a:xfrm>
          <a:prstGeom prst="rect">
            <a:avLst/>
          </a:prstGeom>
          <a:noFill/>
          <a:ln w="19050">
            <a:solidFill>
              <a:srgbClr val="20B2AA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F454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Шеврон 4"/>
          <p:cNvSpPr txBox="1"/>
          <p:nvPr/>
        </p:nvSpPr>
        <p:spPr>
          <a:xfrm>
            <a:off x="9100734" y="3723898"/>
            <a:ext cx="2679763" cy="474754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000" tIns="36000" rIns="72000" bIns="360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50" b="1" dirty="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Корпоративные клиенты</a:t>
            </a:r>
            <a:endParaRPr lang="ru-RU" sz="1450" b="1" kern="1200" dirty="0">
              <a:solidFill>
                <a:srgbClr val="2F454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857233" y="4317436"/>
            <a:ext cx="1840373" cy="99603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just"/>
            <a:r>
              <a:rPr lang="ru-RU" sz="1000" dirty="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Финансирование контрактов и документарные операции (гарантии, поручительства, аккредитивы, </a:t>
            </a:r>
            <a:r>
              <a:rPr lang="ru-RU" sz="1000" dirty="0" err="1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инвест</a:t>
            </a:r>
            <a:r>
              <a:rPr lang="ru-RU" sz="1000" dirty="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гарантии), финансовый и операционный лизинг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857341" y="5382480"/>
            <a:ext cx="1840265" cy="53436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just"/>
            <a:r>
              <a:rPr lang="ru-RU" sz="1000" dirty="0" err="1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Софинансирование</a:t>
            </a:r>
            <a:r>
              <a:rPr lang="ru-RU" sz="1000" dirty="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создания инфраструктуры в</a:t>
            </a:r>
          </a:p>
          <a:p>
            <a:pPr algn="just"/>
            <a:r>
              <a:rPr lang="ru-RU" sz="1000" dirty="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моногородах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22551" y="5416440"/>
            <a:ext cx="1943446" cy="53436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just"/>
            <a:r>
              <a:rPr lang="ru-RU" sz="1000" dirty="0" err="1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Софинансирование</a:t>
            </a:r>
            <a:r>
              <a:rPr lang="ru-RU" sz="1000" dirty="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создания инфраструктуры в</a:t>
            </a:r>
          </a:p>
          <a:p>
            <a:pPr algn="just"/>
            <a:r>
              <a:rPr lang="ru-RU" sz="1000" dirty="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моногородах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075122" y="5284122"/>
            <a:ext cx="1937931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just"/>
            <a:r>
              <a:rPr lang="ru-RU" sz="1000" dirty="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Финансирование жилищного строительства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10167" y="5222985"/>
            <a:ext cx="1699341" cy="84214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just"/>
            <a:r>
              <a:rPr lang="ru-RU" sz="1000" dirty="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Консультирование,</a:t>
            </a:r>
            <a:r>
              <a:rPr lang="en-US" sz="1000" dirty="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dirty="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информирование о мерах поддержки субъектов МСП, аналитические продукты, тренинги и семинары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414056" y="3833293"/>
            <a:ext cx="1695452" cy="53436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just"/>
            <a:r>
              <a:rPr lang="ru-RU" sz="1000" dirty="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Заемное / акционерное</a:t>
            </a:r>
          </a:p>
          <a:p>
            <a:pPr algn="just"/>
            <a:r>
              <a:rPr lang="ru-RU" sz="1000" dirty="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финансирование проектов в ДФО</a:t>
            </a:r>
          </a:p>
        </p:txBody>
      </p:sp>
      <p:pic>
        <p:nvPicPr>
          <p:cNvPr id="41" name="Picture 2" descr="Картинки по запросу российский экспортный центр 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52" b="-7703"/>
          <a:stretch/>
        </p:blipFill>
        <p:spPr bwMode="auto">
          <a:xfrm>
            <a:off x="3373596" y="3808910"/>
            <a:ext cx="560236" cy="34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Картинки по запросу российский экспортный центр 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52" b="-7703"/>
          <a:stretch/>
        </p:blipFill>
        <p:spPr bwMode="auto">
          <a:xfrm>
            <a:off x="6334407" y="2978412"/>
            <a:ext cx="560236" cy="34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Картинки по запросу российский экспортный центр 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52" b="-7703"/>
          <a:stretch/>
        </p:blipFill>
        <p:spPr bwMode="auto">
          <a:xfrm>
            <a:off x="9156602" y="2876865"/>
            <a:ext cx="560236" cy="34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7" descr="C:\Users\KirnosYE\AppData\Local\Microsoft\Windows\Temporary Internet Files\Content.Outlook\C52FXY23\Лого_Моногорода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3443" r="70061" b="-3723"/>
          <a:stretch/>
        </p:blipFill>
        <p:spPr bwMode="auto">
          <a:xfrm>
            <a:off x="6462481" y="5442909"/>
            <a:ext cx="434799" cy="424571"/>
          </a:xfrm>
          <a:prstGeom prst="rect">
            <a:avLst/>
          </a:prstGeom>
          <a:noFill/>
          <a:extLst/>
        </p:spPr>
      </p:pic>
      <p:pic>
        <p:nvPicPr>
          <p:cNvPr id="45" name="Picture 17" descr="C:\Users\KirnosYE\AppData\Local\Microsoft\Windows\Temporary Internet Files\Content.Outlook\C52FXY23\Лого_Моногорода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3443" r="70061" b="-3723"/>
          <a:stretch/>
        </p:blipFill>
        <p:spPr bwMode="auto">
          <a:xfrm>
            <a:off x="9180249" y="5338389"/>
            <a:ext cx="434799" cy="424571"/>
          </a:xfrm>
          <a:prstGeom prst="rect">
            <a:avLst/>
          </a:prstGeom>
          <a:noFill/>
          <a:extLst/>
        </p:spPr>
      </p:pic>
      <p:pic>
        <p:nvPicPr>
          <p:cNvPr id="46" name="Picture 17" descr="C:\Users\KirnosYE\AppData\Local\Microsoft\Windows\Temporary Internet Files\Content.Outlook\C52FXY23\Лого_Моногорода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3443" r="70061" b="-3723"/>
          <a:stretch/>
        </p:blipFill>
        <p:spPr bwMode="auto">
          <a:xfrm>
            <a:off x="613925" y="3232408"/>
            <a:ext cx="434799" cy="424571"/>
          </a:xfrm>
          <a:prstGeom prst="rect">
            <a:avLst/>
          </a:prstGeom>
          <a:noFill/>
          <a:extLst/>
        </p:spPr>
      </p:pic>
      <p:sp>
        <p:nvSpPr>
          <p:cNvPr id="47" name="TextBox 46"/>
          <p:cNvSpPr txBox="1"/>
          <p:nvPr/>
        </p:nvSpPr>
        <p:spPr>
          <a:xfrm>
            <a:off x="1417550" y="3212290"/>
            <a:ext cx="1699341" cy="53436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just"/>
            <a:r>
              <a:rPr lang="ru-RU" sz="1000" dirty="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Инвест. консультирование, анализ проектных</a:t>
            </a:r>
          </a:p>
          <a:p>
            <a:pPr algn="just"/>
            <a:r>
              <a:rPr lang="ru-RU" sz="1000" dirty="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материалов </a:t>
            </a:r>
          </a:p>
        </p:txBody>
      </p:sp>
      <p:pic>
        <p:nvPicPr>
          <p:cNvPr id="48" name="Picture 2" descr="image0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222" y="1785416"/>
            <a:ext cx="474139" cy="37808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581" y="1565016"/>
            <a:ext cx="422773" cy="350982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6038" y="5788914"/>
            <a:ext cx="514510" cy="427144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4093958" y="5859122"/>
            <a:ext cx="1937931" cy="2265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just"/>
            <a:r>
              <a:rPr lang="ru-RU" sz="1000" dirty="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Акционерное финансирование</a:t>
            </a: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16" y="3853103"/>
            <a:ext cx="827150" cy="560624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58" y="5206184"/>
            <a:ext cx="677290" cy="518157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718" y="2369074"/>
            <a:ext cx="827150" cy="56062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028" y="4323513"/>
            <a:ext cx="677290" cy="51815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113" y="4782243"/>
            <a:ext cx="428359" cy="427107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150" y="4365533"/>
            <a:ext cx="677290" cy="518157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235" y="4824263"/>
            <a:ext cx="428359" cy="427107"/>
          </a:xfrm>
          <a:prstGeom prst="rect">
            <a:avLst/>
          </a:prstGeom>
        </p:spPr>
      </p:pic>
      <p:pic>
        <p:nvPicPr>
          <p:cNvPr id="59" name="Picture 2" descr="image0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056" y="4609339"/>
            <a:ext cx="474139" cy="37808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60" name="Picture 2" descr="image0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083" y="2174708"/>
            <a:ext cx="474139" cy="37808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61" name="TextBox 60"/>
          <p:cNvSpPr txBox="1"/>
          <p:nvPr/>
        </p:nvSpPr>
        <p:spPr>
          <a:xfrm>
            <a:off x="278965" y="1062531"/>
            <a:ext cx="3401949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50" b="1" dirty="0" err="1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Прединвестиционная</a:t>
            </a:r>
            <a:r>
              <a:rPr lang="ru-RU" sz="1450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стадия</a:t>
            </a:r>
            <a:endParaRPr lang="ru-RU" sz="1450" b="1" dirty="0">
              <a:solidFill>
                <a:srgbClr val="30454F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067814" y="2408609"/>
            <a:ext cx="1994901" cy="53436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just"/>
            <a:r>
              <a:rPr lang="ru-RU" sz="1000" dirty="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Заемное / акционерное</a:t>
            </a:r>
          </a:p>
          <a:p>
            <a:pPr algn="just"/>
            <a:r>
              <a:rPr lang="ru-RU" sz="1000" dirty="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финансирование проектов в ДФО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3296329" y="992288"/>
            <a:ext cx="2811362" cy="5271352"/>
          </a:xfrm>
          <a:prstGeom prst="rect">
            <a:avLst/>
          </a:prstGeom>
          <a:noFill/>
          <a:ln w="19050">
            <a:solidFill>
              <a:srgbClr val="20B2AA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017004" y="4409773"/>
            <a:ext cx="1921121" cy="84214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just"/>
            <a:r>
              <a:rPr lang="ru-RU" sz="1000" dirty="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Финансирование текущей деятельности (оборотные</a:t>
            </a:r>
          </a:p>
          <a:p>
            <a:pPr algn="just"/>
            <a:r>
              <a:rPr lang="ru-RU" sz="1000" dirty="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средства, гарантии,</a:t>
            </a:r>
          </a:p>
          <a:p>
            <a:pPr algn="just"/>
            <a:r>
              <a:rPr lang="ru-RU" sz="1000" dirty="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контрактное кредитование,</a:t>
            </a:r>
          </a:p>
          <a:p>
            <a:pPr algn="just"/>
            <a:r>
              <a:rPr lang="ru-RU" sz="1000" dirty="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факторинг, лизинг)</a:t>
            </a: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82" y="5664602"/>
            <a:ext cx="428359" cy="427107"/>
          </a:xfrm>
          <a:prstGeom prst="rect">
            <a:avLst/>
          </a:prstGeom>
        </p:spPr>
      </p:pic>
      <p:pic>
        <p:nvPicPr>
          <p:cNvPr id="66" name="Picture 2" descr="image0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455" y="2271301"/>
            <a:ext cx="474139" cy="37808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pic>
        <p:nvPicPr>
          <p:cNvPr id="67" name="Picture 85">
            <a:extLst>
              <a:ext uri="{FF2B5EF4-FFF2-40B4-BE49-F238E27FC236}">
                <a16:creationId xmlns="" xmlns:a16="http://schemas.microsoft.com/office/drawing/2014/main" id="{E477C02D-3D89-1140-ADCB-2A672CCBF879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32558" y="2079266"/>
            <a:ext cx="1097855" cy="202132"/>
          </a:xfrm>
          <a:prstGeom prst="rect">
            <a:avLst/>
          </a:prstGeom>
        </p:spPr>
      </p:pic>
      <p:sp>
        <p:nvSpPr>
          <p:cNvPr id="69" name="Заголовок 1">
            <a:extLst>
              <a:ext uri="{FF2B5EF4-FFF2-40B4-BE49-F238E27FC236}">
                <a16:creationId xmlns="" xmlns:a16="http://schemas.microsoft.com/office/drawing/2014/main" id="{670A8078-F987-1847-9EF7-C51CDAC25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298" y="272926"/>
            <a:ext cx="9851121" cy="662780"/>
          </a:xfrm>
        </p:spPr>
        <p:txBody>
          <a:bodyPr>
            <a:noAutofit/>
          </a:bodyPr>
          <a:lstStyle/>
          <a:p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Платформа ВЭБ.РФ позволяет оказать поддержку проекта на любой стадии жизненного цикла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1693338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АНО «Институт Внешэкономбанка»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1156-095B-496A-BAB7-1B65ABED130B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7" name="Freeform 45">
            <a:extLst>
              <a:ext uri="{FF2B5EF4-FFF2-40B4-BE49-F238E27FC236}">
                <a16:creationId xmlns:a16="http://schemas.microsoft.com/office/drawing/2014/main" xmlns="" id="{4CCC3E57-0243-DA4D-ABB4-591A2C5F6B65}"/>
              </a:ext>
            </a:extLst>
          </p:cNvPr>
          <p:cNvSpPr>
            <a:spLocks/>
          </p:cNvSpPr>
          <p:nvPr/>
        </p:nvSpPr>
        <p:spPr bwMode="auto">
          <a:xfrm rot="10800000">
            <a:off x="4144668" y="2122904"/>
            <a:ext cx="1769215" cy="1284518"/>
          </a:xfrm>
          <a:custGeom>
            <a:avLst/>
            <a:gdLst/>
            <a:ahLst/>
            <a:cxnLst>
              <a:cxn ang="0">
                <a:pos x="0" y="1316"/>
              </a:cxn>
              <a:cxn ang="0">
                <a:pos x="0" y="387"/>
              </a:cxn>
              <a:cxn ang="0">
                <a:pos x="668" y="0"/>
              </a:cxn>
              <a:cxn ang="0">
                <a:pos x="1472" y="464"/>
              </a:cxn>
              <a:cxn ang="0">
                <a:pos x="0" y="1316"/>
              </a:cxn>
            </a:cxnLst>
            <a:rect l="0" t="0" r="r" b="b"/>
            <a:pathLst>
              <a:path w="1472" h="1316">
                <a:moveTo>
                  <a:pt x="0" y="1316"/>
                </a:moveTo>
                <a:lnTo>
                  <a:pt x="0" y="387"/>
                </a:lnTo>
                <a:lnTo>
                  <a:pt x="668" y="0"/>
                </a:lnTo>
                <a:lnTo>
                  <a:pt x="1472" y="464"/>
                </a:lnTo>
                <a:lnTo>
                  <a:pt x="0" y="1316"/>
                </a:lnTo>
                <a:close/>
              </a:path>
            </a:pathLst>
          </a:custGeom>
          <a:solidFill>
            <a:schemeClr val="bg2">
              <a:lumMod val="50000"/>
              <a:alpha val="50000"/>
            </a:schemeClr>
          </a:solidFill>
          <a:ln w="9525" cap="flat" cmpd="sng" algn="ctr">
            <a:solidFill>
              <a:srgbClr val="30454F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Front"/>
            <a:lightRig rig="threePt" dir="t"/>
          </a:scene3d>
        </p:spPr>
        <p:txBody>
          <a:bodyPr wrap="none" lIns="82124" tIns="41061" rIns="82124" bIns="41061" anchor="ctr"/>
          <a:lstStyle/>
          <a:p>
            <a:pPr marL="0" marR="0" lvl="0" indent="0" algn="ctr" defTabSz="814388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575757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8" name="Freeform 46">
            <a:extLst>
              <a:ext uri="{FF2B5EF4-FFF2-40B4-BE49-F238E27FC236}">
                <a16:creationId xmlns:a16="http://schemas.microsoft.com/office/drawing/2014/main" xmlns="" id="{D607F1C1-0B85-AE49-9147-1D161351EE27}"/>
              </a:ext>
            </a:extLst>
          </p:cNvPr>
          <p:cNvSpPr>
            <a:spLocks/>
          </p:cNvSpPr>
          <p:nvPr/>
        </p:nvSpPr>
        <p:spPr bwMode="auto">
          <a:xfrm rot="10800000">
            <a:off x="6227997" y="2139057"/>
            <a:ext cx="1771886" cy="1289943"/>
          </a:xfrm>
          <a:custGeom>
            <a:avLst/>
            <a:gdLst/>
            <a:ahLst/>
            <a:cxnLst>
              <a:cxn ang="0">
                <a:pos x="1474" y="1321"/>
              </a:cxn>
              <a:cxn ang="0">
                <a:pos x="0" y="469"/>
              </a:cxn>
              <a:cxn ang="0">
                <a:pos x="797" y="0"/>
              </a:cxn>
              <a:cxn ang="0">
                <a:pos x="1474" y="390"/>
              </a:cxn>
              <a:cxn ang="0">
                <a:pos x="1474" y="1321"/>
              </a:cxn>
            </a:cxnLst>
            <a:rect l="0" t="0" r="r" b="b"/>
            <a:pathLst>
              <a:path w="1474" h="1321">
                <a:moveTo>
                  <a:pt x="1474" y="1321"/>
                </a:moveTo>
                <a:lnTo>
                  <a:pt x="0" y="469"/>
                </a:lnTo>
                <a:lnTo>
                  <a:pt x="797" y="0"/>
                </a:lnTo>
                <a:lnTo>
                  <a:pt x="1474" y="390"/>
                </a:lnTo>
                <a:lnTo>
                  <a:pt x="1474" y="1321"/>
                </a:lnTo>
                <a:close/>
              </a:path>
            </a:pathLst>
          </a:custGeom>
          <a:solidFill>
            <a:schemeClr val="bg2">
              <a:lumMod val="50000"/>
              <a:alpha val="50000"/>
            </a:schemeClr>
          </a:solidFill>
          <a:ln w="9525" cap="flat" cmpd="sng" algn="ctr">
            <a:solidFill>
              <a:srgbClr val="30454F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Front"/>
            <a:lightRig rig="threePt" dir="t"/>
          </a:scene3d>
        </p:spPr>
        <p:txBody>
          <a:bodyPr wrap="none" lIns="82124" tIns="41061" rIns="82124" bIns="41061" anchor="ctr"/>
          <a:lstStyle/>
          <a:p>
            <a:pPr marL="0" marR="0" lvl="0" indent="0" algn="ctr" defTabSz="814388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rgbClr val="575757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</a:rPr>
              <a:t/>
            </a:r>
            <a:br>
              <a: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rgbClr val="575757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</a:rPr>
            </a:b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575757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59" name="Freeform 48">
            <a:extLst>
              <a:ext uri="{FF2B5EF4-FFF2-40B4-BE49-F238E27FC236}">
                <a16:creationId xmlns:a16="http://schemas.microsoft.com/office/drawing/2014/main" xmlns="" id="{4C00C97C-3036-6B41-BBA1-57DBFD88C3D4}"/>
              </a:ext>
            </a:extLst>
          </p:cNvPr>
          <p:cNvSpPr>
            <a:spLocks/>
          </p:cNvSpPr>
          <p:nvPr/>
        </p:nvSpPr>
        <p:spPr bwMode="auto">
          <a:xfrm rot="10800000">
            <a:off x="7113941" y="3320690"/>
            <a:ext cx="965391" cy="1651212"/>
          </a:xfrm>
          <a:custGeom>
            <a:avLst/>
            <a:gdLst/>
            <a:ahLst/>
            <a:cxnLst>
              <a:cxn ang="0">
                <a:pos x="0" y="1691"/>
              </a:cxn>
              <a:cxn ang="0">
                <a:pos x="0" y="0"/>
              </a:cxn>
              <a:cxn ang="0">
                <a:pos x="804" y="471"/>
              </a:cxn>
              <a:cxn ang="0">
                <a:pos x="804" y="1217"/>
              </a:cxn>
              <a:cxn ang="0">
                <a:pos x="0" y="1691"/>
              </a:cxn>
            </a:cxnLst>
            <a:rect l="0" t="0" r="r" b="b"/>
            <a:pathLst>
              <a:path w="804" h="1691">
                <a:moveTo>
                  <a:pt x="0" y="1691"/>
                </a:moveTo>
                <a:lnTo>
                  <a:pt x="0" y="0"/>
                </a:lnTo>
                <a:lnTo>
                  <a:pt x="804" y="471"/>
                </a:lnTo>
                <a:lnTo>
                  <a:pt x="804" y="1217"/>
                </a:lnTo>
                <a:lnTo>
                  <a:pt x="0" y="1691"/>
                </a:lnTo>
                <a:close/>
              </a:path>
            </a:pathLst>
          </a:custGeom>
          <a:solidFill>
            <a:schemeClr val="bg2">
              <a:lumMod val="50000"/>
              <a:alpha val="50000"/>
            </a:schemeClr>
          </a:solidFill>
          <a:ln w="9525" cap="flat" cmpd="sng" algn="ctr">
            <a:solidFill>
              <a:srgbClr val="30454F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Front"/>
            <a:lightRig rig="threePt" dir="t"/>
          </a:scene3d>
        </p:spPr>
        <p:txBody>
          <a:bodyPr wrap="none" lIns="82124" tIns="41061" rIns="82124" bIns="41061" anchor="ctr"/>
          <a:lstStyle/>
          <a:p>
            <a:pPr marL="0" marR="0" lvl="0" indent="0" defTabSz="814388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rgbClr val="575757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</a:rPr>
              <a:t/>
            </a:r>
            <a:br>
              <a: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rgbClr val="575757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</a:rPr>
            </a:b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575757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cxnSp>
        <p:nvCxnSpPr>
          <p:cNvPr id="60" name="Прямая соединительная линия 59"/>
          <p:cNvCxnSpPr>
            <a:stCxn id="84" idx="6"/>
            <a:endCxn id="101" idx="6"/>
          </p:cNvCxnSpPr>
          <p:nvPr/>
        </p:nvCxnSpPr>
        <p:spPr>
          <a:xfrm flipV="1">
            <a:off x="1131101" y="1077410"/>
            <a:ext cx="10056424" cy="2221"/>
          </a:xfrm>
          <a:prstGeom prst="line">
            <a:avLst/>
          </a:prstGeom>
          <a:ln w="3175">
            <a:solidFill>
              <a:srgbClr val="20B2A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2" name="Table 8">
            <a:extLst>
              <a:ext uri="{FF2B5EF4-FFF2-40B4-BE49-F238E27FC236}">
                <a16:creationId xmlns:a16="http://schemas.microsoft.com/office/drawing/2014/main" xmlns="" id="{C9D5D20E-95BE-DF4F-88E6-EB0AD69BE5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495134"/>
              </p:ext>
            </p:extLst>
          </p:nvPr>
        </p:nvGraphicFramePr>
        <p:xfrm>
          <a:off x="462231" y="1704627"/>
          <a:ext cx="11423972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3972">
                  <a:extLst>
                    <a:ext uri="{9D8B030D-6E8A-4147-A177-3AD203B41FA5}">
                      <a16:colId xmlns:a16="http://schemas.microsoft.com/office/drawing/2014/main" xmlns="" val="25392756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ru-RU" sz="1200" b="0" dirty="0">
                        <a:solidFill>
                          <a:srgbClr val="2D434D"/>
                        </a:solidFill>
                      </a:endParaRPr>
                    </a:p>
                  </a:txBody>
                  <a:tcPr marL="0" marR="11254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8971989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rgbClr val="2D434D"/>
                          </a:solidFill>
                          <a:latin typeface="Roboto Black" panose="020B0604020202020204" charset="0"/>
                          <a:ea typeface="Roboto Black" panose="020B0604020202020204" charset="0"/>
                          <a:cs typeface="Roboto Medium" panose="020B0604020202020204" charset="0"/>
                        </a:rPr>
                        <a:t>Актуальные направления работы и основные</a:t>
                      </a:r>
                      <a:r>
                        <a:rPr lang="ru-RU" sz="1200" b="0" baseline="0" dirty="0" smtClean="0">
                          <a:solidFill>
                            <a:srgbClr val="2D434D"/>
                          </a:solidFill>
                          <a:latin typeface="Roboto Black" panose="020B0604020202020204" charset="0"/>
                          <a:ea typeface="Roboto Black" panose="020B0604020202020204" charset="0"/>
                          <a:cs typeface="Roboto Medium" panose="020B0604020202020204" charset="0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rgbClr val="2D434D"/>
                          </a:solidFill>
                          <a:latin typeface="Roboto Black" panose="020B0604020202020204" charset="0"/>
                          <a:ea typeface="Roboto Black" panose="020B0604020202020204" charset="0"/>
                          <a:cs typeface="Roboto Medium" panose="020B0604020202020204" charset="0"/>
                        </a:rPr>
                        <a:t>компетенции </a:t>
                      </a:r>
                      <a:endParaRPr lang="ru-RU" sz="1200" b="0" baseline="30000" dirty="0">
                        <a:solidFill>
                          <a:srgbClr val="2D434D"/>
                        </a:solidFill>
                        <a:latin typeface="Roboto Black" panose="020B0604020202020204" charset="0"/>
                        <a:ea typeface="Roboto Black" panose="020B0604020202020204" charset="0"/>
                        <a:cs typeface="Roboto Medium" panose="020B0604020202020204" charset="0"/>
                      </a:endParaRPr>
                    </a:p>
                  </a:txBody>
                  <a:tcPr marL="0" marR="11254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67117146"/>
                  </a:ext>
                </a:extLst>
              </a:tr>
            </a:tbl>
          </a:graphicData>
        </a:graphic>
      </p:graphicFrame>
      <p:grpSp>
        <p:nvGrpSpPr>
          <p:cNvPr id="63" name="Group 73">
            <a:extLst>
              <a:ext uri="{FF2B5EF4-FFF2-40B4-BE49-F238E27FC236}">
                <a16:creationId xmlns:a16="http://schemas.microsoft.com/office/drawing/2014/main" xmlns="" id="{8685C438-3B8E-3A40-B937-993BF80466ED}"/>
              </a:ext>
            </a:extLst>
          </p:cNvPr>
          <p:cNvGrpSpPr/>
          <p:nvPr/>
        </p:nvGrpSpPr>
        <p:grpSpPr>
          <a:xfrm>
            <a:off x="3644896" y="2345338"/>
            <a:ext cx="4710493" cy="3826495"/>
            <a:chOff x="2938601" y="2345337"/>
            <a:chExt cx="3827271" cy="3826495"/>
          </a:xfrm>
        </p:grpSpPr>
        <p:grpSp>
          <p:nvGrpSpPr>
            <p:cNvPr id="64" name="Группа 12">
              <a:extLst>
                <a:ext uri="{FF2B5EF4-FFF2-40B4-BE49-F238E27FC236}">
                  <a16:creationId xmlns:a16="http://schemas.microsoft.com/office/drawing/2014/main" xmlns="" id="{E6F9B3BF-1A4A-AD44-93DF-43364B61A30E}"/>
                </a:ext>
              </a:extLst>
            </p:cNvPr>
            <p:cNvGrpSpPr/>
            <p:nvPr/>
          </p:nvGrpSpPr>
          <p:grpSpPr>
            <a:xfrm>
              <a:off x="3227001" y="3288401"/>
              <a:ext cx="3263913" cy="2800174"/>
              <a:chOff x="1950345" y="2531019"/>
              <a:chExt cx="4775998" cy="4097422"/>
            </a:xfrm>
            <a:solidFill>
              <a:srgbClr val="0085CD">
                <a:lumMod val="20000"/>
                <a:lumOff val="80000"/>
              </a:srgbClr>
            </a:solidFill>
          </p:grpSpPr>
          <p:sp>
            <p:nvSpPr>
              <p:cNvPr id="71" name="Freeform 45">
                <a:extLst>
                  <a:ext uri="{FF2B5EF4-FFF2-40B4-BE49-F238E27FC236}">
                    <a16:creationId xmlns:a16="http://schemas.microsoft.com/office/drawing/2014/main" xmlns="" id="{4CCC3E57-0243-DA4D-ABB4-591A2C5F6B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2905" y="4748839"/>
                <a:ext cx="2103438" cy="1879602"/>
              </a:xfrm>
              <a:custGeom>
                <a:avLst/>
                <a:gdLst/>
                <a:ahLst/>
                <a:cxnLst>
                  <a:cxn ang="0">
                    <a:pos x="0" y="1316"/>
                  </a:cxn>
                  <a:cxn ang="0">
                    <a:pos x="0" y="387"/>
                  </a:cxn>
                  <a:cxn ang="0">
                    <a:pos x="668" y="0"/>
                  </a:cxn>
                  <a:cxn ang="0">
                    <a:pos x="1472" y="464"/>
                  </a:cxn>
                  <a:cxn ang="0">
                    <a:pos x="0" y="1316"/>
                  </a:cxn>
                </a:cxnLst>
                <a:rect l="0" t="0" r="r" b="b"/>
                <a:pathLst>
                  <a:path w="1472" h="1316">
                    <a:moveTo>
                      <a:pt x="0" y="1316"/>
                    </a:moveTo>
                    <a:lnTo>
                      <a:pt x="0" y="387"/>
                    </a:lnTo>
                    <a:lnTo>
                      <a:pt x="668" y="0"/>
                    </a:lnTo>
                    <a:lnTo>
                      <a:pt x="1472" y="464"/>
                    </a:lnTo>
                    <a:lnTo>
                      <a:pt x="0" y="1316"/>
                    </a:lnTo>
                    <a:close/>
                  </a:path>
                </a:pathLst>
              </a:custGeom>
              <a:solidFill>
                <a:schemeClr val="bg2">
                  <a:lumMod val="50000"/>
                  <a:alpha val="50000"/>
                </a:schemeClr>
              </a:solidFill>
              <a:ln w="9525" cap="flat" cmpd="sng" algn="ctr">
                <a:solidFill>
                  <a:srgbClr val="30454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perspectiveFront"/>
                <a:lightRig rig="threePt" dir="t"/>
              </a:scene3d>
            </p:spPr>
            <p:txBody>
              <a:bodyPr wrap="none" lIns="82124" tIns="41061" rIns="82124" bIns="41061" anchor="ctr"/>
              <a:lstStyle/>
              <a:p>
                <a:pPr marL="0" marR="0" lvl="0" indent="0" algn="ctr" defTabSz="814388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575757">
                      <a:lumMod val="50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" name="Freeform 46">
                <a:extLst>
                  <a:ext uri="{FF2B5EF4-FFF2-40B4-BE49-F238E27FC236}">
                    <a16:creationId xmlns:a16="http://schemas.microsoft.com/office/drawing/2014/main" xmlns="" id="{D607F1C1-0B85-AE49-9147-1D161351EE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517" y="4718601"/>
                <a:ext cx="2106613" cy="1887540"/>
              </a:xfrm>
              <a:custGeom>
                <a:avLst/>
                <a:gdLst/>
                <a:ahLst/>
                <a:cxnLst>
                  <a:cxn ang="0">
                    <a:pos x="1474" y="1321"/>
                  </a:cxn>
                  <a:cxn ang="0">
                    <a:pos x="0" y="469"/>
                  </a:cxn>
                  <a:cxn ang="0">
                    <a:pos x="797" y="0"/>
                  </a:cxn>
                  <a:cxn ang="0">
                    <a:pos x="1474" y="390"/>
                  </a:cxn>
                  <a:cxn ang="0">
                    <a:pos x="1474" y="1321"/>
                  </a:cxn>
                </a:cxnLst>
                <a:rect l="0" t="0" r="r" b="b"/>
                <a:pathLst>
                  <a:path w="1474" h="1321">
                    <a:moveTo>
                      <a:pt x="1474" y="1321"/>
                    </a:moveTo>
                    <a:lnTo>
                      <a:pt x="0" y="469"/>
                    </a:lnTo>
                    <a:lnTo>
                      <a:pt x="797" y="0"/>
                    </a:lnTo>
                    <a:lnTo>
                      <a:pt x="1474" y="390"/>
                    </a:lnTo>
                    <a:lnTo>
                      <a:pt x="1474" y="1321"/>
                    </a:lnTo>
                    <a:close/>
                  </a:path>
                </a:pathLst>
              </a:custGeom>
              <a:solidFill>
                <a:schemeClr val="bg1">
                  <a:lumMod val="50000"/>
                  <a:alpha val="50000"/>
                </a:schemeClr>
              </a:solidFill>
              <a:ln w="9525" cap="flat" cmpd="sng" algn="ctr">
                <a:solidFill>
                  <a:srgbClr val="30454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perspectiveFront"/>
                <a:lightRig rig="threePt" dir="t"/>
              </a:scene3d>
            </p:spPr>
            <p:txBody>
              <a:bodyPr wrap="none" lIns="82124" tIns="41061" rIns="82124" bIns="41061" anchor="ctr"/>
              <a:lstStyle/>
              <a:p>
                <a:pPr marL="0" marR="0" lvl="0" indent="0" algn="ctr" defTabSz="814388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75757">
                        <a:lumMod val="50000"/>
                      </a:srgbClr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/>
                </a:r>
                <a:br>
                  <a:rPr kumimoji="0" lang="ru-RU" sz="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75757">
                        <a:lumMod val="50000"/>
                      </a:srgbClr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endPara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575757">
                      <a:lumMod val="50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3" name="Freeform 48">
                <a:extLst>
                  <a:ext uri="{FF2B5EF4-FFF2-40B4-BE49-F238E27FC236}">
                    <a16:creationId xmlns:a16="http://schemas.microsoft.com/office/drawing/2014/main" xmlns="" id="{4C00C97C-3036-6B41-BBA1-57DBFD88C3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0345" y="2531019"/>
                <a:ext cx="1147763" cy="2416176"/>
              </a:xfrm>
              <a:custGeom>
                <a:avLst/>
                <a:gdLst/>
                <a:ahLst/>
                <a:cxnLst>
                  <a:cxn ang="0">
                    <a:pos x="0" y="1691"/>
                  </a:cxn>
                  <a:cxn ang="0">
                    <a:pos x="0" y="0"/>
                  </a:cxn>
                  <a:cxn ang="0">
                    <a:pos x="804" y="471"/>
                  </a:cxn>
                  <a:cxn ang="0">
                    <a:pos x="804" y="1217"/>
                  </a:cxn>
                  <a:cxn ang="0">
                    <a:pos x="0" y="1691"/>
                  </a:cxn>
                </a:cxnLst>
                <a:rect l="0" t="0" r="r" b="b"/>
                <a:pathLst>
                  <a:path w="804" h="1691">
                    <a:moveTo>
                      <a:pt x="0" y="1691"/>
                    </a:moveTo>
                    <a:lnTo>
                      <a:pt x="0" y="0"/>
                    </a:lnTo>
                    <a:lnTo>
                      <a:pt x="804" y="471"/>
                    </a:lnTo>
                    <a:lnTo>
                      <a:pt x="804" y="1217"/>
                    </a:lnTo>
                    <a:lnTo>
                      <a:pt x="0" y="1691"/>
                    </a:lnTo>
                    <a:close/>
                  </a:path>
                </a:pathLst>
              </a:custGeom>
              <a:solidFill>
                <a:schemeClr val="bg2">
                  <a:lumMod val="50000"/>
                  <a:alpha val="50000"/>
                </a:schemeClr>
              </a:solidFill>
              <a:ln w="9525" cap="flat" cmpd="sng" algn="ctr">
                <a:solidFill>
                  <a:srgbClr val="30454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perspectiveFront"/>
                <a:lightRig rig="threePt" dir="t"/>
              </a:scene3d>
            </p:spPr>
            <p:txBody>
              <a:bodyPr wrap="none" lIns="82124" tIns="41061" rIns="82124" bIns="41061" anchor="ctr"/>
              <a:lstStyle/>
              <a:p>
                <a:pPr marL="0" marR="0" lvl="0" indent="0" defTabSz="814388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75757">
                        <a:lumMod val="50000"/>
                      </a:srgbClr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/>
                </a:r>
                <a:br>
                  <a:rPr kumimoji="0" lang="ru-RU" sz="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75757">
                        <a:lumMod val="50000"/>
                      </a:srgbClr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endPara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575757">
                      <a:lumMod val="50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554115F1-0CD8-204B-8BDC-BDB6C12DF7E0}"/>
                </a:ext>
              </a:extLst>
            </p:cNvPr>
            <p:cNvSpPr txBox="1"/>
            <p:nvPr/>
          </p:nvSpPr>
          <p:spPr>
            <a:xfrm rot="1548755">
              <a:off x="5367714" y="2367049"/>
              <a:ext cx="959898" cy="184666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buClrTx/>
                <a:buSzTx/>
                <a:buFont typeface="Calibri" panose="020F0502020204030204" pitchFamily="34" charset="0"/>
                <a:buChar char="​"/>
                <a:tabLst/>
                <a:defRPr/>
              </a:pPr>
              <a:r>
                <a:rPr kumimoji="0" lang="ru-RU" sz="10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75757">
                      <a:lumMod val="50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Отраслевой анализ</a:t>
              </a:r>
              <a:endParaRPr kumimoji="0" lang="en-US" sz="1000" i="0" u="none" strike="noStrike" kern="0" cap="none" spc="0" normalizeH="0" baseline="0" noProof="0" dirty="0">
                <a:ln>
                  <a:noFill/>
                </a:ln>
                <a:solidFill>
                  <a:srgbClr val="575757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9AA2EDB7-F6BD-9447-A22E-8DD9209C569C}"/>
                </a:ext>
              </a:extLst>
            </p:cNvPr>
            <p:cNvSpPr txBox="1"/>
            <p:nvPr/>
          </p:nvSpPr>
          <p:spPr>
            <a:xfrm rot="16200000">
              <a:off x="5870986" y="4089061"/>
              <a:ext cx="1589718" cy="20005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ru-RU" sz="10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75757">
                      <a:lumMod val="50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Инст</a:t>
              </a:r>
              <a:r>
                <a:rPr lang="ru-RU" sz="1000" kern="0" dirty="0" smtClean="0">
                  <a:solidFill>
                    <a:srgbClr val="575757">
                      <a:lumMod val="5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итуциональное развитие</a:t>
              </a:r>
              <a:endParaRPr kumimoji="0" lang="en-US" sz="1000" i="0" u="none" strike="noStrike" kern="0" cap="none" spc="0" normalizeH="0" baseline="0" noProof="0" dirty="0">
                <a:ln>
                  <a:noFill/>
                </a:ln>
                <a:solidFill>
                  <a:srgbClr val="575757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30AF4852-D76D-874C-A71E-BD604FBA78A6}"/>
                </a:ext>
              </a:extLst>
            </p:cNvPr>
            <p:cNvSpPr txBox="1"/>
            <p:nvPr/>
          </p:nvSpPr>
          <p:spPr>
            <a:xfrm rot="20020510">
              <a:off x="5171993" y="5710167"/>
              <a:ext cx="1335000" cy="461665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buClrTx/>
                <a:buSzTx/>
                <a:buFont typeface="Calibri" panose="020F0502020204030204" pitchFamily="34" charset="0"/>
                <a:buChar char="​"/>
                <a:tabLst/>
                <a:defRPr/>
              </a:pPr>
              <a:r>
                <a:rPr kumimoji="0" lang="ru-RU" sz="10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75757">
                      <a:lumMod val="50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Инновационное </a:t>
              </a:r>
            </a:p>
            <a:p>
              <a:pPr marL="0" marR="0" lvl="0" indent="0" algn="ctr" defTabSz="914400" eaLnBrk="1" fontAlgn="auto" latinLnBrk="0" hangingPunct="1">
                <a:buClrTx/>
                <a:buSzTx/>
                <a:buFont typeface="Calibri" panose="020F0502020204030204" pitchFamily="34" charset="0"/>
                <a:buChar char="​"/>
                <a:tabLst/>
                <a:defRPr/>
              </a:pPr>
              <a:r>
                <a:rPr kumimoji="0" lang="ru-RU" sz="10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75757">
                      <a:lumMod val="50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 научно-технологическое </a:t>
              </a:r>
            </a:p>
            <a:p>
              <a:pPr marL="0" marR="0" lvl="0" indent="0" algn="ctr" defTabSz="914400" eaLnBrk="1" fontAlgn="auto" latinLnBrk="0" hangingPunct="1">
                <a:buClrTx/>
                <a:buSzTx/>
                <a:buFont typeface="Calibri" panose="020F0502020204030204" pitchFamily="34" charset="0"/>
                <a:buChar char="​"/>
                <a:tabLst/>
                <a:defRPr/>
              </a:pPr>
              <a:r>
                <a:rPr kumimoji="0" lang="ru-RU" sz="10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75757">
                      <a:lumMod val="50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развитие</a:t>
              </a:r>
              <a:endParaRPr kumimoji="0" lang="en-US" sz="1000" i="0" u="none" strike="noStrike" kern="0" cap="none" spc="0" normalizeH="0" baseline="0" noProof="0" dirty="0">
                <a:ln>
                  <a:noFill/>
                </a:ln>
                <a:solidFill>
                  <a:srgbClr val="575757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xmlns="" id="{247AB0A2-8FA8-4545-8B64-F696E8A9448A}"/>
                </a:ext>
              </a:extLst>
            </p:cNvPr>
            <p:cNvSpPr txBox="1"/>
            <p:nvPr/>
          </p:nvSpPr>
          <p:spPr>
            <a:xfrm rot="1559015">
              <a:off x="3239286" y="5666915"/>
              <a:ext cx="1486083" cy="369332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buClrTx/>
                <a:buSzTx/>
                <a:buFont typeface="Calibri" panose="020F0502020204030204" pitchFamily="34" charset="0"/>
                <a:buChar char="​"/>
                <a:tabLst/>
                <a:defRPr/>
              </a:pPr>
              <a:r>
                <a:rPr kumimoji="0" lang="ru-RU" sz="10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75757">
                      <a:lumMod val="50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Кластерный анализ </a:t>
              </a:r>
            </a:p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buClrTx/>
                <a:buSzTx/>
                <a:buFont typeface="Calibri" panose="020F0502020204030204" pitchFamily="34" charset="0"/>
                <a:buChar char="​"/>
                <a:tabLst/>
                <a:defRPr/>
              </a:pPr>
              <a:r>
                <a:rPr kumimoji="0" lang="ru-RU" sz="10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75757">
                      <a:lumMod val="50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 пространственное развитие</a:t>
              </a:r>
              <a:endParaRPr kumimoji="0" lang="en-US" sz="1000" i="0" u="none" strike="noStrike" kern="0" cap="none" spc="0" normalizeH="0" baseline="0" noProof="0" dirty="0">
                <a:ln>
                  <a:noFill/>
                </a:ln>
                <a:solidFill>
                  <a:srgbClr val="575757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4EBB19D0-B004-D145-94FC-D94B9EDBD495}"/>
                </a:ext>
              </a:extLst>
            </p:cNvPr>
            <p:cNvSpPr txBox="1"/>
            <p:nvPr/>
          </p:nvSpPr>
          <p:spPr>
            <a:xfrm rot="16200000">
              <a:off x="2076987" y="4021261"/>
              <a:ext cx="1973297" cy="250069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buClrTx/>
                <a:buSzTx/>
                <a:buFont typeface="Calibri" panose="020F0502020204030204" pitchFamily="34" charset="0"/>
                <a:buChar char="​"/>
                <a:tabLst/>
                <a:defRPr/>
              </a:pPr>
              <a:r>
                <a:rPr kumimoji="0" lang="ru-RU" sz="10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75757">
                      <a:lumMod val="50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Прорывные направления,</a:t>
              </a:r>
              <a:r>
                <a:rPr kumimoji="0" lang="ru-RU" sz="1000" i="0" u="none" strike="noStrike" kern="0" cap="none" spc="0" normalizeH="0" noProof="0" dirty="0" smtClean="0">
                  <a:ln>
                    <a:noFill/>
                  </a:ln>
                  <a:solidFill>
                    <a:srgbClr val="575757">
                      <a:lumMod val="50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в т.ч. </a:t>
              </a:r>
            </a:p>
            <a:p>
              <a:pPr marL="0" marR="0" lvl="0" indent="0" algn="ctr" defTabSz="914400" eaLnBrk="1" fontAlgn="auto" latinLnBrk="0" hangingPunct="1">
                <a:buClrTx/>
                <a:buSzTx/>
                <a:buFont typeface="Calibri" panose="020F0502020204030204" pitchFamily="34" charset="0"/>
                <a:buChar char="​"/>
                <a:tabLst/>
                <a:defRPr/>
              </a:pPr>
              <a:r>
                <a:rPr kumimoji="0" lang="ru-RU" sz="10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75757">
                      <a:lumMod val="50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цифровая и зеленая экономика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xmlns="" id="{B3873ED2-7387-B340-8E74-9F5DE20A6706}"/>
                </a:ext>
              </a:extLst>
            </p:cNvPr>
            <p:cNvSpPr txBox="1"/>
            <p:nvPr/>
          </p:nvSpPr>
          <p:spPr>
            <a:xfrm rot="20018282">
              <a:off x="3619988" y="2345337"/>
              <a:ext cx="804907" cy="184666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Calibri" panose="020F0502020204030204" pitchFamily="34" charset="0"/>
                <a:buChar char="​"/>
                <a:tabLst/>
                <a:defRPr/>
              </a:pPr>
              <a:r>
                <a:rPr kumimoji="0" lang="ru-RU" sz="10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75757">
                      <a:lumMod val="50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Макроэкономика</a:t>
              </a:r>
            </a:p>
          </p:txBody>
        </p:sp>
      </p:grpSp>
      <p:sp>
        <p:nvSpPr>
          <p:cNvPr id="74" name="Прямоугольник 23">
            <a:extLst>
              <a:ext uri="{FF2B5EF4-FFF2-40B4-BE49-F238E27FC236}">
                <a16:creationId xmlns:a16="http://schemas.microsoft.com/office/drawing/2014/main" xmlns="" id="{642DD2CD-327F-904A-BAAD-956D58832538}"/>
              </a:ext>
            </a:extLst>
          </p:cNvPr>
          <p:cNvSpPr/>
          <p:nvPr/>
        </p:nvSpPr>
        <p:spPr>
          <a:xfrm>
            <a:off x="487589" y="2457387"/>
            <a:ext cx="3311195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600" lvl="0" indent="-228600" defTabSz="914400">
              <a:buClr>
                <a:srgbClr val="30454F"/>
              </a:buClr>
              <a:buFont typeface="+mj-lt"/>
              <a:buAutoNum type="alphaLcPeriod"/>
              <a:defRPr/>
            </a:pPr>
            <a:r>
              <a:rPr lang="ru-RU" sz="900" kern="0" dirty="0">
                <a:latin typeface="Roboto Medium" panose="020B0604020202020204" charset="0"/>
                <a:ea typeface="Roboto Medium" panose="020B0604020202020204" charset="0"/>
                <a:cs typeface="Roboto Medium" panose="020B0604020202020204" charset="0"/>
              </a:rPr>
              <a:t>среднесрочный и долгосрочный прогноз развития экономики России, независимый анализ и оценка прогноза МЭР </a:t>
            </a:r>
            <a:r>
              <a:rPr lang="ru-RU" sz="900" kern="0" dirty="0" smtClean="0">
                <a:latin typeface="Roboto Medium" panose="020B0604020202020204" charset="0"/>
                <a:ea typeface="Roboto Medium" panose="020B0604020202020204" charset="0"/>
                <a:cs typeface="Roboto Medium" panose="020B0604020202020204" charset="0"/>
              </a:rPr>
              <a:t>РФ</a:t>
            </a:r>
            <a:endParaRPr lang="ru-RU" sz="900" kern="0" dirty="0">
              <a:latin typeface="Roboto Medium" panose="020B0604020202020204" charset="0"/>
              <a:ea typeface="Roboto Medium" panose="020B0604020202020204" charset="0"/>
              <a:cs typeface="Roboto Medium" panose="020B0604020202020204" charset="0"/>
            </a:endParaRPr>
          </a:p>
          <a:p>
            <a:pPr marL="228600" lvl="0" indent="-228600" defTabSz="914400">
              <a:buClr>
                <a:srgbClr val="30454F"/>
              </a:buClr>
              <a:buFont typeface="+mj-lt"/>
              <a:buAutoNum type="alphaLcPeriod"/>
              <a:defRPr/>
            </a:pPr>
            <a:r>
              <a:rPr lang="ru-RU" sz="900" kern="0" dirty="0">
                <a:latin typeface="Roboto Medium" panose="020B0604020202020204" charset="0"/>
                <a:ea typeface="Roboto Medium" panose="020B0604020202020204" charset="0"/>
                <a:cs typeface="Roboto Medium" panose="020B0604020202020204" charset="0"/>
              </a:rPr>
              <a:t>прогноз экспорта, оценка эффектов от мер экспортной </a:t>
            </a:r>
            <a:r>
              <a:rPr lang="ru-RU" sz="900" kern="0" dirty="0" smtClean="0">
                <a:latin typeface="Roboto Medium" panose="020B0604020202020204" charset="0"/>
                <a:ea typeface="Roboto Medium" panose="020B0604020202020204" charset="0"/>
                <a:cs typeface="Roboto Medium" panose="020B0604020202020204" charset="0"/>
              </a:rPr>
              <a:t>поддержки</a:t>
            </a:r>
            <a:endParaRPr lang="ru-RU" sz="900" kern="0" dirty="0">
              <a:latin typeface="Roboto Medium" panose="020B0604020202020204" charset="0"/>
              <a:ea typeface="Roboto Medium" panose="020B0604020202020204" charset="0"/>
              <a:cs typeface="Roboto Medium" panose="020B0604020202020204" charset="0"/>
            </a:endParaRPr>
          </a:p>
          <a:p>
            <a:pPr marL="228600" lvl="0" indent="-228600" defTabSz="914400">
              <a:buClr>
                <a:srgbClr val="30454F"/>
              </a:buClr>
              <a:buFont typeface="+mj-lt"/>
              <a:buAutoNum type="alphaLcPeriod"/>
              <a:defRPr/>
            </a:pPr>
            <a:r>
              <a:rPr lang="ru-RU" sz="900" kern="0" dirty="0">
                <a:latin typeface="Roboto Medium" panose="020B0604020202020204" charset="0"/>
                <a:ea typeface="Roboto Medium" panose="020B0604020202020204" charset="0"/>
                <a:cs typeface="Roboto Medium" panose="020B0604020202020204" charset="0"/>
              </a:rPr>
              <a:t>прогноз развития мировой экономики, оценка геополитических факторов и </a:t>
            </a:r>
            <a:r>
              <a:rPr lang="ru-RU" sz="900" kern="0" dirty="0" smtClean="0">
                <a:latin typeface="Roboto Medium" panose="020B0604020202020204" charset="0"/>
                <a:ea typeface="Roboto Medium" panose="020B0604020202020204" charset="0"/>
                <a:cs typeface="Roboto Medium" panose="020B0604020202020204" charset="0"/>
              </a:rPr>
              <a:t>рисков</a:t>
            </a:r>
            <a:endParaRPr lang="ru-RU" sz="900" kern="0" dirty="0">
              <a:latin typeface="Roboto Medium" panose="020B0604020202020204" charset="0"/>
              <a:ea typeface="Roboto Medium" panose="020B0604020202020204" charset="0"/>
              <a:cs typeface="Roboto Medium" panose="020B0604020202020204" charset="0"/>
            </a:endParaRPr>
          </a:p>
          <a:p>
            <a:pPr marL="228600" lvl="0" indent="-228600" defTabSz="914400">
              <a:buClr>
                <a:srgbClr val="30454F"/>
              </a:buClr>
              <a:buFont typeface="+mj-lt"/>
              <a:buAutoNum type="alphaLcPeriod"/>
              <a:defRPr/>
            </a:pPr>
            <a:r>
              <a:rPr lang="ru-RU" sz="900" kern="0" dirty="0">
                <a:latin typeface="Roboto Medium" panose="020B0604020202020204" charset="0"/>
                <a:ea typeface="Roboto Medium" panose="020B0604020202020204" charset="0"/>
                <a:cs typeface="Roboto Medium" panose="020B0604020202020204" charset="0"/>
              </a:rPr>
              <a:t>анализ финансовой </a:t>
            </a:r>
            <a:r>
              <a:rPr lang="ru-RU" sz="9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модели</a:t>
            </a:r>
            <a:r>
              <a:rPr lang="ru-RU" sz="900" kern="0" dirty="0">
                <a:latin typeface="Roboto Medium" panose="020B0604020202020204" charset="0"/>
                <a:ea typeface="Roboto Medium" panose="020B0604020202020204" charset="0"/>
                <a:cs typeface="Roboto Medium" panose="020B0604020202020204" charset="0"/>
              </a:rPr>
              <a:t> </a:t>
            </a:r>
            <a:r>
              <a:rPr lang="ru-RU" sz="900" kern="0" dirty="0" smtClean="0">
                <a:latin typeface="Roboto Medium" panose="020B0604020202020204" charset="0"/>
                <a:ea typeface="Roboto Medium" panose="020B0604020202020204" charset="0"/>
                <a:cs typeface="Roboto Medium" panose="020B0604020202020204" charset="0"/>
              </a:rPr>
              <a:t>ВЭБ</a:t>
            </a:r>
            <a:endParaRPr lang="ru-RU" sz="900" kern="0" dirty="0">
              <a:latin typeface="Roboto Medium" panose="020B0604020202020204" charset="0"/>
              <a:ea typeface="Roboto Medium" panose="020B0604020202020204" charset="0"/>
              <a:cs typeface="Roboto Medium" panose="020B0604020202020204" charset="0"/>
            </a:endParaRPr>
          </a:p>
          <a:p>
            <a:pPr marL="228600" lvl="0" indent="-228600" defTabSz="914400">
              <a:buClr>
                <a:srgbClr val="30454F"/>
              </a:buClr>
              <a:buFont typeface="+mj-lt"/>
              <a:buAutoNum type="alphaLcPeriod"/>
              <a:defRPr/>
            </a:pPr>
            <a:r>
              <a:rPr lang="ru-RU" sz="900" kern="0" dirty="0">
                <a:latin typeface="Roboto Medium" panose="020B0604020202020204" charset="0"/>
                <a:ea typeface="Roboto Medium" panose="020B0604020202020204" charset="0"/>
                <a:cs typeface="Roboto Medium" panose="020B0604020202020204" charset="0"/>
              </a:rPr>
              <a:t>социально-экономические эффекты проектов развития, анализ инвестиционной политики государства и вклада кредитно-инвестиционной деятельности Внешэкономбанка в её реализацию</a:t>
            </a:r>
            <a:endParaRPr kumimoji="0" lang="ru-RU" sz="9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Roboto Medium" panose="020B0604020202020204" charset="0"/>
              <a:ea typeface="Roboto Medium" panose="020B0604020202020204" charset="0"/>
              <a:cs typeface="Roboto Medium" panose="020B0604020202020204" charset="0"/>
            </a:endParaRPr>
          </a:p>
        </p:txBody>
      </p:sp>
      <p:sp>
        <p:nvSpPr>
          <p:cNvPr id="75" name="Прямоугольник 25">
            <a:extLst>
              <a:ext uri="{FF2B5EF4-FFF2-40B4-BE49-F238E27FC236}">
                <a16:creationId xmlns:a16="http://schemas.microsoft.com/office/drawing/2014/main" xmlns="" id="{24C4C465-13C8-3A47-AF39-B7BBFF027165}"/>
              </a:ext>
            </a:extLst>
          </p:cNvPr>
          <p:cNvSpPr/>
          <p:nvPr/>
        </p:nvSpPr>
        <p:spPr>
          <a:xfrm>
            <a:off x="8575006" y="2457387"/>
            <a:ext cx="3311195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600" lvl="0" indent="-228600" defTabSz="914400">
              <a:buClr>
                <a:srgbClr val="30454F"/>
              </a:buClr>
              <a:buFont typeface="+mj-lt"/>
              <a:buAutoNum type="alphaLcPeriod"/>
              <a:defRPr/>
            </a:pPr>
            <a:r>
              <a:rPr lang="ru-RU" sz="9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участие в разработке государственных документов стратегического планирования</a:t>
            </a:r>
          </a:p>
          <a:p>
            <a:pPr marL="228600" lvl="0" indent="-228600" defTabSz="914400">
              <a:buClr>
                <a:srgbClr val="30454F"/>
              </a:buClr>
              <a:buFont typeface="+mj-lt"/>
              <a:buAutoNum type="alphaLcPeriod"/>
              <a:defRPr/>
            </a:pPr>
            <a:r>
              <a:rPr lang="ru-RU" sz="9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подготовка прогнозов и оценок стратегических программ и программно-целевых документов</a:t>
            </a:r>
          </a:p>
          <a:p>
            <a:pPr marL="228600" indent="-228600" defTabSz="914400">
              <a:buClr>
                <a:srgbClr val="30454F"/>
              </a:buClr>
              <a:buFont typeface="+mj-lt"/>
              <a:buAutoNum type="alphaLcPeriod"/>
              <a:defRPr/>
            </a:pPr>
            <a:r>
              <a:rPr lang="ru-RU" sz="9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анализ деятельности российских и зарубежных институтов развития</a:t>
            </a:r>
            <a:r>
              <a:rPr lang="ru-RU" sz="900" kern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900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Прямоугольник 27">
            <a:extLst>
              <a:ext uri="{FF2B5EF4-FFF2-40B4-BE49-F238E27FC236}">
                <a16:creationId xmlns:a16="http://schemas.microsoft.com/office/drawing/2014/main" xmlns="" id="{9288AFF2-C4BF-0D4C-A72D-2475CC2128A8}"/>
              </a:ext>
            </a:extLst>
          </p:cNvPr>
          <p:cNvSpPr/>
          <p:nvPr/>
        </p:nvSpPr>
        <p:spPr>
          <a:xfrm>
            <a:off x="8575008" y="3447037"/>
            <a:ext cx="3311195" cy="15234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600" lvl="0" indent="-228600" defTabSz="914400">
              <a:buClr>
                <a:schemeClr val="accent1"/>
              </a:buClr>
              <a:buFont typeface="+mj-lt"/>
              <a:buAutoNum type="alphaLcPeriod"/>
              <a:defRPr/>
            </a:pPr>
            <a:endParaRPr lang="ru-RU" sz="900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lvl="0" indent="-228600" defTabSz="914400">
              <a:buClr>
                <a:srgbClr val="30454F"/>
              </a:buClr>
              <a:buFont typeface="+mj-lt"/>
              <a:buAutoNum type="alphaLcPeriod"/>
              <a:defRPr/>
            </a:pPr>
            <a:r>
              <a:rPr lang="ru-RU" sz="9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анализ инновационной и научно-технологической политики государства и вклада в её реализацию Внешэкономбанка и других институтов </a:t>
            </a:r>
            <a:r>
              <a:rPr lang="ru-RU" sz="900" kern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развития</a:t>
            </a:r>
            <a:endParaRPr lang="ru-RU" sz="900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lvl="0" indent="-228600" defTabSz="914400">
              <a:buClr>
                <a:srgbClr val="30454F"/>
              </a:buClr>
              <a:buFont typeface="+mj-lt"/>
              <a:buAutoNum type="alphaLcPeriod"/>
              <a:defRPr/>
            </a:pPr>
            <a:r>
              <a:rPr lang="ru-RU" sz="9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анализ и оценка инновационных программ и проектов компаний с государственным участием, крупных частных компаний, региональных инновационных </a:t>
            </a:r>
            <a:r>
              <a:rPr lang="ru-RU" sz="900" kern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инициатив</a:t>
            </a:r>
            <a:endParaRPr lang="ru-RU" sz="900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lvl="0" indent="-228600" defTabSz="914400">
              <a:buClr>
                <a:srgbClr val="30454F"/>
              </a:buClr>
              <a:buFont typeface="+mj-lt"/>
              <a:buAutoNum type="alphaLcPeriod"/>
              <a:defRPr/>
            </a:pPr>
            <a:r>
              <a:rPr lang="ru-RU" sz="9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участие в разработке российской системы «зеленого» </a:t>
            </a:r>
            <a:r>
              <a:rPr lang="ru-RU" sz="900" kern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финансирования</a:t>
            </a:r>
            <a:endParaRPr lang="ru-RU" sz="900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lvl="0" indent="-228600" defTabSz="914400">
              <a:buClr>
                <a:schemeClr val="accent1"/>
              </a:buClr>
              <a:buFont typeface="+mj-lt"/>
              <a:buAutoNum type="alphaLcPeriod"/>
              <a:defRPr/>
            </a:pPr>
            <a:endParaRPr lang="ru-RU" sz="900" kern="0" dirty="0">
              <a:solidFill>
                <a:srgbClr val="0086C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lvl="0" indent="-228600" defTabSz="914400">
              <a:buClr>
                <a:schemeClr val="accent1"/>
              </a:buClr>
              <a:buFont typeface="+mj-lt"/>
              <a:buAutoNum type="alphaLcPeriod"/>
              <a:defRPr/>
            </a:pP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Прямоугольник 29">
            <a:extLst>
              <a:ext uri="{FF2B5EF4-FFF2-40B4-BE49-F238E27FC236}">
                <a16:creationId xmlns:a16="http://schemas.microsoft.com/office/drawing/2014/main" xmlns="" id="{E87A63B6-D9A4-7546-9FB4-F9912FACE990}"/>
              </a:ext>
            </a:extLst>
          </p:cNvPr>
          <p:cNvSpPr/>
          <p:nvPr/>
        </p:nvSpPr>
        <p:spPr>
          <a:xfrm>
            <a:off x="8575007" y="5202943"/>
            <a:ext cx="3311195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600" lvl="0" indent="-228600" defTabSz="914400">
              <a:buClr>
                <a:srgbClr val="30454F"/>
              </a:buClr>
              <a:buFont typeface="+mj-lt"/>
              <a:buAutoNum type="alphaLcPeriod"/>
              <a:defRPr/>
            </a:pPr>
            <a:r>
              <a:rPr lang="ru-RU" sz="9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и экспертиза документов стратегического планирования макрорегионов, регионов и муниципалитетов</a:t>
            </a:r>
          </a:p>
          <a:p>
            <a:pPr marL="228600" lvl="0" indent="-228600" defTabSz="914400">
              <a:buClr>
                <a:srgbClr val="30454F"/>
              </a:buClr>
              <a:buFont typeface="+mj-lt"/>
              <a:buAutoNum type="alphaLcPeriod"/>
              <a:defRPr/>
            </a:pPr>
            <a:r>
              <a:rPr lang="ru-RU" sz="9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и экспертиза инвестиционных стратегий регионов</a:t>
            </a:r>
          </a:p>
          <a:p>
            <a:pPr marL="228600" lvl="0" indent="-228600" defTabSz="914400">
              <a:buClr>
                <a:srgbClr val="30454F"/>
              </a:buClr>
              <a:buFont typeface="+mj-lt"/>
              <a:buAutoNum type="alphaLcPeriod"/>
              <a:defRPr/>
            </a:pPr>
            <a:r>
              <a:rPr lang="ru-RU" sz="9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анализ и оценка развития </a:t>
            </a:r>
            <a:r>
              <a:rPr lang="ru-RU" sz="9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кластеров</a:t>
            </a:r>
            <a:endParaRPr lang="ru-RU" sz="9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lvl="0" indent="-228600" defTabSz="914400">
              <a:buClr>
                <a:srgbClr val="30454F"/>
              </a:buClr>
              <a:buFont typeface="+mj-lt"/>
              <a:buAutoNum type="alphaLcPeriod"/>
              <a:defRPr/>
            </a:pPr>
            <a:r>
              <a:rPr lang="ru-RU" sz="9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региональная экспертиза и прогнозирование</a:t>
            </a:r>
          </a:p>
          <a:p>
            <a:pPr marL="228600" lvl="0" indent="-228600" defTabSz="914400">
              <a:buClr>
                <a:srgbClr val="30454F"/>
              </a:buClr>
              <a:buFont typeface="+mj-lt"/>
              <a:buAutoNum type="alphaLcPeriod"/>
              <a:defRPr/>
            </a:pPr>
            <a:r>
              <a:rPr lang="ru-RU" sz="9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анализ региональных бюджетов</a:t>
            </a:r>
          </a:p>
        </p:txBody>
      </p:sp>
      <p:sp>
        <p:nvSpPr>
          <p:cNvPr id="78" name="Прямоугольник 32">
            <a:extLst>
              <a:ext uri="{FF2B5EF4-FFF2-40B4-BE49-F238E27FC236}">
                <a16:creationId xmlns:a16="http://schemas.microsoft.com/office/drawing/2014/main" xmlns="" id="{68403D6B-C515-1C43-90FE-853675AA1088}"/>
              </a:ext>
            </a:extLst>
          </p:cNvPr>
          <p:cNvSpPr/>
          <p:nvPr/>
        </p:nvSpPr>
        <p:spPr>
          <a:xfrm>
            <a:off x="487589" y="4423979"/>
            <a:ext cx="2878585" cy="15234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600" lvl="0" indent="-228600" defTabSz="914400">
              <a:buClr>
                <a:srgbClr val="30454F"/>
              </a:buClr>
              <a:buFont typeface="+mj-lt"/>
              <a:buAutoNum type="alphaLcPeriod"/>
              <a:defRPr/>
            </a:pPr>
            <a:r>
              <a:rPr lang="ru-RU" sz="900" kern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</a:t>
            </a:r>
            <a:r>
              <a:rPr lang="ru-RU" sz="9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средне- и долгосрочного прогноза развития отраслей экономики с учетом макроэкономических сценариев и государственных </a:t>
            </a:r>
            <a:r>
              <a:rPr lang="ru-RU" sz="900" kern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</a:t>
            </a:r>
            <a:endParaRPr lang="ru-RU" sz="900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lvl="0" indent="-228600" defTabSz="914400">
              <a:buClr>
                <a:srgbClr val="30454F"/>
              </a:buClr>
              <a:buFont typeface="+mj-lt"/>
              <a:buAutoNum type="alphaLcPeriod"/>
              <a:defRPr/>
            </a:pPr>
            <a:r>
              <a:rPr lang="ru-RU" sz="900" kern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экспертиза </a:t>
            </a:r>
            <a:r>
              <a:rPr lang="ru-RU" sz="9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отраслевых государственных стратегических </a:t>
            </a:r>
            <a:r>
              <a:rPr lang="ru-RU" sz="900" kern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документов</a:t>
            </a:r>
            <a:endParaRPr lang="ru-RU" sz="900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lvl="0" indent="-228600" defTabSz="914400">
              <a:buClr>
                <a:srgbClr val="30454F"/>
              </a:buClr>
              <a:buFont typeface="+mj-lt"/>
              <a:buAutoNum type="alphaLcPeriod"/>
              <a:defRPr/>
            </a:pPr>
            <a:r>
              <a:rPr lang="ru-RU" sz="900" kern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макроэкономическая </a:t>
            </a:r>
            <a:r>
              <a:rPr lang="ru-RU" sz="9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отраслевая экспертиза инвестиционных проектов и программ, имеющих эффект для экономики государства, реализуемых Внешэкономбанком и другими государственными </a:t>
            </a:r>
            <a:r>
              <a:rPr lang="ru-RU" sz="900" kern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организациями</a:t>
            </a:r>
            <a:endParaRPr lang="ru-RU" sz="900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9" name="Рисунок 26">
            <a:extLst>
              <a:ext uri="{FF2B5EF4-FFF2-40B4-BE49-F238E27FC236}">
                <a16:creationId xmlns:a16="http://schemas.microsoft.com/office/drawing/2014/main" xmlns="" id="{9050187F-E889-B442-BDEE-68ECEB03C1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021" y="3331637"/>
            <a:ext cx="235868" cy="235868"/>
          </a:xfrm>
          <a:prstGeom prst="rect">
            <a:avLst/>
          </a:prstGeom>
        </p:spPr>
      </p:pic>
      <p:pic>
        <p:nvPicPr>
          <p:cNvPr id="80" name="Рисунок 30">
            <a:extLst>
              <a:ext uri="{FF2B5EF4-FFF2-40B4-BE49-F238E27FC236}">
                <a16:creationId xmlns:a16="http://schemas.microsoft.com/office/drawing/2014/main" xmlns="" id="{661F89E0-93B8-A34B-AB54-BBA303BA54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021" y="2201803"/>
            <a:ext cx="235868" cy="235868"/>
          </a:xfrm>
          <a:prstGeom prst="rect">
            <a:avLst/>
          </a:prstGeom>
        </p:spPr>
      </p:pic>
      <p:pic>
        <p:nvPicPr>
          <p:cNvPr id="81" name="Рисунок 28">
            <a:extLst>
              <a:ext uri="{FF2B5EF4-FFF2-40B4-BE49-F238E27FC236}">
                <a16:creationId xmlns:a16="http://schemas.microsoft.com/office/drawing/2014/main" xmlns="" id="{5207D730-2B73-714F-8D93-FEC25EA104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021" y="4940223"/>
            <a:ext cx="235868" cy="235868"/>
          </a:xfrm>
          <a:prstGeom prst="rect">
            <a:avLst/>
          </a:prstGeom>
        </p:spPr>
      </p:pic>
      <p:pic>
        <p:nvPicPr>
          <p:cNvPr id="82" name="Рисунок 22">
            <a:extLst>
              <a:ext uri="{FF2B5EF4-FFF2-40B4-BE49-F238E27FC236}">
                <a16:creationId xmlns:a16="http://schemas.microsoft.com/office/drawing/2014/main" xmlns="" id="{5832BF81-9853-364A-9691-620312BE68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33" y="4161259"/>
            <a:ext cx="235868" cy="235868"/>
          </a:xfrm>
          <a:prstGeom prst="rect">
            <a:avLst/>
          </a:prstGeom>
        </p:spPr>
      </p:pic>
      <p:pic>
        <p:nvPicPr>
          <p:cNvPr id="83" name="Рисунок 24">
            <a:extLst>
              <a:ext uri="{FF2B5EF4-FFF2-40B4-BE49-F238E27FC236}">
                <a16:creationId xmlns:a16="http://schemas.microsoft.com/office/drawing/2014/main" xmlns="" id="{9E228D5F-EA7E-D346-8FE9-35957214E9B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33" y="2201803"/>
            <a:ext cx="235868" cy="235868"/>
          </a:xfrm>
          <a:prstGeom prst="rect">
            <a:avLst/>
          </a:prstGeom>
        </p:spPr>
      </p:pic>
      <p:sp>
        <p:nvSpPr>
          <p:cNvPr id="84" name="Овал 83"/>
          <p:cNvSpPr>
            <a:spLocks noChangeAspect="1"/>
          </p:cNvSpPr>
          <p:nvPr/>
        </p:nvSpPr>
        <p:spPr>
          <a:xfrm>
            <a:off x="978701" y="1003928"/>
            <a:ext cx="152400" cy="151406"/>
          </a:xfrm>
          <a:prstGeom prst="ellipse">
            <a:avLst/>
          </a:prstGeom>
          <a:solidFill>
            <a:srgbClr val="30454F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511570" y="1157661"/>
            <a:ext cx="10866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 </a:t>
            </a:r>
          </a:p>
          <a:p>
            <a:pPr algn="ctr"/>
            <a:r>
              <a:rPr lang="ru-RU" sz="800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2017 году решением Наблюдательного Совета ВЭБ п</a:t>
            </a:r>
            <a:r>
              <a:rPr lang="en-US" sz="800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ru-RU" sz="800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 Д.А. Медведева</a:t>
            </a:r>
            <a:endParaRPr lang="ru-RU" sz="800" dirty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1927614" y="1172283"/>
            <a:ext cx="11149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Внешэкономбанк является</a:t>
            </a:r>
          </a:p>
          <a:p>
            <a:pPr algn="ctr"/>
            <a:r>
              <a:rPr lang="ru-RU" sz="80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единственным учредителем</a:t>
            </a:r>
            <a:endParaRPr lang="ru-RU" sz="800" dirty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3366174" y="1164188"/>
            <a:ext cx="11149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более 40 опытных сотрудников, включая докторов и кандидатов наук</a:t>
            </a:r>
            <a:endParaRPr lang="ru-RU" sz="800" b="1" dirty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4479887" y="1172283"/>
            <a:ext cx="17678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опыт работы </a:t>
            </a:r>
          </a:p>
          <a:p>
            <a:pPr algn="ctr"/>
            <a:r>
              <a:rPr lang="ru-RU" sz="800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МЭР России, </a:t>
            </a:r>
          </a:p>
          <a:p>
            <a:pPr algn="ctr"/>
            <a:r>
              <a:rPr lang="ru-RU" sz="800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Минфине России,</a:t>
            </a:r>
          </a:p>
          <a:p>
            <a:pPr algn="ctr"/>
            <a:r>
              <a:rPr lang="ru-RU" sz="800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иных органах власти,</a:t>
            </a:r>
          </a:p>
          <a:p>
            <a:pPr algn="ctr"/>
            <a:r>
              <a:rPr lang="ru-RU" sz="800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контрольных органах</a:t>
            </a:r>
            <a:endParaRPr lang="ru-RU" sz="800" dirty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5917007" y="1161774"/>
            <a:ext cx="18154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опыт разработки и экспертизы макрорегиональных </a:t>
            </a:r>
          </a:p>
          <a:p>
            <a:pPr algn="ctr"/>
            <a:r>
              <a:rPr lang="ru-RU" sz="8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lang="ru-RU" sz="800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региональных стратегий </a:t>
            </a:r>
          </a:p>
          <a:p>
            <a:pPr algn="ctr"/>
            <a:r>
              <a:rPr lang="ru-RU" sz="800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(ХМАО, Татарстан, Свердловская </a:t>
            </a:r>
          </a:p>
          <a:p>
            <a:pPr algn="ctr"/>
            <a:r>
              <a:rPr lang="ru-RU" sz="800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Область, Тульская область и др.)</a:t>
            </a:r>
            <a:endParaRPr lang="ru-RU" sz="800" dirty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7357536" y="1171542"/>
            <a:ext cx="17678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ключевых</a:t>
            </a:r>
          </a:p>
          <a:p>
            <a:pPr algn="ctr"/>
            <a:r>
              <a:rPr lang="ru-RU" sz="800" b="1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направления работы: макроэкономика,</a:t>
            </a:r>
          </a:p>
          <a:p>
            <a:pPr algn="ctr"/>
            <a:r>
              <a:rPr lang="ru-RU" sz="800" b="1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отраслевой анализ,</a:t>
            </a:r>
          </a:p>
          <a:p>
            <a:pPr algn="ctr"/>
            <a:r>
              <a:rPr lang="ru-RU" sz="800" b="1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инновации, регионы</a:t>
            </a:r>
            <a:endParaRPr lang="ru-RU" sz="800" b="1" dirty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1" name="Овал 90"/>
          <p:cNvSpPr>
            <a:spLocks noChangeAspect="1"/>
          </p:cNvSpPr>
          <p:nvPr/>
        </p:nvSpPr>
        <p:spPr>
          <a:xfrm>
            <a:off x="2408893" y="1006255"/>
            <a:ext cx="152400" cy="15140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20B2AA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2" name="Овал 91"/>
          <p:cNvSpPr>
            <a:spLocks noChangeAspect="1"/>
          </p:cNvSpPr>
          <p:nvPr/>
        </p:nvSpPr>
        <p:spPr>
          <a:xfrm>
            <a:off x="6724745" y="1003928"/>
            <a:ext cx="152400" cy="15140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20B2AA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Овал 92"/>
          <p:cNvSpPr>
            <a:spLocks noChangeAspect="1"/>
          </p:cNvSpPr>
          <p:nvPr/>
        </p:nvSpPr>
        <p:spPr>
          <a:xfrm>
            <a:off x="5287625" y="1015724"/>
            <a:ext cx="152400" cy="15140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20B2AA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Oval 26">
            <a:extLst>
              <a:ext uri="{FF2B5EF4-FFF2-40B4-BE49-F238E27FC236}">
                <a16:creationId xmlns:a16="http://schemas.microsoft.com/office/drawing/2014/main" xmlns="" id="{CBD243B4-A5A0-4462-B3F0-7632B225D488}"/>
              </a:ext>
            </a:extLst>
          </p:cNvPr>
          <p:cNvSpPr>
            <a:spLocks noChangeAspect="1"/>
          </p:cNvSpPr>
          <p:nvPr/>
        </p:nvSpPr>
        <p:spPr>
          <a:xfrm>
            <a:off x="5140923" y="3199472"/>
            <a:ext cx="1800000" cy="1800000"/>
          </a:xfrm>
          <a:prstGeom prst="ellipse">
            <a:avLst/>
          </a:prstGeom>
          <a:solidFill>
            <a:schemeClr val="bg1"/>
          </a:solidFill>
          <a:ln>
            <a:solidFill>
              <a:srgbClr val="30454F"/>
            </a:solidFill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97" name="Овал 96"/>
          <p:cNvSpPr>
            <a:spLocks noChangeAspect="1"/>
          </p:cNvSpPr>
          <p:nvPr/>
        </p:nvSpPr>
        <p:spPr>
          <a:xfrm>
            <a:off x="3847453" y="1006330"/>
            <a:ext cx="152400" cy="151406"/>
          </a:xfrm>
          <a:prstGeom prst="ellipse">
            <a:avLst/>
          </a:prstGeom>
          <a:solidFill>
            <a:srgbClr val="30454F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Овал 97"/>
          <p:cNvSpPr>
            <a:spLocks noChangeAspect="1"/>
          </p:cNvSpPr>
          <p:nvPr/>
        </p:nvSpPr>
        <p:spPr>
          <a:xfrm>
            <a:off x="8165274" y="1003928"/>
            <a:ext cx="152400" cy="151406"/>
          </a:xfrm>
          <a:prstGeom prst="ellipse">
            <a:avLst/>
          </a:prstGeom>
          <a:solidFill>
            <a:srgbClr val="30454F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Овал 98"/>
          <p:cNvSpPr>
            <a:spLocks noChangeAspect="1"/>
          </p:cNvSpPr>
          <p:nvPr/>
        </p:nvSpPr>
        <p:spPr>
          <a:xfrm>
            <a:off x="9594945" y="1001707"/>
            <a:ext cx="152400" cy="15140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20B2AA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/>
          <p:cNvSpPr/>
          <p:nvPr/>
        </p:nvSpPr>
        <p:spPr>
          <a:xfrm>
            <a:off x="8787207" y="1155334"/>
            <a:ext cx="17678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экспертная поддержка</a:t>
            </a:r>
          </a:p>
          <a:p>
            <a:pPr algn="ctr"/>
            <a:r>
              <a:rPr lang="ru-RU" sz="800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АП РФ, федеральных и региональных органов власти, бизнес-интересантов, работа в экспертных советах при Совете Федерации и Госдуме РФ</a:t>
            </a:r>
            <a:endParaRPr lang="ru-RU" sz="800" dirty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1" name="Овал 100"/>
          <p:cNvSpPr>
            <a:spLocks noChangeAspect="1"/>
          </p:cNvSpPr>
          <p:nvPr/>
        </p:nvSpPr>
        <p:spPr>
          <a:xfrm>
            <a:off x="11035125" y="1001707"/>
            <a:ext cx="152400" cy="15140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20B2AA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Прямоугольник 101"/>
          <p:cNvSpPr/>
          <p:nvPr/>
        </p:nvSpPr>
        <p:spPr>
          <a:xfrm>
            <a:off x="10429950" y="1153113"/>
            <a:ext cx="13627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активная научная работа, взаимодействие </a:t>
            </a:r>
            <a:r>
              <a:rPr lang="ru-RU" sz="800" dirty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аналитическими центрами в России и </a:t>
            </a:r>
            <a:r>
              <a:rPr lang="ru-RU" sz="800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рубежом</a:t>
            </a:r>
            <a:endParaRPr lang="ru-RU" sz="800" dirty="0">
              <a:solidFill>
                <a:schemeClr val="bg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3" name="Picture 7" descr="T:\DMPKA_Regions\Презентации\Иконки\пространство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855" y="5094455"/>
            <a:ext cx="520237" cy="52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8" descr="T:\DMPKA_Regions\Презентации\Иконки\наука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991" y="5094454"/>
            <a:ext cx="520237" cy="52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9" descr="T:\DMPKA_Regions\Презентации\Иконки\макро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572" y="2539596"/>
            <a:ext cx="520237" cy="52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10" descr="T:\DMPKA_Regions\Презентации\Иконки\отрасли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38" y="2558176"/>
            <a:ext cx="520237" cy="52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11" descr="T:\DMPKA_Regions\Презентации\Иконки\зеленый рост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667" y="3853889"/>
            <a:ext cx="520237" cy="52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12" descr="T:\DMPKA_Regions\Презентации\Иконки\институты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517" y="3859261"/>
            <a:ext cx="520237" cy="52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531" y="3878038"/>
            <a:ext cx="1414344" cy="44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9623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Шаблон_презентации.potx" id="{EA7BFCB4-C7BE-4BFB-B6D1-A4F561CFAB7F}" vid="{608BE079-A222-499B-8645-821F39CFED3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Шаблон_презентации_20181102</Template>
  <TotalTime>1703</TotalTime>
  <Words>796</Words>
  <Application>Microsoft Office PowerPoint</Application>
  <PresentationFormat>Произвольный</PresentationFormat>
  <Paragraphs>163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      Международные инновации при реализации проектов в формате  «Один пояс – один путь»</vt:lpstr>
      <vt:lpstr>Маршруты Евразии и ОПОП</vt:lpstr>
      <vt:lpstr>Презентация PowerPoint</vt:lpstr>
      <vt:lpstr>Belt&amp;Road International Transport Alliance (BRITA)</vt:lpstr>
      <vt:lpstr>КАК ЗВУЧИТ В МИРЕ ПОВЕСТКА РАЗВИТИЯ</vt:lpstr>
      <vt:lpstr>Элементы инновационной автомагистрали</vt:lpstr>
      <vt:lpstr>КЛЮЧЕВЫЕ ФУНКЦИИ МЕТОДОЛОГИЧЕСКОГО ЦЕНТРА</vt:lpstr>
      <vt:lpstr>Платформа ВЭБ.РФ позволяет оказать поддержку проекта на любой стадии жизненного цикла проекта</vt:lpstr>
      <vt:lpstr>АНО «Институт Внешэкономбанка»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Волгин</dc:creator>
  <cp:lastModifiedBy>user</cp:lastModifiedBy>
  <cp:revision>76</cp:revision>
  <dcterms:created xsi:type="dcterms:W3CDTF">2018-11-02T07:05:00Z</dcterms:created>
  <dcterms:modified xsi:type="dcterms:W3CDTF">2019-07-02T16:06:03Z</dcterms:modified>
</cp:coreProperties>
</file>