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15"/>
  </p:notesMasterIdLst>
  <p:sldIdLst>
    <p:sldId id="301" r:id="rId3"/>
    <p:sldId id="1874" r:id="rId4"/>
    <p:sldId id="263" r:id="rId5"/>
    <p:sldId id="1843" r:id="rId6"/>
    <p:sldId id="1881" r:id="rId7"/>
    <p:sldId id="260" r:id="rId8"/>
    <p:sldId id="256" r:id="rId9"/>
    <p:sldId id="268" r:id="rId10"/>
    <p:sldId id="1875" r:id="rId11"/>
    <p:sldId id="1885" r:id="rId12"/>
    <p:sldId id="1886" r:id="rId13"/>
    <p:sldId id="1884" r:id="rId1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3EA"/>
    <a:srgbClr val="E9F1F5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3121" autoAdjust="0"/>
  </p:normalViewPr>
  <p:slideViewPr>
    <p:cSldViewPr>
      <p:cViewPr varScale="1">
        <p:scale>
          <a:sx n="86" d="100"/>
          <a:sy n="86" d="100"/>
        </p:scale>
        <p:origin x="331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37B34-2535-40F9-BE0F-51FB898662D8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E8D85-955D-4599-B662-0E1185245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5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6B74A2F-7F37-40E3-8245-7439C6B971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42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3050" defTabSz="842963">
              <a:spcBef>
                <a:spcPct val="30000"/>
              </a:spcBef>
              <a:buClr>
                <a:srgbClr val="E30316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7488" defTabSz="842963">
              <a:spcBef>
                <a:spcPct val="3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9875" indent="-217488" defTabSz="842963">
              <a:spcBef>
                <a:spcPct val="3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1200" indent="-217488" defTabSz="842963">
              <a:spcBef>
                <a:spcPct val="3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8400" indent="-217488" defTabSz="8429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5600" indent="-217488" defTabSz="8429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2800" indent="-217488" defTabSz="8429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0000" indent="-217488" defTabSz="84296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064421-641F-45E8-96EF-B2CC968D05D2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B519C22-6761-47FC-91AA-F403DCA1B3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5112" cy="3721100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807C1A59-7100-4DD1-B4C4-419713C66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Helvetica 45 Light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C913A54-57B3-46DD-A219-178802221F5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E30316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1B6073-3B41-49BB-BF2A-4A88C2304522}" type="slidenum">
              <a:rPr kumimoji="0" lang="de-DE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66712B7C-B3E9-48B9-8027-2AFE6CD08F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744538"/>
            <a:ext cx="4824413" cy="2714625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B75E4F8D-A21F-4B94-80BD-5917F7890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0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8">
            <a:extLst>
              <a:ext uri="{FF2B5EF4-FFF2-40B4-BE49-F238E27FC236}">
                <a16:creationId xmlns:a16="http://schemas.microsoft.com/office/drawing/2014/main" id="{362EC7EA-5006-4681-A1B8-293CB9168F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680" y="6125212"/>
            <a:ext cx="1794933" cy="61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570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4D55B4-054A-498E-B35C-A2ADC65571BE}"/>
              </a:ext>
            </a:extLst>
          </p:cNvPr>
          <p:cNvSpPr txBox="1">
            <a:spLocks/>
          </p:cNvSpPr>
          <p:nvPr userDrawn="1"/>
        </p:nvSpPr>
        <p:spPr>
          <a:xfrm>
            <a:off x="5996517" y="6354234"/>
            <a:ext cx="287867" cy="215900"/>
          </a:xfrm>
          <a:prstGeom prst="ellipse">
            <a:avLst/>
          </a:prstGeom>
          <a:solidFill>
            <a:srgbClr val="D72622"/>
          </a:solidFill>
        </p:spPr>
        <p:txBody>
          <a:bodyPr lIns="0" tIns="0" rIns="0" bIns="0" anchor="ctr"/>
          <a:lstStyle>
            <a:lvl1pPr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08A62863-DC8E-460F-B96D-824145789D6E}" type="slidenum">
              <a:rPr lang="de-AT" altLang="de-DE" sz="7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de-AT" altLang="de-DE" sz="7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09300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EF7EB5-B615-41D2-89F4-5BA09E9E76C9}"/>
              </a:ext>
            </a:extLst>
          </p:cNvPr>
          <p:cNvSpPr txBox="1">
            <a:spLocks/>
          </p:cNvSpPr>
          <p:nvPr userDrawn="1"/>
        </p:nvSpPr>
        <p:spPr>
          <a:xfrm>
            <a:off x="5996517" y="6354234"/>
            <a:ext cx="287867" cy="215900"/>
          </a:xfrm>
          <a:prstGeom prst="ellipse">
            <a:avLst/>
          </a:prstGeom>
          <a:solidFill>
            <a:srgbClr val="D72622"/>
          </a:solidFill>
        </p:spPr>
        <p:txBody>
          <a:bodyPr lIns="0" tIns="0" rIns="0" bIns="0" anchor="ctr"/>
          <a:lstStyle>
            <a:lvl1pPr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D0FF2A4D-5873-4717-9D75-C93108F53BCF}" type="slidenum">
              <a:rPr lang="de-AT" altLang="de-DE" sz="7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de-AT" altLang="de-DE" sz="70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8C1B9C-266C-4AA8-9764-E3AD0D06C8B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73600" y="6246286"/>
            <a:ext cx="2844800" cy="476249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de-DE"/>
          </a:p>
          <a:p>
            <a:pPr>
              <a:defRPr/>
            </a:pPr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740207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B01121D6-D814-44F5-9EE4-880A6D995A63}"/>
              </a:ext>
            </a:extLst>
          </p:cNvPr>
          <p:cNvSpPr txBox="1">
            <a:spLocks/>
          </p:cNvSpPr>
          <p:nvPr userDrawn="1"/>
        </p:nvSpPr>
        <p:spPr>
          <a:xfrm>
            <a:off x="5996517" y="6354234"/>
            <a:ext cx="287867" cy="215900"/>
          </a:xfrm>
          <a:prstGeom prst="ellipse">
            <a:avLst/>
          </a:prstGeom>
          <a:solidFill>
            <a:srgbClr val="D72622"/>
          </a:solidFill>
        </p:spPr>
        <p:txBody>
          <a:bodyPr lIns="0" tIns="0" rIns="0" bIns="0" anchor="ctr"/>
          <a:lstStyle>
            <a:lvl1pPr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054BF1ED-6267-458B-8F3C-84E43CB16B70}" type="slidenum">
              <a:rPr lang="de-AT" altLang="de-DE" sz="7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de-AT" altLang="de-DE" sz="7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4418" y="1631950"/>
            <a:ext cx="536998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31950"/>
            <a:ext cx="5369984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25696E-463A-43AF-B83E-EF983FEB29E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73600" y="6246286"/>
            <a:ext cx="2844800" cy="476249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de-DE"/>
          </a:p>
          <a:p>
            <a:pPr>
              <a:defRPr/>
            </a:pPr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229946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CD2A15BD-1A1E-4940-9B6D-0E040A3E375F}"/>
              </a:ext>
            </a:extLst>
          </p:cNvPr>
          <p:cNvSpPr txBox="1">
            <a:spLocks/>
          </p:cNvSpPr>
          <p:nvPr userDrawn="1"/>
        </p:nvSpPr>
        <p:spPr>
          <a:xfrm>
            <a:off x="5996517" y="6354234"/>
            <a:ext cx="287867" cy="215900"/>
          </a:xfrm>
          <a:prstGeom prst="ellipse">
            <a:avLst/>
          </a:prstGeom>
          <a:solidFill>
            <a:srgbClr val="D72622"/>
          </a:solidFill>
        </p:spPr>
        <p:txBody>
          <a:bodyPr lIns="0" tIns="0" rIns="0" bIns="0" anchor="ctr"/>
          <a:lstStyle>
            <a:lvl1pPr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314B09E-85F3-4E28-9044-F92DBC99FFF4}" type="slidenum">
              <a:rPr lang="de-AT" altLang="de-DE" sz="7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de-AT" altLang="de-DE" sz="7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800EE91-36A4-4860-82BC-4EAE27CE81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73600" y="6246286"/>
            <a:ext cx="2844800" cy="476249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de-DE"/>
          </a:p>
          <a:p>
            <a:pPr>
              <a:defRPr/>
            </a:pPr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591732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7CA3FE93-B917-4D31-A216-9C27B6F62A1D}"/>
              </a:ext>
            </a:extLst>
          </p:cNvPr>
          <p:cNvSpPr txBox="1">
            <a:spLocks/>
          </p:cNvSpPr>
          <p:nvPr userDrawn="1"/>
        </p:nvSpPr>
        <p:spPr>
          <a:xfrm>
            <a:off x="5996517" y="6354234"/>
            <a:ext cx="287867" cy="215900"/>
          </a:xfrm>
          <a:prstGeom prst="ellipse">
            <a:avLst/>
          </a:prstGeom>
          <a:solidFill>
            <a:srgbClr val="D72622"/>
          </a:solidFill>
        </p:spPr>
        <p:txBody>
          <a:bodyPr lIns="0" tIns="0" rIns="0" bIns="0" anchor="ctr"/>
          <a:lstStyle>
            <a:lvl1pPr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0F042E3F-E6B5-4CFB-8A0B-5EF1677A7953}" type="slidenum">
              <a:rPr lang="de-AT" altLang="de-DE" sz="7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de-AT" altLang="de-DE" sz="7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CF63BB-45EF-4987-86DE-B1984557790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73600" y="6246286"/>
            <a:ext cx="2844800" cy="476249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de-DE"/>
          </a:p>
          <a:p>
            <a:pPr>
              <a:defRPr/>
            </a:pPr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653605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4A1EF3BE-4A88-48BB-9DF9-63A79F3AB167}"/>
              </a:ext>
            </a:extLst>
          </p:cNvPr>
          <p:cNvSpPr txBox="1">
            <a:spLocks/>
          </p:cNvSpPr>
          <p:nvPr userDrawn="1"/>
        </p:nvSpPr>
        <p:spPr>
          <a:xfrm>
            <a:off x="5996517" y="6354234"/>
            <a:ext cx="287867" cy="215900"/>
          </a:xfrm>
          <a:prstGeom prst="ellipse">
            <a:avLst/>
          </a:prstGeom>
          <a:solidFill>
            <a:srgbClr val="D72622"/>
          </a:solidFill>
        </p:spPr>
        <p:txBody>
          <a:bodyPr lIns="0" tIns="0" rIns="0" bIns="0" anchor="ctr"/>
          <a:lstStyle>
            <a:lvl1pPr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A2E8997F-98CD-4A89-A460-4498042466AE}" type="slidenum">
              <a:rPr lang="de-AT" altLang="de-DE" sz="7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de-AT" altLang="de-D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85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992A3067-6704-4CA0-8946-8F196AE07E7E}"/>
              </a:ext>
            </a:extLst>
          </p:cNvPr>
          <p:cNvSpPr txBox="1">
            <a:spLocks/>
          </p:cNvSpPr>
          <p:nvPr userDrawn="1"/>
        </p:nvSpPr>
        <p:spPr>
          <a:xfrm>
            <a:off x="5996517" y="6354234"/>
            <a:ext cx="287867" cy="215900"/>
          </a:xfrm>
          <a:prstGeom prst="ellipse">
            <a:avLst/>
          </a:prstGeom>
          <a:solidFill>
            <a:srgbClr val="D72622"/>
          </a:solidFill>
        </p:spPr>
        <p:txBody>
          <a:bodyPr lIns="0" tIns="0" rIns="0" bIns="0" anchor="ctr"/>
          <a:lstStyle>
            <a:lvl1pPr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F97A22B-5A8F-48AE-B102-BCBF0E041172}" type="slidenum">
              <a:rPr lang="de-AT" altLang="de-DE" sz="7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de-AT" altLang="de-DE" sz="7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C856425-00B0-47A0-A5A0-690BA63465E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73600" y="6246286"/>
            <a:ext cx="2844800" cy="476249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de-DE"/>
          </a:p>
          <a:p>
            <a:pPr>
              <a:defRPr/>
            </a:pPr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40510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1C25961A-2A27-46CF-B294-7A095DC885F3}"/>
              </a:ext>
            </a:extLst>
          </p:cNvPr>
          <p:cNvSpPr txBox="1">
            <a:spLocks/>
          </p:cNvSpPr>
          <p:nvPr userDrawn="1"/>
        </p:nvSpPr>
        <p:spPr>
          <a:xfrm>
            <a:off x="5996517" y="6354234"/>
            <a:ext cx="287867" cy="215900"/>
          </a:xfrm>
          <a:prstGeom prst="ellipse">
            <a:avLst/>
          </a:prstGeom>
          <a:solidFill>
            <a:srgbClr val="D72622"/>
          </a:solidFill>
        </p:spPr>
        <p:txBody>
          <a:bodyPr lIns="0" tIns="0" rIns="0" bIns="0" anchor="ctr"/>
          <a:lstStyle>
            <a:lvl1pPr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21234B30-86C8-4B7B-AB65-B9C10E62AAAF}" type="slidenum">
              <a:rPr lang="de-AT" altLang="de-DE" sz="7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de-AT" altLang="de-DE" sz="7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10031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36E1D6-C434-4CF5-B890-BC8E63ED7E7C}"/>
              </a:ext>
            </a:extLst>
          </p:cNvPr>
          <p:cNvSpPr txBox="1">
            <a:spLocks/>
          </p:cNvSpPr>
          <p:nvPr userDrawn="1"/>
        </p:nvSpPr>
        <p:spPr>
          <a:xfrm>
            <a:off x="5996517" y="6354234"/>
            <a:ext cx="287867" cy="215900"/>
          </a:xfrm>
          <a:prstGeom prst="ellipse">
            <a:avLst/>
          </a:prstGeom>
          <a:solidFill>
            <a:srgbClr val="D72622"/>
          </a:solidFill>
        </p:spPr>
        <p:txBody>
          <a:bodyPr lIns="0" tIns="0" rIns="0" bIns="0" anchor="ctr"/>
          <a:lstStyle>
            <a:lvl1pPr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42C3C9B2-66AD-4839-BF7F-52AE37533AA3}" type="slidenum">
              <a:rPr lang="de-AT" altLang="de-DE" sz="7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de-AT" altLang="de-DE" sz="7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42062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932F86DD-FC29-4383-998C-1F92936046B3}"/>
              </a:ext>
            </a:extLst>
          </p:cNvPr>
          <p:cNvSpPr txBox="1">
            <a:spLocks/>
          </p:cNvSpPr>
          <p:nvPr userDrawn="1"/>
        </p:nvSpPr>
        <p:spPr>
          <a:xfrm>
            <a:off x="5996517" y="6354234"/>
            <a:ext cx="287867" cy="215900"/>
          </a:xfrm>
          <a:prstGeom prst="ellipse">
            <a:avLst/>
          </a:prstGeom>
          <a:solidFill>
            <a:srgbClr val="D72622"/>
          </a:solidFill>
        </p:spPr>
        <p:txBody>
          <a:bodyPr lIns="0" tIns="0" rIns="0" bIns="0" anchor="ctr"/>
          <a:lstStyle>
            <a:lvl1pPr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2CCBD7CD-0CEA-49C0-AF81-201739077341}" type="slidenum">
              <a:rPr lang="de-AT" altLang="de-DE" sz="7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de-AT" altLang="de-DE" sz="700">
              <a:solidFill>
                <a:srgbClr val="FFFFFF"/>
              </a:solidFill>
            </a:endParaRPr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60887" y="260351"/>
            <a:ext cx="2806700" cy="58689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60302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3685FD-66EC-47CB-9A66-05EC406A5FFE}"/>
              </a:ext>
            </a:extLst>
          </p:cNvPr>
          <p:cNvSpPr txBox="1">
            <a:spLocks/>
          </p:cNvSpPr>
          <p:nvPr userDrawn="1"/>
        </p:nvSpPr>
        <p:spPr>
          <a:xfrm>
            <a:off x="5996517" y="6354234"/>
            <a:ext cx="287867" cy="215900"/>
          </a:xfrm>
          <a:prstGeom prst="ellipse">
            <a:avLst/>
          </a:prstGeom>
          <a:solidFill>
            <a:srgbClr val="D72622"/>
          </a:solidFill>
        </p:spPr>
        <p:txBody>
          <a:bodyPr lIns="0" tIns="0" rIns="0" bIns="0" anchor="ctr"/>
          <a:lstStyle>
            <a:lvl1pPr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4E3EF27A-613E-4A6C-8A90-9EAAA4F51F63}" type="slidenum">
              <a:rPr lang="de-AT" altLang="de-DE" sz="7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de-AT" altLang="de-DE" sz="7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3" y="260352"/>
            <a:ext cx="8544984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24421" y="1631950"/>
            <a:ext cx="10943167" cy="4497388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786732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8AEE97-71BF-42BA-8C26-EF1729424B70}"/>
              </a:ext>
            </a:extLst>
          </p:cNvPr>
          <p:cNvSpPr txBox="1">
            <a:spLocks/>
          </p:cNvSpPr>
          <p:nvPr userDrawn="1"/>
        </p:nvSpPr>
        <p:spPr>
          <a:xfrm>
            <a:off x="5996517" y="6354234"/>
            <a:ext cx="287867" cy="215900"/>
          </a:xfrm>
          <a:prstGeom prst="ellipse">
            <a:avLst/>
          </a:prstGeom>
          <a:solidFill>
            <a:srgbClr val="D72622"/>
          </a:solidFill>
        </p:spPr>
        <p:txBody>
          <a:bodyPr lIns="0" tIns="0" rIns="0" bIns="0" anchor="ctr"/>
          <a:lstStyle>
            <a:lvl1pPr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DE194AC9-C008-407E-B7E9-4D2D193BE077}" type="slidenum">
              <a:rPr lang="de-AT" altLang="de-DE" sz="7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de-AT" altLang="de-DE" sz="7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3" y="260352"/>
            <a:ext cx="8544984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24421" y="1631950"/>
            <a:ext cx="10943167" cy="4497388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17407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799" y="1196975"/>
            <a:ext cx="11328000" cy="460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31803" y="5841353"/>
            <a:ext cx="11324167" cy="180000"/>
          </a:xfrm>
        </p:spPr>
        <p:txBody>
          <a:bodyPr>
            <a:noAutofit/>
          </a:bodyPr>
          <a:lstStyle>
            <a:lvl1pPr>
              <a:defRPr sz="900" b="0" cap="none"/>
            </a:lvl1pPr>
            <a:lvl2pPr>
              <a:defRPr sz="1000" b="0" cap="none"/>
            </a:lvl2pPr>
            <a:lvl3pPr>
              <a:defRPr sz="1000" b="0" cap="none"/>
            </a:lvl3pPr>
            <a:lvl4pPr>
              <a:defRPr sz="1000" b="0" cap="none"/>
            </a:lvl4pPr>
            <a:lvl5pPr>
              <a:defRPr sz="1000" b="0" cap="non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5500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DFFF31-035A-40D7-8A62-5161E34A0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4433" y="260352"/>
            <a:ext cx="8544984" cy="72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de-DE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EAA01AF6-DC03-438C-B17B-894818C77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631951"/>
            <a:ext cx="10943167" cy="449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err="1"/>
              <a:t>Textmasterformate</a:t>
            </a:r>
            <a:r>
              <a:rPr lang="en-GB" altLang="de-DE" dirty="0"/>
              <a:t> </a:t>
            </a:r>
            <a:r>
              <a:rPr lang="en-GB" altLang="de-DE" dirty="0" err="1"/>
              <a:t>durch</a:t>
            </a:r>
            <a:r>
              <a:rPr lang="en-GB" altLang="de-DE" dirty="0"/>
              <a:t> </a:t>
            </a:r>
            <a:r>
              <a:rPr lang="en-GB" altLang="de-DE" dirty="0" err="1"/>
              <a:t>Klicken</a:t>
            </a:r>
            <a:r>
              <a:rPr lang="en-GB" altLang="de-DE" dirty="0"/>
              <a:t> </a:t>
            </a:r>
            <a:r>
              <a:rPr lang="en-GB" altLang="de-DE" dirty="0" err="1"/>
              <a:t>bearbeiten</a:t>
            </a:r>
            <a:endParaRPr lang="en-GB" altLang="de-DE" dirty="0"/>
          </a:p>
          <a:p>
            <a:pPr lvl="1"/>
            <a:r>
              <a:rPr lang="en-GB" altLang="de-DE" dirty="0" err="1"/>
              <a:t>Zweite</a:t>
            </a:r>
            <a:r>
              <a:rPr lang="en-GB" altLang="de-DE" dirty="0"/>
              <a:t> </a:t>
            </a:r>
            <a:r>
              <a:rPr lang="en-GB" altLang="de-DE" dirty="0" err="1"/>
              <a:t>Ebene</a:t>
            </a:r>
            <a:endParaRPr lang="en-GB" altLang="de-DE" dirty="0"/>
          </a:p>
          <a:p>
            <a:pPr lvl="2"/>
            <a:r>
              <a:rPr lang="en-GB" altLang="de-DE" dirty="0" err="1"/>
              <a:t>Dritte</a:t>
            </a:r>
            <a:r>
              <a:rPr lang="en-GB" altLang="de-DE" dirty="0"/>
              <a:t> </a:t>
            </a:r>
            <a:r>
              <a:rPr lang="en-GB" altLang="de-DE" dirty="0" err="1"/>
              <a:t>Ebene</a:t>
            </a:r>
            <a:endParaRPr lang="en-GB" altLang="de-DE" dirty="0"/>
          </a:p>
          <a:p>
            <a:pPr lvl="3"/>
            <a:r>
              <a:rPr lang="en-GB" altLang="de-DE" dirty="0" err="1"/>
              <a:t>Vierte</a:t>
            </a:r>
            <a:r>
              <a:rPr lang="en-GB" altLang="de-DE" dirty="0"/>
              <a:t> </a:t>
            </a:r>
            <a:r>
              <a:rPr lang="en-GB" altLang="de-DE" dirty="0" err="1"/>
              <a:t>Ebene</a:t>
            </a:r>
            <a:endParaRPr lang="en-GB" altLang="de-DE" dirty="0"/>
          </a:p>
          <a:p>
            <a:pPr lvl="4"/>
            <a:r>
              <a:rPr lang="en-GB" altLang="de-DE" dirty="0" err="1"/>
              <a:t>Fünfte</a:t>
            </a:r>
            <a:r>
              <a:rPr lang="en-GB" altLang="de-DE" dirty="0"/>
              <a:t> </a:t>
            </a:r>
            <a:r>
              <a:rPr lang="en-GB" altLang="de-DE" dirty="0" err="1"/>
              <a:t>Ebene</a:t>
            </a:r>
            <a:endParaRPr lang="en-GB" altLang="de-DE" dirty="0"/>
          </a:p>
        </p:txBody>
      </p:sp>
      <p:grpSp>
        <p:nvGrpSpPr>
          <p:cNvPr id="1028" name="Group 16">
            <a:extLst>
              <a:ext uri="{FF2B5EF4-FFF2-40B4-BE49-F238E27FC236}">
                <a16:creationId xmlns:a16="http://schemas.microsoft.com/office/drawing/2014/main" id="{C664796B-490D-4BF6-A8EA-5B8E492A9F45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812800"/>
            <a:ext cx="11472333" cy="5344584"/>
            <a:chOff x="204" y="719"/>
            <a:chExt cx="5363" cy="3159"/>
          </a:xfrm>
        </p:grpSpPr>
        <p:sp>
          <p:nvSpPr>
            <p:cNvPr id="1032" name="Line 17">
              <a:extLst>
                <a:ext uri="{FF2B5EF4-FFF2-40B4-BE49-F238E27FC236}">
                  <a16:creationId xmlns:a16="http://schemas.microsoft.com/office/drawing/2014/main" id="{AC965CD5-9B4A-42F9-8589-143490476F2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04" y="719"/>
              <a:ext cx="5363" cy="1"/>
            </a:xfrm>
            <a:prstGeom prst="line">
              <a:avLst/>
            </a:prstGeom>
            <a:noFill/>
            <a:ln w="381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1033" name="Line 18">
              <a:extLst>
                <a:ext uri="{FF2B5EF4-FFF2-40B4-BE49-F238E27FC236}">
                  <a16:creationId xmlns:a16="http://schemas.microsoft.com/office/drawing/2014/main" id="{62F77E04-84E4-41ED-BD1D-71E455A7180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09" y="3878"/>
              <a:ext cx="5339" cy="0"/>
            </a:xfrm>
            <a:prstGeom prst="line">
              <a:avLst/>
            </a:prstGeom>
            <a:noFill/>
            <a:ln w="381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</p:grpSp>
      <p:pic>
        <p:nvPicPr>
          <p:cNvPr id="1029" name="Grafik 8">
            <a:extLst>
              <a:ext uri="{FF2B5EF4-FFF2-40B4-BE49-F238E27FC236}">
                <a16:creationId xmlns:a16="http://schemas.microsoft.com/office/drawing/2014/main" id="{449635C1-C2F5-4BFD-AD0C-1C9E9FB6BC2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3" y="6176435"/>
            <a:ext cx="1763183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hteck 1">
            <a:extLst>
              <a:ext uri="{FF2B5EF4-FFF2-40B4-BE49-F238E27FC236}">
                <a16:creationId xmlns:a16="http://schemas.microsoft.com/office/drawing/2014/main" id="{6F69D86B-8DB0-414E-8653-04ED425DE3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7486" y="6303435"/>
            <a:ext cx="19303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 b="1">
                <a:solidFill>
                  <a:srgbClr val="114D75"/>
                </a:solidFill>
                <a:latin typeface="Arial" charset="0"/>
              </a:defRPr>
            </a:lvl1pPr>
            <a:lvl2pPr marL="742950" indent="-285750" eaLnBrk="0" hangingPunct="0">
              <a:defRPr sz="3000" b="1">
                <a:solidFill>
                  <a:srgbClr val="114D75"/>
                </a:solidFill>
                <a:latin typeface="Arial" charset="0"/>
              </a:defRPr>
            </a:lvl2pPr>
            <a:lvl3pPr marL="1143000" indent="-228600" eaLnBrk="0" hangingPunct="0">
              <a:defRPr sz="3000" b="1">
                <a:solidFill>
                  <a:srgbClr val="114D75"/>
                </a:solidFill>
                <a:latin typeface="Arial" charset="0"/>
              </a:defRPr>
            </a:lvl3pPr>
            <a:lvl4pPr marL="1600200" indent="-228600" eaLnBrk="0" hangingPunct="0">
              <a:defRPr sz="3000" b="1">
                <a:solidFill>
                  <a:srgbClr val="114D75"/>
                </a:solidFill>
                <a:latin typeface="Arial" charset="0"/>
              </a:defRPr>
            </a:lvl4pPr>
            <a:lvl5pPr marL="2057400" indent="-228600" eaLnBrk="0" hangingPunct="0">
              <a:defRPr sz="3000" b="1">
                <a:solidFill>
                  <a:srgbClr val="114D7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AT" altLang="de-DE" sz="1200" dirty="0">
                <a:solidFill>
                  <a:srgbClr val="D72622"/>
                </a:solidFill>
              </a:rPr>
              <a:t>© </a:t>
            </a:r>
            <a:r>
              <a:rPr lang="de-AT" altLang="de-DE" sz="1200" b="0" dirty="0">
                <a:solidFill>
                  <a:srgbClr val="D72622"/>
                </a:solidFill>
              </a:rPr>
              <a:t>STRABAG, 31.01.2018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6711E42B-C908-4FAF-B4A0-BFE540A050ED}"/>
              </a:ext>
            </a:extLst>
          </p:cNvPr>
          <p:cNvSpPr txBox="1">
            <a:spLocks/>
          </p:cNvSpPr>
          <p:nvPr userDrawn="1"/>
        </p:nvSpPr>
        <p:spPr>
          <a:xfrm>
            <a:off x="5996517" y="6303434"/>
            <a:ext cx="287867" cy="313267"/>
          </a:xfrm>
          <a:prstGeom prst="ellipse">
            <a:avLst/>
          </a:prstGeom>
          <a:solidFill>
            <a:srgbClr val="D72622"/>
          </a:solidFill>
        </p:spPr>
        <p:txBody>
          <a:bodyPr lIns="0" tIns="0" rIns="0" bIns="0" anchor="ctr"/>
          <a:lstStyle>
            <a:lvl1pPr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14D75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593B1FB-BC99-4ADB-A612-7F3CCE3E96B8}" type="slidenum">
              <a:rPr lang="de-AT" altLang="de-DE" sz="7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de-AT" altLang="de-D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9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20000"/>
        </a:spcAft>
        <a:buClr>
          <a:srgbClr val="E30316"/>
        </a:buClr>
        <a:buSzPct val="75000"/>
        <a:buFont typeface="Wingdings" panose="05000000000000000000" pitchFamily="2" charset="2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eaLnBrk="0" fontAlgn="base" hangingPunct="0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defRPr>
          <a:solidFill>
            <a:schemeClr val="tx1"/>
          </a:solidFill>
          <a:latin typeface="+mn-lt"/>
        </a:defRPr>
      </a:lvl2pPr>
      <a:lvl3pPr marL="271463" indent="-268288" algn="l" rtl="0" eaLnBrk="0" fontAlgn="base" hangingPunct="0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541338" indent="-268288" algn="l" rtl="0" eaLnBrk="0" fontAlgn="base" hangingPunct="0">
        <a:spcBef>
          <a:spcPct val="20000"/>
        </a:spcBef>
        <a:spcAft>
          <a:spcPct val="20000"/>
        </a:spcAft>
        <a:buChar char="–"/>
        <a:defRPr sz="1600">
          <a:solidFill>
            <a:schemeClr val="tx1"/>
          </a:solidFill>
          <a:latin typeface="+mn-lt"/>
        </a:defRPr>
      </a:lvl4pPr>
      <a:lvl5pPr marL="720725" indent="-177800" algn="l" rtl="0" eaLnBrk="0" fontAlgn="base" hangingPunct="0">
        <a:spcBef>
          <a:spcPct val="20000"/>
        </a:spcBef>
        <a:spcAft>
          <a:spcPct val="20000"/>
        </a:spcAft>
        <a:buClr>
          <a:schemeClr val="accent2"/>
        </a:buClr>
        <a:buChar char="•"/>
        <a:defRPr sz="1400">
          <a:solidFill>
            <a:schemeClr val="tx1"/>
          </a:solidFill>
          <a:latin typeface="+mn-lt"/>
        </a:defRPr>
      </a:lvl5pPr>
      <a:lvl6pPr marL="1177925" indent="-177800" algn="l" rtl="0" fontAlgn="base">
        <a:spcBef>
          <a:spcPct val="20000"/>
        </a:spcBef>
        <a:spcAft>
          <a:spcPct val="20000"/>
        </a:spcAft>
        <a:buClr>
          <a:schemeClr val="accent2"/>
        </a:buClr>
        <a:buChar char="•"/>
        <a:defRPr sz="1400">
          <a:solidFill>
            <a:schemeClr val="tx1"/>
          </a:solidFill>
          <a:latin typeface="+mn-lt"/>
        </a:defRPr>
      </a:lvl6pPr>
      <a:lvl7pPr marL="1635125" indent="-177800" algn="l" rtl="0" fontAlgn="base">
        <a:spcBef>
          <a:spcPct val="20000"/>
        </a:spcBef>
        <a:spcAft>
          <a:spcPct val="20000"/>
        </a:spcAft>
        <a:buClr>
          <a:schemeClr val="accent2"/>
        </a:buClr>
        <a:buChar char="•"/>
        <a:defRPr sz="1400">
          <a:solidFill>
            <a:schemeClr val="tx1"/>
          </a:solidFill>
          <a:latin typeface="+mn-lt"/>
        </a:defRPr>
      </a:lvl7pPr>
      <a:lvl8pPr marL="2092325" indent="-177800" algn="l" rtl="0" fontAlgn="base">
        <a:spcBef>
          <a:spcPct val="20000"/>
        </a:spcBef>
        <a:spcAft>
          <a:spcPct val="20000"/>
        </a:spcAft>
        <a:buClr>
          <a:schemeClr val="accent2"/>
        </a:buClr>
        <a:buChar char="•"/>
        <a:defRPr sz="1400">
          <a:solidFill>
            <a:schemeClr val="tx1"/>
          </a:solidFill>
          <a:latin typeface="+mn-lt"/>
        </a:defRPr>
      </a:lvl8pPr>
      <a:lvl9pPr marL="2549525" indent="-177800" algn="l" rtl="0" fontAlgn="base">
        <a:spcBef>
          <a:spcPct val="20000"/>
        </a:spcBef>
        <a:spcAft>
          <a:spcPct val="20000"/>
        </a:spcAft>
        <a:buClr>
          <a:schemeClr val="accent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interlab.ru/wp-content/uploads/2015/04/Depositphotos_17004541_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9512"/>
            <a:ext cx="12191999" cy="802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03444" y="4253334"/>
            <a:ext cx="4572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Докладчик: проректор по научной работе УШАКОВ В.В.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83632" y="6092906"/>
            <a:ext cx="682625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Сочи, 04.06.2019 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644" y="2141984"/>
            <a:ext cx="8229600" cy="1647056"/>
          </a:xfrm>
        </p:spPr>
        <p:txBody>
          <a:bodyPr>
            <a:noAutofit/>
          </a:bodyPr>
          <a:lstStyle/>
          <a:p>
            <a:br>
              <a:rPr lang="ru-RU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  <a:t>Совершенствование нормативной базы проектирования жестких дорожных одежд </a:t>
            </a:r>
            <a:br>
              <a:rPr lang="ru-RU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b="1" strike="sngStrike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b="1" strike="sngStrike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b="1" strike="sngStrike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</a:br>
            <a:endParaRPr lang="ru-RU" b="1" strike="sngStrike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25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FF43F-8E8B-47D9-ACA1-40AA7E646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4631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Типовые конструкции жестких дорожных одежд</a:t>
            </a:r>
            <a:br>
              <a:rPr lang="ru-RU" dirty="0"/>
            </a:b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7316"/>
            <a:ext cx="9147862" cy="389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17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18288-C856-4F4C-A0A3-EC65CA34B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Типовые конструкции жестких дорожных одежд</a:t>
            </a:r>
            <a:endParaRPr lang="ru-RU" sz="28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331886"/>
            <a:ext cx="9108504" cy="465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247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AB25A-6234-44DB-AD4F-288D32790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Совершенствование нормативной базы проектирования жестких дорожных одежд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9DD83C-B0A3-489A-B1CE-021342FD5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400" b="1" dirty="0"/>
          </a:p>
          <a:p>
            <a:endParaRPr lang="ru-RU" sz="4400" b="1" dirty="0"/>
          </a:p>
          <a:p>
            <a:pPr marL="0" indent="0">
              <a:buNone/>
            </a:pPr>
            <a:r>
              <a:rPr lang="ru-RU" sz="4400" b="1" dirty="0"/>
              <a:t>        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534752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F5ED833E-6485-465D-A9D4-85A328438587}"/>
              </a:ext>
            </a:extLst>
          </p:cNvPr>
          <p:cNvSpPr txBox="1">
            <a:spLocks/>
          </p:cNvSpPr>
          <p:nvPr/>
        </p:nvSpPr>
        <p:spPr>
          <a:xfrm>
            <a:off x="2882900" y="1073150"/>
            <a:ext cx="5543550" cy="406400"/>
          </a:xfrm>
          <a:prstGeom prst="rect">
            <a:avLst/>
          </a:prstGeom>
        </p:spPr>
        <p:txBody>
          <a:bodyPr lIns="54000" tIns="54000" rIns="54000" bIns="540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2" eaLnBrk="1" hangingPunct="1">
              <a:buClr>
                <a:schemeClr val="tx1"/>
              </a:buClr>
              <a:defRPr/>
            </a:pPr>
            <a:endParaRPr lang="de-DE" altLang="de-DE" sz="1650" dirty="0">
              <a:latin typeface="+mj-lt"/>
              <a:ea typeface="+mj-ea"/>
              <a:cs typeface="+mj-cs"/>
            </a:endParaRPr>
          </a:p>
        </p:txBody>
      </p:sp>
      <p:sp>
        <p:nvSpPr>
          <p:cNvPr id="21507" name="Foliennummernplatzhalter 1">
            <a:extLst>
              <a:ext uri="{FF2B5EF4-FFF2-40B4-BE49-F238E27FC236}">
                <a16:creationId xmlns:a16="http://schemas.microsoft.com/office/drawing/2014/main" id="{860688BB-0EFD-455D-BECF-4AC8ABE646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5295900" y="5541965"/>
            <a:ext cx="1600200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E30316"/>
              </a:buClr>
              <a:buSzPct val="75000"/>
              <a:buFont typeface="Wingdings" panose="05000000000000000000" pitchFamily="2" charset="2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de-DE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de-DE" b="0"/>
          </a:p>
        </p:txBody>
      </p:sp>
      <p:pic>
        <p:nvPicPr>
          <p:cNvPr id="21508" name="Picture 14">
            <a:extLst>
              <a:ext uri="{FF2B5EF4-FFF2-40B4-BE49-F238E27FC236}">
                <a16:creationId xmlns:a16="http://schemas.microsoft.com/office/drawing/2014/main" id="{1A75DB2B-2984-4E8B-B9E1-B8D416475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549400"/>
            <a:ext cx="2584450" cy="38036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485" name="Textfeld 1">
            <a:extLst>
              <a:ext uri="{FF2B5EF4-FFF2-40B4-BE49-F238E27FC236}">
                <a16:creationId xmlns:a16="http://schemas.microsoft.com/office/drawing/2014/main" id="{8250F518-FED3-4A5B-BF96-ABBB44725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3429000"/>
            <a:ext cx="26035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E30316"/>
              </a:buClr>
              <a:buSzPct val="75000"/>
              <a:buFont typeface="Wingdings" panose="05000000000000000000" pitchFamily="2" charset="2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de-DE" sz="1350" b="0" dirty="0"/>
              <a:t>Норматив по стандартизации конструкции дорожных одежд</a:t>
            </a:r>
            <a:endParaRPr lang="de-DE" altLang="de-DE" sz="1350" b="0" dirty="0"/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de-DE" altLang="de-DE" sz="1400" b="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de-DE" altLang="de-DE" sz="1400" b="0" dirty="0">
                <a:solidFill>
                  <a:srgbClr val="FF0000"/>
                </a:solidFill>
              </a:rPr>
              <a:t>(</a:t>
            </a:r>
            <a:r>
              <a:rPr lang="ru-RU" altLang="de-DE" sz="1400" b="0" dirty="0">
                <a:solidFill>
                  <a:srgbClr val="FF0000"/>
                </a:solidFill>
              </a:rPr>
              <a:t>Каталог типовых конструкций дорожных одежд (асфальтобетон / цементобетон)</a:t>
            </a:r>
            <a:r>
              <a:rPr lang="de-DE" altLang="de-DE" sz="1400" b="0" dirty="0">
                <a:solidFill>
                  <a:srgbClr val="FF0000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de-DE" sz="1350" b="0" dirty="0"/>
              <a:t> </a:t>
            </a:r>
            <a:endParaRPr lang="de-DE" altLang="de-DE" sz="1350" b="0" dirty="0"/>
          </a:p>
        </p:txBody>
      </p:sp>
      <p:sp>
        <p:nvSpPr>
          <p:cNvPr id="21510" name="Textfeld 1">
            <a:extLst>
              <a:ext uri="{FF2B5EF4-FFF2-40B4-BE49-F238E27FC236}">
                <a16:creationId xmlns:a16="http://schemas.microsoft.com/office/drawing/2014/main" id="{53F354A2-1CD0-4CE5-95DF-F34D1F26E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819" y="1549400"/>
            <a:ext cx="59578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E30316"/>
              </a:buClr>
              <a:buSzPct val="75000"/>
              <a:buFont typeface="Wingdings" panose="05000000000000000000" pitchFamily="2" charset="2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0" dirty="0"/>
              <a:t>- </a:t>
            </a:r>
            <a:r>
              <a:rPr lang="ru-RU" altLang="de-DE" sz="1400" b="0" dirty="0"/>
              <a:t>Первое издание в 1975 г.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0" dirty="0"/>
              <a:t>- </a:t>
            </a:r>
            <a:r>
              <a:rPr lang="ru-RU" altLang="de-DE" sz="1400" b="0" dirty="0"/>
              <a:t>На данный день действительно RStO 12 (2012 года)</a:t>
            </a:r>
            <a:r>
              <a:rPr lang="de-DE" altLang="de-DE" sz="1400" b="0" dirty="0"/>
              <a:t>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0" dirty="0"/>
              <a:t>- </a:t>
            </a:r>
            <a:r>
              <a:rPr lang="ru-RU" altLang="de-DE" sz="1400" b="0" dirty="0"/>
              <a:t>Издаётся немецким дорожностроительным научно-исследовательским обществом (FGSV)</a:t>
            </a:r>
            <a:r>
              <a:rPr lang="de-DE" altLang="de-DE" sz="1400" b="0" dirty="0"/>
              <a:t>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0" dirty="0"/>
              <a:t>- </a:t>
            </a:r>
            <a:r>
              <a:rPr lang="ru-RU" altLang="de-DE" sz="1400" b="0" dirty="0"/>
              <a:t>Периодическое </a:t>
            </a:r>
            <a:r>
              <a:rPr lang="de-DE" altLang="de-DE" sz="1400" b="0" dirty="0"/>
              <a:t>(</a:t>
            </a:r>
            <a:r>
              <a:rPr lang="az-Cyrl-AZ" altLang="de-DE" sz="1400" b="0" dirty="0"/>
              <a:t>ок. 12 лет</a:t>
            </a:r>
            <a:r>
              <a:rPr lang="de-DE" altLang="de-DE" sz="1400" b="0" dirty="0"/>
              <a:t>) </a:t>
            </a:r>
            <a:r>
              <a:rPr lang="ru-RU" altLang="de-DE" sz="1400" b="0" dirty="0"/>
              <a:t>обновление на основании получаемых</a:t>
            </a:r>
            <a:r>
              <a:rPr lang="de-DE" altLang="de-DE" sz="1400" b="0" dirty="0"/>
              <a:t> </a:t>
            </a:r>
            <a:r>
              <a:rPr lang="ru-RU" altLang="de-DE" sz="1400" b="0" dirty="0"/>
              <a:t>эмпирическим</a:t>
            </a:r>
            <a:r>
              <a:rPr lang="de-DE" altLang="de-DE" sz="1400" b="0" dirty="0"/>
              <a:t> </a:t>
            </a:r>
            <a:r>
              <a:rPr lang="ru-RU" altLang="de-DE" sz="1400" b="0" dirty="0"/>
              <a:t>путём наблюдений</a:t>
            </a:r>
            <a:r>
              <a:rPr lang="de-DE" altLang="de-DE" sz="1400" b="0" dirty="0"/>
              <a:t> / </a:t>
            </a:r>
            <a:r>
              <a:rPr lang="az-Cyrl-AZ" altLang="de-DE" sz="1400" b="0" dirty="0"/>
              <a:t>исследований</a:t>
            </a:r>
            <a:r>
              <a:rPr lang="de-DE" altLang="de-DE" sz="1400" b="0" dirty="0"/>
              <a:t>.</a:t>
            </a:r>
            <a:r>
              <a:rPr lang="ru-RU" altLang="de-DE" sz="1400" b="0" dirty="0"/>
              <a:t> </a:t>
            </a:r>
            <a:endParaRPr lang="de-DE" altLang="de-DE" sz="1400" b="0" dirty="0"/>
          </a:p>
        </p:txBody>
      </p:sp>
      <p:pic>
        <p:nvPicPr>
          <p:cNvPr id="21511" name="Picture 2">
            <a:extLst>
              <a:ext uri="{FF2B5EF4-FFF2-40B4-BE49-F238E27FC236}">
                <a16:creationId xmlns:a16="http://schemas.microsoft.com/office/drawing/2014/main" id="{E54442F8-350C-4B25-977B-05CD712AA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2933700"/>
            <a:ext cx="320040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FF5A631-B1D8-462A-A1B2-47EA44B47825}"/>
              </a:ext>
            </a:extLst>
          </p:cNvPr>
          <p:cNvSpPr txBox="1"/>
          <p:nvPr/>
        </p:nvSpPr>
        <p:spPr>
          <a:xfrm>
            <a:off x="5723218" y="4938117"/>
            <a:ext cx="126958" cy="442674"/>
          </a:xfrm>
          <a:prstGeom prst="rect">
            <a:avLst/>
          </a:prstGeom>
          <a:noFill/>
        </p:spPr>
        <p:txBody>
          <a:bodyPr vert="vert270" lIns="0" tIns="0" rIns="0" bIns="0">
            <a:spAutoFit/>
          </a:bodyPr>
          <a:lstStyle/>
          <a:p>
            <a:pPr>
              <a:defRPr/>
            </a:pPr>
            <a:r>
              <a:rPr lang="de-DE" sz="825" dirty="0" err="1">
                <a:latin typeface="Arial" charset="0"/>
              </a:rPr>
              <a:t>RStO</a:t>
            </a:r>
            <a:r>
              <a:rPr lang="de-DE" sz="825" dirty="0">
                <a:latin typeface="Arial" charset="0"/>
              </a:rPr>
              <a:t> 75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2A1A590-C405-4839-B25A-5604B56CBD90}"/>
              </a:ext>
            </a:extLst>
          </p:cNvPr>
          <p:cNvSpPr txBox="1"/>
          <p:nvPr/>
        </p:nvSpPr>
        <p:spPr>
          <a:xfrm>
            <a:off x="6115648" y="4938117"/>
            <a:ext cx="126958" cy="442674"/>
          </a:xfrm>
          <a:prstGeom prst="rect">
            <a:avLst/>
          </a:prstGeom>
          <a:noFill/>
        </p:spPr>
        <p:txBody>
          <a:bodyPr vert="vert270" lIns="0" tIns="0" rIns="0" bIns="0">
            <a:spAutoFit/>
          </a:bodyPr>
          <a:lstStyle/>
          <a:p>
            <a:pPr>
              <a:defRPr/>
            </a:pPr>
            <a:r>
              <a:rPr lang="de-DE" sz="825" dirty="0" err="1">
                <a:latin typeface="Arial" charset="0"/>
              </a:rPr>
              <a:t>RStO</a:t>
            </a:r>
            <a:r>
              <a:rPr lang="de-DE" sz="825" dirty="0">
                <a:latin typeface="Arial" charset="0"/>
              </a:rPr>
              <a:t> 86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3B86D78-CF10-423C-9E75-7BDFAE9B62F7}"/>
              </a:ext>
            </a:extLst>
          </p:cNvPr>
          <p:cNvSpPr txBox="1"/>
          <p:nvPr/>
        </p:nvSpPr>
        <p:spPr>
          <a:xfrm>
            <a:off x="6254136" y="4938117"/>
            <a:ext cx="126958" cy="442674"/>
          </a:xfrm>
          <a:prstGeom prst="rect">
            <a:avLst/>
          </a:prstGeom>
          <a:noFill/>
        </p:spPr>
        <p:txBody>
          <a:bodyPr vert="vert270" lIns="0" tIns="0" rIns="0" bIns="0">
            <a:spAutoFit/>
          </a:bodyPr>
          <a:lstStyle/>
          <a:p>
            <a:pPr>
              <a:defRPr/>
            </a:pPr>
            <a:r>
              <a:rPr lang="de-DE" sz="825" dirty="0" err="1">
                <a:latin typeface="Arial" charset="0"/>
              </a:rPr>
              <a:t>RStO</a:t>
            </a:r>
            <a:r>
              <a:rPr lang="de-DE" sz="825" dirty="0">
                <a:latin typeface="Arial" charset="0"/>
              </a:rPr>
              <a:t> 89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08D9E8F-48CE-45E3-B072-C26B879664D1}"/>
              </a:ext>
            </a:extLst>
          </p:cNvPr>
          <p:cNvSpPr txBox="1"/>
          <p:nvPr/>
        </p:nvSpPr>
        <p:spPr>
          <a:xfrm>
            <a:off x="6699292" y="4938117"/>
            <a:ext cx="126958" cy="442674"/>
          </a:xfrm>
          <a:prstGeom prst="rect">
            <a:avLst/>
          </a:prstGeom>
          <a:noFill/>
        </p:spPr>
        <p:txBody>
          <a:bodyPr vert="vert270" lIns="0" tIns="0" rIns="0" bIns="0">
            <a:spAutoFit/>
          </a:bodyPr>
          <a:lstStyle/>
          <a:p>
            <a:pPr>
              <a:defRPr/>
            </a:pPr>
            <a:r>
              <a:rPr lang="de-DE" sz="825" dirty="0" err="1">
                <a:latin typeface="Arial" charset="0"/>
              </a:rPr>
              <a:t>RStO</a:t>
            </a:r>
            <a:r>
              <a:rPr lang="de-DE" sz="825" dirty="0">
                <a:latin typeface="Arial" charset="0"/>
              </a:rPr>
              <a:t> 01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3CFE10C-9E1F-4DD0-8051-D9E763155F00}"/>
              </a:ext>
            </a:extLst>
          </p:cNvPr>
          <p:cNvSpPr txBox="1"/>
          <p:nvPr/>
        </p:nvSpPr>
        <p:spPr>
          <a:xfrm>
            <a:off x="7133632" y="4938117"/>
            <a:ext cx="126958" cy="442674"/>
          </a:xfrm>
          <a:prstGeom prst="rect">
            <a:avLst/>
          </a:prstGeom>
          <a:noFill/>
        </p:spPr>
        <p:txBody>
          <a:bodyPr vert="vert270" lIns="0" tIns="0" rIns="0" bIns="0">
            <a:spAutoFit/>
          </a:bodyPr>
          <a:lstStyle/>
          <a:p>
            <a:pPr>
              <a:defRPr/>
            </a:pPr>
            <a:r>
              <a:rPr lang="de-DE" sz="825" dirty="0" err="1">
                <a:latin typeface="Arial" charset="0"/>
              </a:rPr>
              <a:t>RStO</a:t>
            </a:r>
            <a:r>
              <a:rPr lang="de-DE" sz="825" dirty="0">
                <a:latin typeface="Arial" charset="0"/>
              </a:rPr>
              <a:t> 12</a:t>
            </a:r>
          </a:p>
        </p:txBody>
      </p:sp>
      <p:sp>
        <p:nvSpPr>
          <p:cNvPr id="21517" name="Titel 1">
            <a:extLst>
              <a:ext uri="{FF2B5EF4-FFF2-40B4-BE49-F238E27FC236}">
                <a16:creationId xmlns:a16="http://schemas.microsoft.com/office/drawing/2014/main" id="{51A90CE1-CE98-4EE7-96C3-9EABC6186BA2}"/>
              </a:ext>
            </a:extLst>
          </p:cNvPr>
          <p:cNvSpPr txBox="1">
            <a:spLocks/>
          </p:cNvSpPr>
          <p:nvPr/>
        </p:nvSpPr>
        <p:spPr bwMode="auto">
          <a:xfrm>
            <a:off x="1811340" y="1001713"/>
            <a:ext cx="85740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E30316"/>
              </a:buClr>
              <a:buSzPct val="75000"/>
              <a:buFont typeface="Wingdings" panose="05000000000000000000" pitchFamily="2" charset="2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71463" indent="-268288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41338" indent="-268288"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20725" indent="-17780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7925" indent="-1778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35125" indent="-1778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92325" indent="-1778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9525" indent="-1778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2200" dirty="0">
                <a:solidFill>
                  <a:srgbClr val="FF0000"/>
                </a:solidFill>
              </a:rPr>
              <a:t>Нормативная база / Проектирование</a:t>
            </a:r>
            <a:r>
              <a:rPr lang="de-DE" altLang="de-DE" sz="2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01F47B7-2B96-42A4-B2D4-84B1CF0F1D5E}"/>
              </a:ext>
            </a:extLst>
          </p:cNvPr>
          <p:cNvSpPr txBox="1"/>
          <p:nvPr/>
        </p:nvSpPr>
        <p:spPr>
          <a:xfrm>
            <a:off x="7133632" y="3483969"/>
            <a:ext cx="2188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Транспортная нагрузка (млрд. т</a:t>
            </a:r>
            <a:r>
              <a:rPr lang="de-DE" sz="1200" dirty="0"/>
              <a:t>*</a:t>
            </a:r>
            <a:r>
              <a:rPr lang="ru-RU" sz="1200" dirty="0"/>
              <a:t>км)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54716"/>
            <a:ext cx="8944622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10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7">
            <a:extLst>
              <a:ext uri="{FF2B5EF4-FFF2-40B4-BE49-F238E27FC236}">
                <a16:creationId xmlns:a16="http://schemas.microsoft.com/office/drawing/2014/main" id="{6CED8BC7-03A9-410A-B05E-7F60A6701CF2}"/>
              </a:ext>
            </a:extLst>
          </p:cNvPr>
          <p:cNvSpPr>
            <a:spLocks noChangeAspect="1" noChangeShapeType="1"/>
          </p:cNvSpPr>
          <p:nvPr/>
        </p:nvSpPr>
        <p:spPr bwMode="auto">
          <a:xfrm rot="16200000" flipH="1">
            <a:off x="5598916" y="4196358"/>
            <a:ext cx="107989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50" b="1">
              <a:solidFill>
                <a:srgbClr val="114D75"/>
              </a:solidFill>
              <a:latin typeface="Arial" panose="020B0604020202020204" pitchFamily="34" charset="0"/>
            </a:endParaRPr>
          </a:p>
        </p:txBody>
      </p:sp>
      <p:sp>
        <p:nvSpPr>
          <p:cNvPr id="36867" name="Line 8">
            <a:extLst>
              <a:ext uri="{FF2B5EF4-FFF2-40B4-BE49-F238E27FC236}">
                <a16:creationId xmlns:a16="http://schemas.microsoft.com/office/drawing/2014/main" id="{080A26DA-D649-491D-AEB6-53EFD70B41A8}"/>
              </a:ext>
            </a:extLst>
          </p:cNvPr>
          <p:cNvSpPr>
            <a:spLocks noChangeAspect="1" noChangeShapeType="1"/>
          </p:cNvSpPr>
          <p:nvPr/>
        </p:nvSpPr>
        <p:spPr bwMode="auto">
          <a:xfrm rot="5400000">
            <a:off x="5838230" y="3242669"/>
            <a:ext cx="0" cy="82748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50" b="1">
              <a:solidFill>
                <a:srgbClr val="114D75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Rectangle 10" descr="Oberbeton">
            <a:extLst>
              <a:ext uri="{FF2B5EF4-FFF2-40B4-BE49-F238E27FC236}">
                <a16:creationId xmlns:a16="http://schemas.microsoft.com/office/drawing/2014/main" id="{11A2688F-1982-4407-8925-8D693E3E7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1" y="1570435"/>
            <a:ext cx="1935956" cy="2238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E30316"/>
              </a:buClr>
              <a:buSzPct val="75000"/>
              <a:buFont typeface="Wingdings" panose="05000000000000000000" pitchFamily="2" charset="2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de-DE" altLang="de-DE" sz="450">
              <a:solidFill>
                <a:srgbClr val="F0F0F0"/>
              </a:solidFill>
              <a:latin typeface="Helvetica 45 Light" pitchFamily="34" charset="0"/>
            </a:endParaRPr>
          </a:p>
        </p:txBody>
      </p:sp>
      <p:sp>
        <p:nvSpPr>
          <p:cNvPr id="36869" name="Rectangle 11">
            <a:extLst>
              <a:ext uri="{FF2B5EF4-FFF2-40B4-BE49-F238E27FC236}">
                <a16:creationId xmlns:a16="http://schemas.microsoft.com/office/drawing/2014/main" id="{0A6613DE-ECD9-45A5-82B8-EBE172532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1" y="1794274"/>
            <a:ext cx="1935956" cy="1071563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E30316"/>
              </a:buClr>
              <a:buSzPct val="75000"/>
              <a:buFont typeface="Wingdings" panose="05000000000000000000" pitchFamily="2" charset="2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de-DE" altLang="de-DE" sz="450">
              <a:solidFill>
                <a:srgbClr val="F0F0F0"/>
              </a:solidFill>
              <a:latin typeface="Helvetica 45 Light" pitchFamily="34" charset="0"/>
            </a:endParaRPr>
          </a:p>
        </p:txBody>
      </p:sp>
      <p:sp>
        <p:nvSpPr>
          <p:cNvPr id="36870" name="Line 12">
            <a:extLst>
              <a:ext uri="{FF2B5EF4-FFF2-40B4-BE49-F238E27FC236}">
                <a16:creationId xmlns:a16="http://schemas.microsoft.com/office/drawing/2014/main" id="{5E4D26C6-89DF-4FB1-A7BD-E5B3A3729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3751" y="2882506"/>
            <a:ext cx="1935956" cy="21431"/>
          </a:xfrm>
          <a:prstGeom prst="line">
            <a:avLst/>
          </a:prstGeom>
          <a:noFill/>
          <a:ln w="76200">
            <a:pattFill prst="wdUpDiag">
              <a:fgClr>
                <a:srgbClr val="C0C0C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50" b="1">
              <a:solidFill>
                <a:srgbClr val="114D75"/>
              </a:solidFill>
              <a:latin typeface="Arial" panose="020B0604020202020204" pitchFamily="34" charset="0"/>
            </a:endParaRPr>
          </a:p>
        </p:txBody>
      </p:sp>
      <p:sp>
        <p:nvSpPr>
          <p:cNvPr id="36871" name="Rectangle 13">
            <a:extLst>
              <a:ext uri="{FF2B5EF4-FFF2-40B4-BE49-F238E27FC236}">
                <a16:creationId xmlns:a16="http://schemas.microsoft.com/office/drawing/2014/main" id="{C263A670-D911-4382-BB6D-6123318D7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1" y="2928940"/>
            <a:ext cx="1935956" cy="714375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E30316"/>
              </a:buClr>
              <a:buSzPct val="75000"/>
              <a:buFont typeface="Wingdings" panose="05000000000000000000" pitchFamily="2" charset="2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de-DE" altLang="de-DE" sz="450">
              <a:solidFill>
                <a:srgbClr val="F0F0F0"/>
              </a:solidFill>
              <a:latin typeface="Helvetica 45 Light" pitchFamily="34" charset="0"/>
            </a:endParaRPr>
          </a:p>
        </p:txBody>
      </p:sp>
      <p:sp>
        <p:nvSpPr>
          <p:cNvPr id="36872" name="Rectangle 14">
            <a:extLst>
              <a:ext uri="{FF2B5EF4-FFF2-40B4-BE49-F238E27FC236}">
                <a16:creationId xmlns:a16="http://schemas.microsoft.com/office/drawing/2014/main" id="{C85F46FC-3506-4522-849A-0ABA151A4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1" y="3643313"/>
            <a:ext cx="1935956" cy="1092994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E30316"/>
              </a:buClr>
              <a:buSzPct val="75000"/>
              <a:buFont typeface="Wingdings" panose="05000000000000000000" pitchFamily="2" charset="2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de-DE" altLang="de-DE" sz="450">
              <a:solidFill>
                <a:srgbClr val="F0F0F0"/>
              </a:solidFill>
              <a:latin typeface="Helvetica 45 Light" pitchFamily="34" charset="0"/>
            </a:endParaRPr>
          </a:p>
        </p:txBody>
      </p:sp>
      <p:sp>
        <p:nvSpPr>
          <p:cNvPr id="36873" name="Text Box 15">
            <a:extLst>
              <a:ext uri="{FF2B5EF4-FFF2-40B4-BE49-F238E27FC236}">
                <a16:creationId xmlns:a16="http://schemas.microsoft.com/office/drawing/2014/main" id="{3AF3F7C9-6081-4202-AF9D-3FF3011F43B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51987" y="4018362"/>
            <a:ext cx="342304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E30316"/>
              </a:buClr>
              <a:buSzPct val="75000"/>
              <a:buFont typeface="Wingdings" panose="05000000000000000000" pitchFamily="2" charset="2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28713" indent="-4572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76413" indent="-4572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24113" indent="-45720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71813" indent="-4572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29013" indent="-4572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86213" indent="-4572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43413" indent="-4572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00613" indent="-4572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de-DE" altLang="de-DE" sz="1350">
                <a:solidFill>
                  <a:srgbClr val="000000"/>
                </a:solidFill>
              </a:rPr>
              <a:t>33 </a:t>
            </a:r>
            <a:r>
              <a:rPr lang="ru-RU" altLang="de-DE" sz="1350">
                <a:solidFill>
                  <a:srgbClr val="000000"/>
                </a:solidFill>
              </a:rPr>
              <a:t>см</a:t>
            </a:r>
            <a:r>
              <a:rPr lang="de-DE" altLang="de-DE" sz="1350">
                <a:solidFill>
                  <a:srgbClr val="000000"/>
                </a:solidFill>
              </a:rPr>
              <a:t> </a:t>
            </a:r>
            <a:r>
              <a:rPr lang="ru-RU" altLang="de-DE" sz="1350">
                <a:solidFill>
                  <a:srgbClr val="000000"/>
                </a:solidFill>
              </a:rPr>
              <a:t>морозостойкий слой</a:t>
            </a:r>
            <a:endParaRPr lang="de-DE" altLang="de-DE" sz="135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de-DE" sz="1350">
                <a:solidFill>
                  <a:srgbClr val="000000"/>
                </a:solidFill>
              </a:rPr>
              <a:t>(ЩПС, ПГС</a:t>
            </a:r>
            <a:r>
              <a:rPr lang="de-DE" altLang="de-DE" sz="1350">
                <a:solidFill>
                  <a:srgbClr val="000000"/>
                </a:solidFill>
              </a:rPr>
              <a:t>, </a:t>
            </a:r>
            <a:r>
              <a:rPr lang="ru-RU" altLang="de-DE" sz="1350">
                <a:solidFill>
                  <a:srgbClr val="000000"/>
                </a:solidFill>
              </a:rPr>
              <a:t>и.т.п.)</a:t>
            </a:r>
            <a:r>
              <a:rPr lang="de-DE" altLang="de-DE" sz="135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6874" name="Line 16">
            <a:extLst>
              <a:ext uri="{FF2B5EF4-FFF2-40B4-BE49-F238E27FC236}">
                <a16:creationId xmlns:a16="http://schemas.microsoft.com/office/drawing/2014/main" id="{33B2407F-2E63-471E-A5A9-22D2318E6DF4}"/>
              </a:ext>
            </a:extLst>
          </p:cNvPr>
          <p:cNvSpPr>
            <a:spLocks noChangeAspect="1" noChangeShapeType="1"/>
          </p:cNvSpPr>
          <p:nvPr/>
        </p:nvSpPr>
        <p:spPr bwMode="auto">
          <a:xfrm rot="5400000">
            <a:off x="6068616" y="1387080"/>
            <a:ext cx="0" cy="366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50" b="1">
              <a:solidFill>
                <a:srgbClr val="114D75"/>
              </a:solidFill>
              <a:latin typeface="Arial" panose="020B0604020202020204" pitchFamily="34" charset="0"/>
            </a:endParaRPr>
          </a:p>
        </p:txBody>
      </p:sp>
      <p:sp>
        <p:nvSpPr>
          <p:cNvPr id="36875" name="Line 17">
            <a:extLst>
              <a:ext uri="{FF2B5EF4-FFF2-40B4-BE49-F238E27FC236}">
                <a16:creationId xmlns:a16="http://schemas.microsoft.com/office/drawing/2014/main" id="{2B8BC169-8869-4319-826F-E65AA148E3A3}"/>
              </a:ext>
            </a:extLst>
          </p:cNvPr>
          <p:cNvSpPr>
            <a:spLocks noChangeAspect="1" noChangeShapeType="1"/>
          </p:cNvSpPr>
          <p:nvPr/>
        </p:nvSpPr>
        <p:spPr bwMode="auto">
          <a:xfrm rot="5400000">
            <a:off x="6068616" y="2681289"/>
            <a:ext cx="0" cy="366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50" b="1">
              <a:solidFill>
                <a:srgbClr val="114D75"/>
              </a:solidFill>
              <a:latin typeface="Arial" panose="020B0604020202020204" pitchFamily="34" charset="0"/>
            </a:endParaRPr>
          </a:p>
        </p:txBody>
      </p:sp>
      <p:sp>
        <p:nvSpPr>
          <p:cNvPr id="36876" name="Line 18">
            <a:extLst>
              <a:ext uri="{FF2B5EF4-FFF2-40B4-BE49-F238E27FC236}">
                <a16:creationId xmlns:a16="http://schemas.microsoft.com/office/drawing/2014/main" id="{06DB0F1B-034F-4B5A-9BAE-DCDCCB9C7899}"/>
              </a:ext>
            </a:extLst>
          </p:cNvPr>
          <p:cNvSpPr>
            <a:spLocks noChangeAspect="1" noChangeShapeType="1"/>
          </p:cNvSpPr>
          <p:nvPr/>
        </p:nvSpPr>
        <p:spPr bwMode="auto">
          <a:xfrm rot="5400000">
            <a:off x="6068616" y="1613299"/>
            <a:ext cx="0" cy="366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50" b="1">
              <a:solidFill>
                <a:srgbClr val="114D75"/>
              </a:solidFill>
              <a:latin typeface="Arial" panose="020B0604020202020204" pitchFamily="34" charset="0"/>
            </a:endParaRPr>
          </a:p>
        </p:txBody>
      </p:sp>
      <p:sp>
        <p:nvSpPr>
          <p:cNvPr id="36877" name="Line 19">
            <a:extLst>
              <a:ext uri="{FF2B5EF4-FFF2-40B4-BE49-F238E27FC236}">
                <a16:creationId xmlns:a16="http://schemas.microsoft.com/office/drawing/2014/main" id="{5F0F1629-8DBD-44D7-A64E-9106D1D45A61}"/>
              </a:ext>
            </a:extLst>
          </p:cNvPr>
          <p:cNvSpPr>
            <a:spLocks noChangeAspect="1" noChangeShapeType="1"/>
          </p:cNvSpPr>
          <p:nvPr/>
        </p:nvSpPr>
        <p:spPr bwMode="auto">
          <a:xfrm rot="5400000">
            <a:off x="6068616" y="2737249"/>
            <a:ext cx="0" cy="366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50" b="1">
              <a:solidFill>
                <a:srgbClr val="114D75"/>
              </a:solidFill>
              <a:latin typeface="Arial" panose="020B0604020202020204" pitchFamily="34" charset="0"/>
            </a:endParaRPr>
          </a:p>
        </p:txBody>
      </p:sp>
      <p:sp>
        <p:nvSpPr>
          <p:cNvPr id="36878" name="Line 20">
            <a:extLst>
              <a:ext uri="{FF2B5EF4-FFF2-40B4-BE49-F238E27FC236}">
                <a16:creationId xmlns:a16="http://schemas.microsoft.com/office/drawing/2014/main" id="{D6D198C7-1DE3-4B30-BE5A-B50D2A15061E}"/>
              </a:ext>
            </a:extLst>
          </p:cNvPr>
          <p:cNvSpPr>
            <a:spLocks noChangeAspect="1" noChangeShapeType="1"/>
          </p:cNvSpPr>
          <p:nvPr/>
        </p:nvSpPr>
        <p:spPr bwMode="auto">
          <a:xfrm rot="16200000" flipH="1">
            <a:off x="5777508" y="3292674"/>
            <a:ext cx="72747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50" b="1">
              <a:solidFill>
                <a:srgbClr val="114D75"/>
              </a:solidFill>
              <a:latin typeface="Arial" panose="020B0604020202020204" pitchFamily="34" charset="0"/>
            </a:endParaRPr>
          </a:p>
        </p:txBody>
      </p:sp>
      <p:sp>
        <p:nvSpPr>
          <p:cNvPr id="36879" name="Line 21">
            <a:extLst>
              <a:ext uri="{FF2B5EF4-FFF2-40B4-BE49-F238E27FC236}">
                <a16:creationId xmlns:a16="http://schemas.microsoft.com/office/drawing/2014/main" id="{E4BB513E-3737-4598-8678-ED94C1ED579E}"/>
              </a:ext>
            </a:extLst>
          </p:cNvPr>
          <p:cNvSpPr>
            <a:spLocks noChangeAspect="1" noChangeShapeType="1"/>
          </p:cNvSpPr>
          <p:nvPr/>
        </p:nvSpPr>
        <p:spPr bwMode="auto">
          <a:xfrm rot="16200000" flipH="1">
            <a:off x="5606058" y="2329458"/>
            <a:ext cx="107037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50" b="1">
              <a:solidFill>
                <a:srgbClr val="114D75"/>
              </a:solidFill>
              <a:latin typeface="Arial" panose="020B0604020202020204" pitchFamily="34" charset="0"/>
            </a:endParaRPr>
          </a:p>
        </p:txBody>
      </p:sp>
      <p:sp>
        <p:nvSpPr>
          <p:cNvPr id="36880" name="Line 22">
            <a:extLst>
              <a:ext uri="{FF2B5EF4-FFF2-40B4-BE49-F238E27FC236}">
                <a16:creationId xmlns:a16="http://schemas.microsoft.com/office/drawing/2014/main" id="{50807143-582D-4730-87E5-69EF6E9E10FD}"/>
              </a:ext>
            </a:extLst>
          </p:cNvPr>
          <p:cNvSpPr>
            <a:spLocks noChangeAspect="1" noChangeShapeType="1"/>
          </p:cNvSpPr>
          <p:nvPr/>
        </p:nvSpPr>
        <p:spPr bwMode="auto">
          <a:xfrm rot="16200000" flipH="1">
            <a:off x="6029325" y="1682354"/>
            <a:ext cx="2238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50" b="1">
              <a:solidFill>
                <a:srgbClr val="114D75"/>
              </a:solidFill>
              <a:latin typeface="Arial" panose="020B0604020202020204" pitchFamily="34" charset="0"/>
            </a:endParaRPr>
          </a:p>
        </p:txBody>
      </p:sp>
      <p:sp>
        <p:nvSpPr>
          <p:cNvPr id="36881" name="Text Box 23">
            <a:extLst>
              <a:ext uri="{FF2B5EF4-FFF2-40B4-BE49-F238E27FC236}">
                <a16:creationId xmlns:a16="http://schemas.microsoft.com/office/drawing/2014/main" id="{30C7EEC2-E8B3-45D4-A2AA-791FCA1E844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51985" y="2178844"/>
            <a:ext cx="355163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E30316"/>
              </a:buClr>
              <a:buSzPct val="75000"/>
              <a:buFont typeface="Wingdings" panose="05000000000000000000" pitchFamily="2" charset="2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28713" indent="-4572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76413" indent="-4572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24113" indent="-45720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71813" indent="-4572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29013" indent="-4572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86213" indent="-4572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43413" indent="-4572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00613" indent="-4572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de-DE" altLang="de-DE" sz="1350">
                <a:solidFill>
                  <a:srgbClr val="000000"/>
                </a:solidFill>
              </a:rPr>
              <a:t>22 </a:t>
            </a:r>
            <a:r>
              <a:rPr lang="ru-RU" altLang="de-DE" sz="1350">
                <a:solidFill>
                  <a:srgbClr val="000000"/>
                </a:solidFill>
              </a:rPr>
              <a:t>см</a:t>
            </a:r>
            <a:r>
              <a:rPr lang="de-DE" altLang="de-DE" sz="1350">
                <a:solidFill>
                  <a:srgbClr val="000000"/>
                </a:solidFill>
              </a:rPr>
              <a:t> </a:t>
            </a:r>
            <a:r>
              <a:rPr lang="ru-RU" altLang="de-DE" sz="1350">
                <a:solidFill>
                  <a:srgbClr val="000000"/>
                </a:solidFill>
              </a:rPr>
              <a:t>бетон нижнего слоя</a:t>
            </a:r>
            <a:endParaRPr lang="de-DE" altLang="de-DE" sz="1350">
              <a:solidFill>
                <a:srgbClr val="000000"/>
              </a:solidFill>
            </a:endParaRPr>
          </a:p>
        </p:txBody>
      </p:sp>
      <p:sp>
        <p:nvSpPr>
          <p:cNvPr id="36882" name="Text Box 24">
            <a:extLst>
              <a:ext uri="{FF2B5EF4-FFF2-40B4-BE49-F238E27FC236}">
                <a16:creationId xmlns:a16="http://schemas.microsoft.com/office/drawing/2014/main" id="{C5C48F56-E80C-4946-BA9D-E7190F4A31B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55558" y="3143250"/>
            <a:ext cx="354806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E30316"/>
              </a:buClr>
              <a:buSzPct val="75000"/>
              <a:buFont typeface="Wingdings" panose="05000000000000000000" pitchFamily="2" charset="2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28713" indent="-4572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76413" indent="-4572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24113" indent="-45720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71813" indent="-4572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29013" indent="-4572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86213" indent="-4572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43413" indent="-4572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00613" indent="-4572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de-DE" altLang="de-DE" sz="1350">
                <a:solidFill>
                  <a:srgbClr val="000000"/>
                </a:solidFill>
              </a:rPr>
              <a:t>15 </a:t>
            </a:r>
            <a:r>
              <a:rPr lang="ru-RU" altLang="de-DE" sz="1350">
                <a:solidFill>
                  <a:srgbClr val="000000"/>
                </a:solidFill>
              </a:rPr>
              <a:t>см</a:t>
            </a:r>
            <a:r>
              <a:rPr lang="de-DE" altLang="de-DE" sz="1350">
                <a:solidFill>
                  <a:srgbClr val="000000"/>
                </a:solidFill>
              </a:rPr>
              <a:t> </a:t>
            </a:r>
            <a:r>
              <a:rPr lang="ru-RU" altLang="de-DE" sz="1350">
                <a:solidFill>
                  <a:srgbClr val="000000"/>
                </a:solidFill>
              </a:rPr>
              <a:t>ЩПЦС</a:t>
            </a:r>
            <a:r>
              <a:rPr lang="de-DE" altLang="de-DE" sz="1350">
                <a:solidFill>
                  <a:srgbClr val="000000"/>
                </a:solidFill>
              </a:rPr>
              <a:t> </a:t>
            </a:r>
            <a:r>
              <a:rPr lang="ru-RU" altLang="de-DE" sz="1350">
                <a:solidFill>
                  <a:srgbClr val="000000"/>
                </a:solidFill>
              </a:rPr>
              <a:t>(</a:t>
            </a:r>
            <a:r>
              <a:rPr lang="de-DE" altLang="de-DE" sz="1350">
                <a:solidFill>
                  <a:srgbClr val="000000"/>
                </a:solidFill>
              </a:rPr>
              <a:t>‘‘</a:t>
            </a:r>
            <a:r>
              <a:rPr lang="ru-RU" altLang="de-DE" sz="1350">
                <a:solidFill>
                  <a:srgbClr val="000000"/>
                </a:solidFill>
              </a:rPr>
              <a:t>тощий бетон</a:t>
            </a:r>
            <a:r>
              <a:rPr lang="de-DE" altLang="de-DE" sz="1350">
                <a:solidFill>
                  <a:srgbClr val="000000"/>
                </a:solidFill>
              </a:rPr>
              <a:t>‘‘</a:t>
            </a:r>
            <a:r>
              <a:rPr lang="ru-RU" altLang="de-DE" sz="1350">
                <a:solidFill>
                  <a:srgbClr val="000000"/>
                </a:solidFill>
              </a:rPr>
              <a:t>)</a:t>
            </a:r>
            <a:endParaRPr lang="de-DE" altLang="de-DE" sz="1350">
              <a:solidFill>
                <a:srgbClr val="000000"/>
              </a:solidFill>
            </a:endParaRPr>
          </a:p>
        </p:txBody>
      </p:sp>
      <p:sp>
        <p:nvSpPr>
          <p:cNvPr id="36883" name="Text Box 25">
            <a:extLst>
              <a:ext uri="{FF2B5EF4-FFF2-40B4-BE49-F238E27FC236}">
                <a16:creationId xmlns:a16="http://schemas.microsoft.com/office/drawing/2014/main" id="{59DF7383-1FFF-47DD-AC6A-5F60B75ADCC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76987" y="1531146"/>
            <a:ext cx="2776538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E30316"/>
              </a:buClr>
              <a:buSzPct val="75000"/>
              <a:buFont typeface="Wingdings" panose="05000000000000000000" pitchFamily="2" charset="2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28713" indent="-4572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76413" indent="-4572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24113" indent="-45720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71813" indent="-4572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29013" indent="-4572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86213" indent="-4572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43413" indent="-4572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00613" indent="-4572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de-DE" altLang="de-DE" sz="1350">
                <a:solidFill>
                  <a:srgbClr val="000000"/>
                </a:solidFill>
              </a:rPr>
              <a:t>5 </a:t>
            </a:r>
            <a:r>
              <a:rPr lang="ru-RU" altLang="de-DE" sz="1350">
                <a:solidFill>
                  <a:srgbClr val="000000"/>
                </a:solidFill>
              </a:rPr>
              <a:t>см</a:t>
            </a:r>
            <a:r>
              <a:rPr lang="de-DE" altLang="de-DE" sz="1350">
                <a:solidFill>
                  <a:srgbClr val="000000"/>
                </a:solidFill>
              </a:rPr>
              <a:t> </a:t>
            </a:r>
            <a:r>
              <a:rPr lang="ru-RU" altLang="de-DE" sz="1350">
                <a:solidFill>
                  <a:srgbClr val="000000"/>
                </a:solidFill>
              </a:rPr>
              <a:t>бетон верхнего слоя</a:t>
            </a:r>
            <a:r>
              <a:rPr lang="de-DE" altLang="de-DE" sz="135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de-DE" sz="1350">
                <a:solidFill>
                  <a:srgbClr val="000000"/>
                </a:solidFill>
              </a:rPr>
              <a:t>(с обнажённым заполнителем) </a:t>
            </a:r>
            <a:endParaRPr lang="de-DE" altLang="de-DE" sz="1350">
              <a:solidFill>
                <a:srgbClr val="000000"/>
              </a:solidFill>
            </a:endParaRPr>
          </a:p>
        </p:txBody>
      </p:sp>
      <p:sp>
        <p:nvSpPr>
          <p:cNvPr id="36884" name="Text Box 26">
            <a:extLst>
              <a:ext uri="{FF2B5EF4-FFF2-40B4-BE49-F238E27FC236}">
                <a16:creationId xmlns:a16="http://schemas.microsoft.com/office/drawing/2014/main" id="{04562CE9-7848-4047-AF63-58F707401EA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55557" y="2732485"/>
            <a:ext cx="310872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E30316"/>
              </a:buClr>
              <a:buSzPct val="75000"/>
              <a:buFont typeface="Wingdings" panose="05000000000000000000" pitchFamily="2" charset="2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28713" indent="-4572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76413" indent="-4572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24113" indent="-45720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71813" indent="-4572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29013" indent="-4572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86213" indent="-4572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43413" indent="-4572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00613" indent="-4572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de-DE" sz="1350">
                <a:solidFill>
                  <a:srgbClr val="000000"/>
                </a:solidFill>
              </a:rPr>
              <a:t>Геотекстиль</a:t>
            </a:r>
            <a:endParaRPr lang="de-DE" altLang="de-DE" sz="1350">
              <a:solidFill>
                <a:srgbClr val="000000"/>
              </a:solidFill>
            </a:endParaRPr>
          </a:p>
        </p:txBody>
      </p:sp>
      <p:sp>
        <p:nvSpPr>
          <p:cNvPr id="36885" name="Rectangle 31">
            <a:extLst>
              <a:ext uri="{FF2B5EF4-FFF2-40B4-BE49-F238E27FC236}">
                <a16:creationId xmlns:a16="http://schemas.microsoft.com/office/drawing/2014/main" id="{F9FB6A8A-1873-4C28-9D58-D4DA09D86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1" y="4736309"/>
            <a:ext cx="1935956" cy="636985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rgbClr val="CC6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E30316"/>
              </a:buClr>
              <a:buSzPct val="75000"/>
              <a:buFont typeface="Wingdings" panose="05000000000000000000" pitchFamily="2" charset="2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de-DE" altLang="de-DE" sz="450">
              <a:solidFill>
                <a:srgbClr val="F0F0F0"/>
              </a:solidFill>
              <a:latin typeface="Helvetica 45 Light" pitchFamily="34" charset="0"/>
            </a:endParaRPr>
          </a:p>
        </p:txBody>
      </p:sp>
      <p:sp>
        <p:nvSpPr>
          <p:cNvPr id="36886" name="Text Box 32">
            <a:extLst>
              <a:ext uri="{FF2B5EF4-FFF2-40B4-BE49-F238E27FC236}">
                <a16:creationId xmlns:a16="http://schemas.microsoft.com/office/drawing/2014/main" id="{B19C3279-E877-4046-A7FC-907A78B70E1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333751" y="4788696"/>
            <a:ext cx="193595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E30316"/>
              </a:buClr>
              <a:buSzPct val="75000"/>
              <a:buFont typeface="Wingdings" panose="05000000000000000000" pitchFamily="2" charset="2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28713" indent="-4572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76413" indent="-4572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24113" indent="-45720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71813" indent="-4572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29013" indent="-4572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86213" indent="-4572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43413" indent="-4572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00613" indent="-4572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de-DE" sz="1350">
                <a:solidFill>
                  <a:srgbClr val="FFFFFF"/>
                </a:solidFill>
              </a:rPr>
              <a:t>Грунт</a:t>
            </a:r>
            <a:r>
              <a:rPr lang="de-DE" altLang="de-DE" sz="1350">
                <a:solidFill>
                  <a:srgbClr val="FFFFFF"/>
                </a:solidFill>
              </a:rPr>
              <a:t> </a:t>
            </a:r>
            <a:r>
              <a:rPr lang="ru-RU" altLang="de-DE" sz="1350">
                <a:solidFill>
                  <a:srgbClr val="FFFFFF"/>
                </a:solidFill>
              </a:rPr>
              <a:t>(укреплённый грунт)</a:t>
            </a:r>
            <a:endParaRPr lang="de-DE" altLang="de-DE" sz="1350">
              <a:solidFill>
                <a:srgbClr val="FFFFFF"/>
              </a:solidFill>
            </a:endParaRPr>
          </a:p>
        </p:txBody>
      </p:sp>
      <p:sp>
        <p:nvSpPr>
          <p:cNvPr id="36887" name="Line 8">
            <a:extLst>
              <a:ext uri="{FF2B5EF4-FFF2-40B4-BE49-F238E27FC236}">
                <a16:creationId xmlns:a16="http://schemas.microsoft.com/office/drawing/2014/main" id="{A471952D-FD95-42F9-947D-6E2A62A8CBFB}"/>
              </a:ext>
            </a:extLst>
          </p:cNvPr>
          <p:cNvSpPr>
            <a:spLocks noChangeAspect="1" noChangeShapeType="1"/>
          </p:cNvSpPr>
          <p:nvPr/>
        </p:nvSpPr>
        <p:spPr bwMode="auto">
          <a:xfrm rot="5400000">
            <a:off x="5838230" y="4321376"/>
            <a:ext cx="0" cy="82748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50" b="1">
              <a:solidFill>
                <a:srgbClr val="114D75"/>
              </a:solidFill>
              <a:latin typeface="Arial" panose="020B0604020202020204" pitchFamily="34" charset="0"/>
            </a:endParaRPr>
          </a:p>
        </p:txBody>
      </p:sp>
      <p:sp>
        <p:nvSpPr>
          <p:cNvPr id="36888" name="Flussdiagramm: Zusammenführen 25">
            <a:extLst>
              <a:ext uri="{FF2B5EF4-FFF2-40B4-BE49-F238E27FC236}">
                <a16:creationId xmlns:a16="http://schemas.microsoft.com/office/drawing/2014/main" id="{9D52C4C7-C815-4D8E-AB14-F9D4A95EB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1165" y="3507584"/>
            <a:ext cx="200025" cy="141685"/>
          </a:xfrm>
          <a:prstGeom prst="flowChartMerg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54000" rIns="54000" bIns="54000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E30316"/>
              </a:buClr>
              <a:buSzPct val="75000"/>
              <a:buFont typeface="Wingdings" panose="05000000000000000000" pitchFamily="2" charset="2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de-DE" altLang="de-DE" sz="2250">
              <a:solidFill>
                <a:srgbClr val="114D75"/>
              </a:solidFill>
            </a:endParaRPr>
          </a:p>
        </p:txBody>
      </p:sp>
      <p:sp>
        <p:nvSpPr>
          <p:cNvPr id="36889" name="Flussdiagramm: Zusammenführen 26">
            <a:extLst>
              <a:ext uri="{FF2B5EF4-FFF2-40B4-BE49-F238E27FC236}">
                <a16:creationId xmlns:a16="http://schemas.microsoft.com/office/drawing/2014/main" id="{7EEEC269-0FF3-47A6-AE4C-60362101A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2" y="4593434"/>
            <a:ext cx="200025" cy="141685"/>
          </a:xfrm>
          <a:prstGeom prst="flowChartMerg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54000" rIns="54000" bIns="54000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E30316"/>
              </a:buClr>
              <a:buSzPct val="75000"/>
              <a:buFont typeface="Wingdings" panose="05000000000000000000" pitchFamily="2" charset="2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de-DE" altLang="de-DE" sz="2250">
              <a:solidFill>
                <a:srgbClr val="114D75"/>
              </a:solidFill>
            </a:endParaRPr>
          </a:p>
        </p:txBody>
      </p:sp>
      <p:sp>
        <p:nvSpPr>
          <p:cNvPr id="36890" name="Textfeld 2">
            <a:extLst>
              <a:ext uri="{FF2B5EF4-FFF2-40B4-BE49-F238E27FC236}">
                <a16:creationId xmlns:a16="http://schemas.microsoft.com/office/drawing/2014/main" id="{664D9007-D702-49D8-845F-60959B2F8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44" y="3264249"/>
            <a:ext cx="9632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E30316"/>
              </a:buClr>
              <a:buSzPct val="75000"/>
              <a:buFont typeface="Wingdings" panose="05000000000000000000" pitchFamily="2" charset="2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de-DE" altLang="de-DE" sz="900" dirty="0">
                <a:solidFill>
                  <a:srgbClr val="E30316"/>
                </a:solidFill>
              </a:rPr>
              <a:t>Ev2=120 </a:t>
            </a:r>
            <a:r>
              <a:rPr lang="ru-RU" altLang="de-DE" sz="900" dirty="0">
                <a:solidFill>
                  <a:srgbClr val="E30316"/>
                </a:solidFill>
              </a:rPr>
              <a:t>МПа</a:t>
            </a:r>
          </a:p>
        </p:txBody>
      </p:sp>
      <p:sp>
        <p:nvSpPr>
          <p:cNvPr id="36891" name="Textfeld 28">
            <a:extLst>
              <a:ext uri="{FF2B5EF4-FFF2-40B4-BE49-F238E27FC236}">
                <a16:creationId xmlns:a16="http://schemas.microsoft.com/office/drawing/2014/main" id="{596F90A3-E62B-44EC-8E90-A87259E28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756" y="4377929"/>
            <a:ext cx="8715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E30316"/>
              </a:buClr>
              <a:buSzPct val="75000"/>
              <a:buFont typeface="Wingdings" panose="05000000000000000000" pitchFamily="2" charset="2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de-DE" altLang="de-DE" sz="900" dirty="0">
                <a:solidFill>
                  <a:srgbClr val="E30316"/>
                </a:solidFill>
              </a:rPr>
              <a:t>Ev2=45 </a:t>
            </a:r>
            <a:r>
              <a:rPr lang="ru-RU" altLang="de-DE" sz="900" dirty="0">
                <a:solidFill>
                  <a:srgbClr val="E30316"/>
                </a:solidFill>
              </a:rPr>
              <a:t>МПа</a:t>
            </a:r>
          </a:p>
        </p:txBody>
      </p:sp>
      <p:sp>
        <p:nvSpPr>
          <p:cNvPr id="36892" name="Line 18">
            <a:extLst>
              <a:ext uri="{FF2B5EF4-FFF2-40B4-BE49-F238E27FC236}">
                <a16:creationId xmlns:a16="http://schemas.microsoft.com/office/drawing/2014/main" id="{D52D8677-6A1A-42E3-98E9-423F3C33530B}"/>
              </a:ext>
            </a:extLst>
          </p:cNvPr>
          <p:cNvSpPr>
            <a:spLocks noChangeAspect="1" noChangeShapeType="1"/>
          </p:cNvSpPr>
          <p:nvPr/>
        </p:nvSpPr>
        <p:spPr bwMode="auto">
          <a:xfrm rot="5400000">
            <a:off x="3150394" y="1387080"/>
            <a:ext cx="0" cy="366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50" b="1">
              <a:solidFill>
                <a:srgbClr val="114D75"/>
              </a:solidFill>
              <a:latin typeface="Arial" panose="020B0604020202020204" pitchFamily="34" charset="0"/>
            </a:endParaRPr>
          </a:p>
        </p:txBody>
      </p:sp>
      <p:sp>
        <p:nvSpPr>
          <p:cNvPr id="36893" name="Line 18">
            <a:extLst>
              <a:ext uri="{FF2B5EF4-FFF2-40B4-BE49-F238E27FC236}">
                <a16:creationId xmlns:a16="http://schemas.microsoft.com/office/drawing/2014/main" id="{19E9B06C-845E-4227-B42C-303491F9C629}"/>
              </a:ext>
            </a:extLst>
          </p:cNvPr>
          <p:cNvSpPr>
            <a:spLocks noChangeAspect="1" noChangeShapeType="1"/>
          </p:cNvSpPr>
          <p:nvPr/>
        </p:nvSpPr>
        <p:spPr bwMode="auto">
          <a:xfrm rot="5400000">
            <a:off x="3126581" y="4552952"/>
            <a:ext cx="0" cy="366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50" b="1">
              <a:solidFill>
                <a:srgbClr val="114D75"/>
              </a:solidFill>
              <a:latin typeface="Arial" panose="020B0604020202020204" pitchFamily="34" charset="0"/>
            </a:endParaRPr>
          </a:p>
        </p:txBody>
      </p:sp>
      <p:sp>
        <p:nvSpPr>
          <p:cNvPr id="36894" name="Line 7">
            <a:extLst>
              <a:ext uri="{FF2B5EF4-FFF2-40B4-BE49-F238E27FC236}">
                <a16:creationId xmlns:a16="http://schemas.microsoft.com/office/drawing/2014/main" id="{2296FE2B-1039-46C7-82EA-AB19ACA8779C}"/>
              </a:ext>
            </a:extLst>
          </p:cNvPr>
          <p:cNvSpPr>
            <a:spLocks noChangeAspect="1" noChangeShapeType="1"/>
          </p:cNvSpPr>
          <p:nvPr/>
        </p:nvSpPr>
        <p:spPr bwMode="auto">
          <a:xfrm rot="16200000" flipH="1">
            <a:off x="1619845" y="3153371"/>
            <a:ext cx="316587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50" b="1">
              <a:solidFill>
                <a:srgbClr val="114D75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FFDE3DD-047F-44E5-B5D6-EE3EBF1B6DA6}"/>
              </a:ext>
            </a:extLst>
          </p:cNvPr>
          <p:cNvSpPr txBox="1"/>
          <p:nvPr/>
        </p:nvSpPr>
        <p:spPr>
          <a:xfrm>
            <a:off x="2943225" y="1570437"/>
            <a:ext cx="369332" cy="316468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Arial" charset="0"/>
              </a:rPr>
              <a:t>Морозостойкий конструктив</a:t>
            </a:r>
            <a:endParaRPr lang="de-DE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12E57EC6-062A-4B10-BA5D-4940757DF666}"/>
              </a:ext>
            </a:extLst>
          </p:cNvPr>
          <p:cNvSpPr txBox="1">
            <a:spLocks/>
          </p:cNvSpPr>
          <p:nvPr/>
        </p:nvSpPr>
        <p:spPr bwMode="auto">
          <a:xfrm>
            <a:off x="1811340" y="1001713"/>
            <a:ext cx="85740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E30316"/>
              </a:buClr>
              <a:buSzPct val="75000"/>
              <a:buFont typeface="Wingdings" panose="05000000000000000000" pitchFamily="2" charset="2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71463" indent="-268288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41338" indent="-268288"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20725" indent="-17780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7925" indent="-1778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35125" indent="-1778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92325" indent="-1778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9525" indent="-1778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ru-RU" altLang="de-DE" sz="2200" dirty="0">
                <a:solidFill>
                  <a:srgbClr val="E30316"/>
                </a:solidFill>
              </a:rPr>
              <a:t>Конструкция дорожной одежды</a:t>
            </a:r>
            <a:endParaRPr lang="de-DE" altLang="de-DE" sz="2200" dirty="0">
              <a:solidFill>
                <a:srgbClr val="E30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16632"/>
            <a:ext cx="8943720" cy="667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99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43" y="81927"/>
            <a:ext cx="9061161" cy="675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40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26" y="123402"/>
            <a:ext cx="9008074" cy="673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762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16633"/>
            <a:ext cx="9021114" cy="672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296F8A-BCAB-45AC-A499-F91E9B86A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86" y="110176"/>
            <a:ext cx="9021114" cy="672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00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9F49D-9C72-425C-9A88-B64CB3056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4900"/>
            <a:ext cx="8229600" cy="761812"/>
          </a:xfrm>
        </p:spPr>
        <p:txBody>
          <a:bodyPr>
            <a:normAutofit/>
          </a:bodyPr>
          <a:lstStyle/>
          <a:p>
            <a:r>
              <a:rPr lang="ru-RU" alt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Параметры типовых конструкций жестких дорожных одежд с цементобетонным покрытием в зависимости от ресурса Р11,5</a:t>
            </a:r>
            <a:endParaRPr lang="ru-RU" sz="18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BF65047-67EF-4FEC-9C5D-F9FA68949A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715772"/>
              </p:ext>
            </p:extLst>
          </p:nvPr>
        </p:nvGraphicFramePr>
        <p:xfrm>
          <a:off x="1674258" y="836713"/>
          <a:ext cx="8843484" cy="5824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543843245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527169948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2807101148"/>
                    </a:ext>
                  </a:extLst>
                </a:gridCol>
                <a:gridCol w="331828">
                  <a:extLst>
                    <a:ext uri="{9D8B030D-6E8A-4147-A177-3AD203B41FA5}">
                      <a16:colId xmlns:a16="http://schemas.microsoft.com/office/drawing/2014/main" val="1573960448"/>
                    </a:ext>
                  </a:extLst>
                </a:gridCol>
                <a:gridCol w="331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18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10019761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7887191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781708297"/>
                    </a:ext>
                  </a:extLst>
                </a:gridCol>
              </a:tblGrid>
              <a:tr h="249864">
                <a:tc rowSpan="2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параметров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Типы конструкции дорожной одежды, млн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518727"/>
                  </a:ext>
                </a:extLst>
              </a:tr>
              <a:tr h="245237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Р-70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Р-50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Р-20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Р-5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Р-1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Р-0.3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extLst>
                  <a:ext uri="{0D108BD9-81ED-4DB2-BD59-A6C34878D82A}">
                    <a16:rowId xmlns:a16="http://schemas.microsoft.com/office/drawing/2014/main" val="3637479323"/>
                  </a:ext>
                </a:extLst>
              </a:tr>
              <a:tr h="33315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эквивалентных воздействий нормативных осевых нагрузок, млн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≥50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20-50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5-20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1-5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1-0,3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≤0,3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extLst>
                  <a:ext uri="{0D108BD9-81ED-4DB2-BD59-A6C34878D82A}">
                    <a16:rowId xmlns:a16="http://schemas.microsoft.com/office/drawing/2014/main" val="1257164742"/>
                  </a:ext>
                </a:extLst>
              </a:tr>
              <a:tr h="16657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Толщина цементобетонного покрытия, см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extLst>
                  <a:ext uri="{0D108BD9-81ED-4DB2-BD59-A6C34878D82A}">
                    <a16:rowId xmlns:a16="http://schemas.microsoft.com/office/drawing/2014/main" val="394061485"/>
                  </a:ext>
                </a:extLst>
              </a:tr>
              <a:tr h="16657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Тип и толщина основания, см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(варианты)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Жесткий укатываемый бетон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extLst>
                  <a:ext uri="{0D108BD9-81ED-4DB2-BD59-A6C34878D82A}">
                    <a16:rowId xmlns:a16="http://schemas.microsoft.com/office/drawing/2014/main" val="3757000615"/>
                  </a:ext>
                </a:extLst>
              </a:tr>
              <a:tr h="166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Материал обработанный цементом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extLst>
                  <a:ext uri="{0D108BD9-81ED-4DB2-BD59-A6C34878D82A}">
                    <a16:rowId xmlns:a16="http://schemas.microsoft.com/office/drawing/2014/main" val="2719301142"/>
                  </a:ext>
                </a:extLst>
              </a:tr>
              <a:tr h="333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Минеральный материал не обработанный вяжущим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extLst>
                  <a:ext uri="{0D108BD9-81ED-4DB2-BD59-A6C34878D82A}">
                    <a16:rowId xmlns:a16="http://schemas.microsoft.com/office/drawing/2014/main" val="3559640645"/>
                  </a:ext>
                </a:extLst>
              </a:tr>
              <a:tr h="166577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Толщина дополнительного слоя основания при грунте земляного полотна и ДКЗ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Суглинок и глина песчанистая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I</a:t>
                      </a:r>
                      <a:r>
                        <a:rPr lang="ru-RU" sz="1400" baseline="-250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57719"/>
                  </a:ext>
                </a:extLst>
              </a:tr>
              <a:tr h="166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I</a:t>
                      </a:r>
                      <a:r>
                        <a:rPr lang="en-US" sz="1400" baseline="-25000" dirty="0">
                          <a:effectLst/>
                        </a:rPr>
                        <a:t> 2,</a:t>
                      </a:r>
                      <a:r>
                        <a:rPr lang="ru-RU" sz="1400" dirty="0">
                          <a:effectLst/>
                        </a:rPr>
                        <a:t> I</a:t>
                      </a:r>
                      <a:r>
                        <a:rPr lang="en-US" sz="1400" baseline="-25000" dirty="0">
                          <a:effectLst/>
                        </a:rPr>
                        <a:t> 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827315"/>
                  </a:ext>
                </a:extLst>
              </a:tr>
              <a:tr h="166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II</a:t>
                      </a:r>
                      <a:r>
                        <a:rPr lang="ru-RU" sz="1400" baseline="-25000" dirty="0">
                          <a:effectLst/>
                        </a:rPr>
                        <a:t>1,</a:t>
                      </a:r>
                      <a:r>
                        <a:rPr lang="en-US" sz="1400" dirty="0">
                          <a:effectLst/>
                        </a:rPr>
                        <a:t> II</a:t>
                      </a:r>
                      <a:r>
                        <a:rPr lang="ru-RU" sz="1400" baseline="-25000" dirty="0">
                          <a:effectLst/>
                        </a:rPr>
                        <a:t>3</a:t>
                      </a:r>
                      <a:r>
                        <a:rPr lang="ru-RU" sz="1400" dirty="0">
                          <a:effectLst/>
                        </a:rPr>
                        <a:t>,</a:t>
                      </a:r>
                      <a:r>
                        <a:rPr lang="en-US" sz="1400" dirty="0">
                          <a:effectLst/>
                        </a:rPr>
                        <a:t> II</a:t>
                      </a:r>
                      <a:r>
                        <a:rPr lang="ru-RU" sz="1400" baseline="-25000" dirty="0">
                          <a:effectLst/>
                        </a:rPr>
                        <a:t>4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en-US" sz="1400" dirty="0">
                          <a:effectLst/>
                        </a:rPr>
                        <a:t>III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174860"/>
                  </a:ext>
                </a:extLst>
              </a:tr>
              <a:tr h="166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24409"/>
                  </a:ext>
                </a:extLst>
              </a:tr>
              <a:tr h="166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IV, V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2854"/>
                  </a:ext>
                </a:extLst>
              </a:tr>
              <a:tr h="219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Супесь песчанистая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en-US" sz="1400" dirty="0">
                          <a:effectLst/>
                        </a:rPr>
                        <a:t>II, III, IV, V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975050"/>
                  </a:ext>
                </a:extLst>
              </a:tr>
              <a:tr h="166577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Поперечные швы сжатия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Расстояние между швами, 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extLst>
                  <a:ext uri="{0D108BD9-81ED-4DB2-BD59-A6C34878D82A}">
                    <a16:rowId xmlns:a16="http://schemas.microsoft.com/office/drawing/2014/main" val="727539285"/>
                  </a:ext>
                </a:extLst>
              </a:tr>
              <a:tr h="166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Диаметр штырей, мм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extLst>
                  <a:ext uri="{0D108BD9-81ED-4DB2-BD59-A6C34878D82A}">
                    <a16:rowId xmlns:a16="http://schemas.microsoft.com/office/drawing/2014/main" val="1210375019"/>
                  </a:ext>
                </a:extLst>
              </a:tr>
              <a:tr h="166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Длина штырей, см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extLst>
                  <a:ext uri="{0D108BD9-81ED-4DB2-BD59-A6C34878D82A}">
                    <a16:rowId xmlns:a16="http://schemas.microsoft.com/office/drawing/2014/main" val="3311752176"/>
                  </a:ext>
                </a:extLst>
              </a:tr>
              <a:tr h="166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Расстояние между штырями, см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extLst>
                  <a:ext uri="{0D108BD9-81ED-4DB2-BD59-A6C34878D82A}">
                    <a16:rowId xmlns:a16="http://schemas.microsoft.com/office/drawing/2014/main" val="251095899"/>
                  </a:ext>
                </a:extLst>
              </a:tr>
              <a:tr h="33315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Поперечные швы расширения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Расстояние между швами, 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табл. 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табл. 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табл. 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extLst>
                  <a:ext uri="{0D108BD9-81ED-4DB2-BD59-A6C34878D82A}">
                    <a16:rowId xmlns:a16="http://schemas.microsoft.com/office/drawing/2014/main" val="2205651708"/>
                  </a:ext>
                </a:extLst>
              </a:tr>
              <a:tr h="166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Диаметр штырей, мм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extLst>
                  <a:ext uri="{0D108BD9-81ED-4DB2-BD59-A6C34878D82A}">
                    <a16:rowId xmlns:a16="http://schemas.microsoft.com/office/drawing/2014/main" val="1752381969"/>
                  </a:ext>
                </a:extLst>
              </a:tr>
              <a:tr h="166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Длина штырей, см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extLst>
                  <a:ext uri="{0D108BD9-81ED-4DB2-BD59-A6C34878D82A}">
                    <a16:rowId xmlns:a16="http://schemas.microsoft.com/office/drawing/2014/main" val="4288960914"/>
                  </a:ext>
                </a:extLst>
              </a:tr>
              <a:tr h="166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Расстояние между штырями, см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extLst>
                  <a:ext uri="{0D108BD9-81ED-4DB2-BD59-A6C34878D82A}">
                    <a16:rowId xmlns:a16="http://schemas.microsoft.com/office/drawing/2014/main" val="4194473692"/>
                  </a:ext>
                </a:extLst>
              </a:tr>
              <a:tr h="16657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Продольные швы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Диаметр штырей, мм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extLst>
                  <a:ext uri="{0D108BD9-81ED-4DB2-BD59-A6C34878D82A}">
                    <a16:rowId xmlns:a16="http://schemas.microsoft.com/office/drawing/2014/main" val="1330571431"/>
                  </a:ext>
                </a:extLst>
              </a:tr>
              <a:tr h="166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Длина штырей, см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extLst>
                  <a:ext uri="{0D108BD9-81ED-4DB2-BD59-A6C34878D82A}">
                    <a16:rowId xmlns:a16="http://schemas.microsoft.com/office/drawing/2014/main" val="3572670532"/>
                  </a:ext>
                </a:extLst>
              </a:tr>
              <a:tr h="166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Расстояние между штырями, см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8" marR="52338" marT="0" marB="0" anchor="ctr"/>
                </a:tc>
                <a:extLst>
                  <a:ext uri="{0D108BD9-81ED-4DB2-BD59-A6C34878D82A}">
                    <a16:rowId xmlns:a16="http://schemas.microsoft.com/office/drawing/2014/main" val="312879449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83E176E-6479-41D1-9CD6-A50F8F67A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9547" y="90101"/>
            <a:ext cx="3129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968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andarddesign">
  <a:themeElements>
    <a:clrScheme name="1_Standarddesign 14">
      <a:dk1>
        <a:srgbClr val="000000"/>
      </a:dk1>
      <a:lt1>
        <a:srgbClr val="FFFFFF"/>
      </a:lt1>
      <a:dk2>
        <a:srgbClr val="F0F0F0"/>
      </a:dk2>
      <a:lt2>
        <a:srgbClr val="C47F04"/>
      </a:lt2>
      <a:accent1>
        <a:srgbClr val="E30316"/>
      </a:accent1>
      <a:accent2>
        <a:srgbClr val="4D4B49"/>
      </a:accent2>
      <a:accent3>
        <a:srgbClr val="FFFFFF"/>
      </a:accent3>
      <a:accent4>
        <a:srgbClr val="000000"/>
      </a:accent4>
      <a:accent5>
        <a:srgbClr val="EFAAAB"/>
      </a:accent5>
      <a:accent6>
        <a:srgbClr val="454341"/>
      </a:accent6>
      <a:hlink>
        <a:srgbClr val="9B9A99"/>
      </a:hlink>
      <a:folHlink>
        <a:srgbClr val="1972AF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3000" b="1" i="0" u="none" strike="noStrike" cap="none" normalizeH="0" baseline="0" smtClean="0">
            <a:ln>
              <a:noFill/>
            </a:ln>
            <a:solidFill>
              <a:srgbClr val="114D75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3000" b="1" i="0" u="none" strike="noStrike" cap="none" normalizeH="0" baseline="0" smtClean="0">
            <a:ln>
              <a:noFill/>
            </a:ln>
            <a:solidFill>
              <a:srgbClr val="114D75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30316"/>
        </a:accent1>
        <a:accent2>
          <a:srgbClr val="4D4B49"/>
        </a:accent2>
        <a:accent3>
          <a:srgbClr val="FFFFFF"/>
        </a:accent3>
        <a:accent4>
          <a:srgbClr val="000000"/>
        </a:accent4>
        <a:accent5>
          <a:srgbClr val="EFAAAB"/>
        </a:accent5>
        <a:accent6>
          <a:srgbClr val="454341"/>
        </a:accent6>
        <a:hlink>
          <a:srgbClr val="9B9A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4">
        <a:dk1>
          <a:srgbClr val="000000"/>
        </a:dk1>
        <a:lt1>
          <a:srgbClr val="FFFFFF"/>
        </a:lt1>
        <a:dk2>
          <a:srgbClr val="F0F0F0"/>
        </a:dk2>
        <a:lt2>
          <a:srgbClr val="C47F04"/>
        </a:lt2>
        <a:accent1>
          <a:srgbClr val="E30316"/>
        </a:accent1>
        <a:accent2>
          <a:srgbClr val="4D4B49"/>
        </a:accent2>
        <a:accent3>
          <a:srgbClr val="FFFFFF"/>
        </a:accent3>
        <a:accent4>
          <a:srgbClr val="000000"/>
        </a:accent4>
        <a:accent5>
          <a:srgbClr val="EFAAAB"/>
        </a:accent5>
        <a:accent6>
          <a:srgbClr val="454341"/>
        </a:accent6>
        <a:hlink>
          <a:srgbClr val="9B9A99"/>
        </a:hlink>
        <a:folHlink>
          <a:srgbClr val="1972A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4206</TotalTime>
  <Words>468</Words>
  <Application>Microsoft Office PowerPoint</Application>
  <PresentationFormat>Широкоэкранный</PresentationFormat>
  <Paragraphs>192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Helvetica 45 Light</vt:lpstr>
      <vt:lpstr>Times New Roman</vt:lpstr>
      <vt:lpstr>Wingdings</vt:lpstr>
      <vt:lpstr>Тема Office</vt:lpstr>
      <vt:lpstr>1_Standarddesign</vt:lpstr>
      <vt:lpstr>  Совершенствование нормативной базы проектирования жестких дорожных одежд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Параметры типовых конструкций жестких дорожных одежд с цементобетонным покрытием в зависимости от ресурса Р11,5</vt:lpstr>
      <vt:lpstr>Типовые конструкции жестких дорожных одежд </vt:lpstr>
      <vt:lpstr>Типовые конструкции жестких дорожных одежд</vt:lpstr>
      <vt:lpstr>Совершенствование нормативной базы проектирования жестких дорожных одежд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Помощник</dc:creator>
  <cp:lastModifiedBy>MSI_1</cp:lastModifiedBy>
  <cp:revision>283</cp:revision>
  <cp:lastPrinted>2019-02-08T10:00:43Z</cp:lastPrinted>
  <dcterms:created xsi:type="dcterms:W3CDTF">2017-08-26T10:22:33Z</dcterms:created>
  <dcterms:modified xsi:type="dcterms:W3CDTF">2019-07-04T10:58:15Z</dcterms:modified>
</cp:coreProperties>
</file>