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2" r:id="rId1"/>
    <p:sldMasterId id="2147483690" r:id="rId2"/>
  </p:sldMasterIdLst>
  <p:notesMasterIdLst>
    <p:notesMasterId r:id="rId15"/>
  </p:notesMasterIdLst>
  <p:handoutMasterIdLst>
    <p:handoutMasterId r:id="rId16"/>
  </p:handoutMasterIdLst>
  <p:sldIdLst>
    <p:sldId id="278" r:id="rId3"/>
    <p:sldId id="883" r:id="rId4"/>
    <p:sldId id="887" r:id="rId5"/>
    <p:sldId id="888" r:id="rId6"/>
    <p:sldId id="855" r:id="rId7"/>
    <p:sldId id="873" r:id="rId8"/>
    <p:sldId id="879" r:id="rId9"/>
    <p:sldId id="889" r:id="rId10"/>
    <p:sldId id="877" r:id="rId11"/>
    <p:sldId id="874" r:id="rId12"/>
    <p:sldId id="881" r:id="rId13"/>
    <p:sldId id="886" r:id="rId14"/>
  </p:sldIdLst>
  <p:sldSz cx="12599988" cy="864076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5" userDrawn="1">
          <p15:clr>
            <a:srgbClr val="A4A3A4"/>
          </p15:clr>
        </p15:guide>
        <p15:guide id="2" pos="2488" userDrawn="1">
          <p15:clr>
            <a:srgbClr val="A4A3A4"/>
          </p15:clr>
        </p15:guide>
        <p15:guide id="3" orient="horz" pos="5218">
          <p15:clr>
            <a:srgbClr val="A4A3A4"/>
          </p15:clr>
        </p15:guide>
        <p15:guide id="4" orient="horz" pos="181" userDrawn="1">
          <p15:clr>
            <a:srgbClr val="A4A3A4"/>
          </p15:clr>
        </p15:guide>
        <p15:guide id="5" orient="horz" pos="23" userDrawn="1">
          <p15:clr>
            <a:srgbClr val="A4A3A4"/>
          </p15:clr>
        </p15:guide>
        <p15:guide id="6" pos="7756" userDrawn="1">
          <p15:clr>
            <a:srgbClr val="A4A3A4"/>
          </p15:clr>
        </p15:guide>
        <p15:guide id="7" pos="178">
          <p15:clr>
            <a:srgbClr val="A4A3A4"/>
          </p15:clr>
        </p15:guide>
        <p15:guide id="8" pos="5488" userDrawn="1">
          <p15:clr>
            <a:srgbClr val="A4A3A4"/>
          </p15:clr>
        </p15:guide>
        <p15:guide id="9" orient="horz" pos="5239" userDrawn="1">
          <p15:clr>
            <a:srgbClr val="A4A3A4"/>
          </p15:clr>
        </p15:guide>
        <p15:guide id="10" pos="7779" userDrawn="1">
          <p15:clr>
            <a:srgbClr val="A4A3A4"/>
          </p15:clr>
        </p15:guide>
        <p15:guide id="11" orient="horz" pos="4695" userDrawn="1">
          <p15:clr>
            <a:srgbClr val="A4A3A4"/>
          </p15:clr>
        </p15:guide>
        <p15:guide id="12" orient="horz" pos="358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ысотина Виктория Анатольевна" initials="ВВА" lastIdx="1" clrIdx="0">
    <p:extLst>
      <p:ext uri="{19B8F6BF-5375-455C-9EA6-DF929625EA0E}">
        <p15:presenceInfo xmlns:p15="http://schemas.microsoft.com/office/powerpoint/2012/main" userId="S-1-5-21-2509222527-3473664192-1900209780-15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AAF"/>
    <a:srgbClr val="E5581F"/>
    <a:srgbClr val="A2C9F4"/>
    <a:srgbClr val="E7F5FE"/>
    <a:srgbClr val="1888B9"/>
    <a:srgbClr val="F8E9FB"/>
    <a:srgbClr val="AE4828"/>
    <a:srgbClr val="CE087E"/>
    <a:srgbClr val="253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48" autoAdjust="0"/>
    <p:restoredTop sz="94937" autoAdjust="0"/>
  </p:normalViewPr>
  <p:slideViewPr>
    <p:cSldViewPr snapToGrid="0">
      <p:cViewPr varScale="1">
        <p:scale>
          <a:sx n="88" d="100"/>
          <a:sy n="88" d="100"/>
        </p:scale>
        <p:origin x="2022" y="96"/>
      </p:cViewPr>
      <p:guideLst>
        <p:guide orient="horz" pos="635"/>
        <p:guide pos="2488"/>
        <p:guide orient="horz" pos="5218"/>
        <p:guide orient="horz" pos="181"/>
        <p:guide orient="horz" pos="23"/>
        <p:guide pos="7756"/>
        <p:guide pos="178"/>
        <p:guide pos="5488"/>
        <p:guide orient="horz" pos="5239"/>
        <p:guide pos="7779"/>
        <p:guide orient="horz" pos="4695"/>
        <p:guide orient="horz" pos="35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30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03\Docs\&#1055;&#1072;&#1087;&#1082;&#1072;%20&#1086;&#1073;&#1084;&#1077;&#1085;&#1072;\2018%20&#1075;&#1086;&#1076;\2019-01-14%20&#1042;&#1099;&#1075;&#1088;&#1091;&#1079;&#1082;&#1072;%20(3.058%20&#1090;&#1088;&#1083;&#1085;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81134880677383"/>
          <c:y val="0.21983965884010681"/>
          <c:w val="0.46559776294567701"/>
          <c:h val="0.49180236970703861"/>
        </c:manualLayout>
      </c:layout>
      <c:pieChart>
        <c:varyColors val="1"/>
        <c:ser>
          <c:idx val="0"/>
          <c:order val="0"/>
          <c:explosion val="1"/>
          <c:dPt>
            <c:idx val="0"/>
            <c:bubble3D val="0"/>
            <c:explosion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3D-4024-B5D2-1648B0DEACB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23D-4024-B5D2-1648B0DEACB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23D-4024-B5D2-1648B0DEACB1}"/>
              </c:ext>
            </c:extLst>
          </c:dPt>
          <c:cat>
            <c:strRef>
              <c:f>Лист1!$A$24:$A$26</c:f>
              <c:strCache>
                <c:ptCount val="3"/>
                <c:pt idx="0">
                  <c:v>Производственный сектор</c:v>
                </c:pt>
                <c:pt idx="1">
                  <c:v>Массовый сектор</c:v>
                </c:pt>
                <c:pt idx="2">
                  <c:v>Высокотехнологичный сектор</c:v>
                </c:pt>
              </c:strCache>
            </c:strRef>
          </c:cat>
          <c:val>
            <c:numRef>
              <c:f>Лист1!$B$24:$B$26</c:f>
              <c:numCache>
                <c:formatCode>General</c:formatCode>
                <c:ptCount val="3"/>
                <c:pt idx="0" formatCode="#,##0">
                  <c:v>2203</c:v>
                </c:pt>
                <c:pt idx="1">
                  <c:v>669</c:v>
                </c:pt>
                <c:pt idx="2">
                  <c:v>392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23D-4024-B5D2-1648B0DEAC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6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671378764148583"/>
          <c:y val="0.76354651621615521"/>
          <c:w val="0.55958798472079452"/>
          <c:h val="0.207717991543172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100" b="0" i="0" u="none" strike="noStrike" kern="1200" baseline="0">
              <a:solidFill>
                <a:schemeClr val="dk1"/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 sz="1100" u="none" strike="noStrike" kern="1200">
          <a:solidFill>
            <a:schemeClr val="dk1"/>
          </a:solidFill>
          <a:effectLst/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bg1"/>
                </a:solidFill>
              </a:rPr>
              <a:t>Динамика формирования реестра производственных субъектов МСП - потенциальных поставщиков крупнейших заказчиков</a:t>
            </a:r>
            <a:r>
              <a:rPr lang="ru-RU" sz="1400" b="1" dirty="0" smtClean="0">
                <a:solidFill>
                  <a:schemeClr val="bg1"/>
                </a:solidFill>
              </a:rPr>
              <a:t>, </a:t>
            </a:r>
            <a:r>
              <a:rPr lang="ru-RU" sz="1400" b="1" dirty="0">
                <a:solidFill>
                  <a:schemeClr val="bg1"/>
                </a:solidFill>
              </a:rPr>
              <a:t>единиц</a:t>
            </a:r>
          </a:p>
        </c:rich>
      </c:tx>
      <c:layout>
        <c:manualLayout>
          <c:xMode val="edge"/>
          <c:yMode val="edge"/>
          <c:x val="0.13837162332326877"/>
          <c:y val="1.8713219360740954E-2"/>
        </c:manualLayout>
      </c:layout>
      <c:overlay val="0"/>
      <c:spPr>
        <a:solidFill>
          <a:schemeClr val="accent1">
            <a:lumMod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2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1 марта 2019</c:v>
                </c:pt>
                <c:pt idx="1">
                  <c:v>1 марта 2020</c:v>
                </c:pt>
                <c:pt idx="2">
                  <c:v>1 марта 2021</c:v>
                </c:pt>
                <c:pt idx="3">
                  <c:v>1 марта 2022</c:v>
                </c:pt>
                <c:pt idx="4">
                  <c:v>1 марта 2023</c:v>
                </c:pt>
                <c:pt idx="5">
                  <c:v>1 марта 2024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10000</c:v>
                </c:pt>
                <c:pt idx="1">
                  <c:v>20000</c:v>
                </c:pt>
                <c:pt idx="2">
                  <c:v>30000</c:v>
                </c:pt>
                <c:pt idx="3">
                  <c:v>40000</c:v>
                </c:pt>
                <c:pt idx="4">
                  <c:v>50000</c:v>
                </c:pt>
                <c:pt idx="5">
                  <c:v>60000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34-44F0-BF9B-791153B932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overlap val="48"/>
        <c:axId val="-1659503424"/>
        <c:axId val="-1659502880"/>
      </c:barChart>
      <c:catAx>
        <c:axId val="-165950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-1659502880"/>
        <c:crosses val="autoZero"/>
        <c:auto val="1"/>
        <c:lblAlgn val="ctr"/>
        <c:lblOffset val="100"/>
        <c:noMultiLvlLbl val="0"/>
      </c:catAx>
      <c:valAx>
        <c:axId val="-165950288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-165950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D71B2-C074-4B13-AB67-B32509399B4C}" type="datetimeFigureOut">
              <a:rPr lang="ru-RU" smtClean="0"/>
              <a:pPr/>
              <a:t>01.07.2019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A3FB5-6A54-469C-AF8A-E30B739F1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374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A145-E748-45E6-9541-8C569DD64A20}" type="datetimeFigureOut">
              <a:rPr lang="ru-RU" smtClean="0"/>
              <a:pPr/>
              <a:t>01.07.2019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92475" y="850900"/>
            <a:ext cx="334168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FF0B7-6C7A-444D-BC86-99C02D5842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36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1pPr>
    <a:lvl2pPr marL="4739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2pPr>
    <a:lvl3pPr marL="947867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3pPr>
    <a:lvl4pPr marL="14218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4pPr>
    <a:lvl5pPr marL="18957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5pPr>
    <a:lvl6pPr marL="23696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6pPr>
    <a:lvl7pPr marL="28436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7pPr>
    <a:lvl8pPr marL="3317535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8pPr>
    <a:lvl9pPr marL="37914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92475" y="850900"/>
            <a:ext cx="3341688" cy="2292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678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92475" y="850900"/>
            <a:ext cx="3341688" cy="2292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587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774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90888" y="849313"/>
            <a:ext cx="334486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20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131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272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05150" y="923925"/>
            <a:ext cx="3629025" cy="24876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364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99" y="1414125"/>
            <a:ext cx="10709990" cy="3008266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4538401"/>
            <a:ext cx="9449991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72" indent="0" algn="ctr">
              <a:buNone/>
              <a:defRPr sz="2520"/>
            </a:lvl2pPr>
            <a:lvl3pPr marL="1152144" indent="0" algn="ctr">
              <a:buNone/>
              <a:defRPr sz="2268"/>
            </a:lvl3pPr>
            <a:lvl4pPr marL="1728216" indent="0" algn="ctr">
              <a:buNone/>
              <a:defRPr sz="2016"/>
            </a:lvl4pPr>
            <a:lvl5pPr marL="2304288" indent="0" algn="ctr">
              <a:buNone/>
              <a:defRPr sz="2016"/>
            </a:lvl5pPr>
            <a:lvl6pPr marL="2880360" indent="0" algn="ctr">
              <a:buNone/>
              <a:defRPr sz="2016"/>
            </a:lvl6pPr>
            <a:lvl7pPr marL="3456432" indent="0" algn="ctr">
              <a:buNone/>
              <a:defRPr sz="2016"/>
            </a:lvl7pPr>
            <a:lvl8pPr marL="4032504" indent="0" algn="ctr">
              <a:buNone/>
              <a:defRPr sz="2016"/>
            </a:lvl8pPr>
            <a:lvl9pPr marL="4608576" indent="0" algn="ctr">
              <a:buNone/>
              <a:defRPr sz="201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82CE-6082-4225-AFBC-56557A7408A4}" type="datetime1">
              <a:rPr lang="ru-RU" smtClean="0"/>
              <a:t>01.07.2019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6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7766-FEAC-4EA8-8763-C782D2D44CB5}" type="datetime1">
              <a:rPr lang="ru-RU" smtClean="0"/>
              <a:t>01.07.2019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81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460041"/>
            <a:ext cx="2716872" cy="73226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460041"/>
            <a:ext cx="7993117" cy="73226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C4FD-7C6B-45A0-9D9B-5114115A135F}" type="datetime1">
              <a:rPr lang="ru-RU" smtClean="0"/>
              <a:t>01.07.2019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219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44999" y="3201996"/>
            <a:ext cx="10709990" cy="767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89999" y="4838827"/>
            <a:ext cx="8819990" cy="488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71" b="0" i="0">
                <a:solidFill>
                  <a:srgbClr val="4D4D4D"/>
                </a:solidFill>
                <a:latin typeface="Arial"/>
                <a:cs typeface="Arial"/>
              </a:defRPr>
            </a:lvl1pPr>
          </a:lstStyle>
          <a:p>
            <a:pPr marL="29020"/>
            <a:fld id="{81D60167-4931-47E6-BA6A-407CBD079E47}" type="slidenum">
              <a:rPr lang="ru-RU" spc="-11" smtClean="0"/>
              <a:pPr marL="29020"/>
              <a:t>‹#›</a:t>
            </a:fld>
            <a:endParaRPr lang="ru-RU" spc="-11" dirty="0"/>
          </a:p>
        </p:txBody>
      </p:sp>
    </p:spTree>
    <p:extLst>
      <p:ext uri="{BB962C8B-B14F-4D97-AF65-F5344CB8AC3E}">
        <p14:creationId xmlns:p14="http://schemas.microsoft.com/office/powerpoint/2010/main" val="2853210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4999" y="1414125"/>
            <a:ext cx="9449991" cy="3008266"/>
          </a:xfrm>
        </p:spPr>
        <p:txBody>
          <a:bodyPr anchor="b"/>
          <a:lstStyle>
            <a:lvl1pPr algn="ctr">
              <a:defRPr sz="620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4538401"/>
            <a:ext cx="9449991" cy="2086184"/>
          </a:xfrm>
        </p:spPr>
        <p:txBody>
          <a:bodyPr/>
          <a:lstStyle>
            <a:lvl1pPr marL="0" indent="0" algn="ctr">
              <a:buNone/>
              <a:defRPr sz="2481"/>
            </a:lvl1pPr>
            <a:lvl2pPr marL="472514" indent="0" algn="ctr">
              <a:buNone/>
              <a:defRPr sz="2067"/>
            </a:lvl2pPr>
            <a:lvl3pPr marL="945029" indent="0" algn="ctr">
              <a:buNone/>
              <a:defRPr sz="1860"/>
            </a:lvl3pPr>
            <a:lvl4pPr marL="1417543" indent="0" algn="ctr">
              <a:buNone/>
              <a:defRPr sz="1654"/>
            </a:lvl4pPr>
            <a:lvl5pPr marL="1890057" indent="0" algn="ctr">
              <a:buNone/>
              <a:defRPr sz="1654"/>
            </a:lvl5pPr>
            <a:lvl6pPr marL="2362571" indent="0" algn="ctr">
              <a:buNone/>
              <a:defRPr sz="1654"/>
            </a:lvl6pPr>
            <a:lvl7pPr marL="2835086" indent="0" algn="ctr">
              <a:buNone/>
              <a:defRPr sz="1654"/>
            </a:lvl7pPr>
            <a:lvl8pPr marL="3307601" indent="0" algn="ctr">
              <a:buNone/>
              <a:defRPr sz="1654"/>
            </a:lvl8pPr>
            <a:lvl9pPr marL="3780115" indent="0" algn="ctr">
              <a:buNone/>
              <a:defRPr sz="165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7F6CA-04BF-49A1-9EB0-47137A7C8B2C}" type="datetime1">
              <a:rPr lang="ru-RU" smtClean="0"/>
              <a:t>01.07.2019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433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2D37-797C-454C-938A-C47AC17EE97E}" type="datetime1">
              <a:rPr lang="ru-RU" smtClean="0"/>
              <a:t>01.07.2019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3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02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4191"/>
            <a:ext cx="10867490" cy="3594317"/>
          </a:xfrm>
        </p:spPr>
        <p:txBody>
          <a:bodyPr anchor="b"/>
          <a:lstStyle>
            <a:lvl1pPr>
              <a:defRPr sz="620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82512"/>
            <a:ext cx="10867490" cy="1890166"/>
          </a:xfrm>
        </p:spPr>
        <p:txBody>
          <a:bodyPr/>
          <a:lstStyle>
            <a:lvl1pPr marL="0" indent="0">
              <a:buNone/>
              <a:defRPr sz="2481">
                <a:solidFill>
                  <a:schemeClr val="tx1">
                    <a:tint val="75000"/>
                  </a:schemeClr>
                </a:solidFill>
              </a:defRPr>
            </a:lvl1pPr>
            <a:lvl2pPr marL="472514" indent="0">
              <a:buNone/>
              <a:defRPr sz="2067">
                <a:solidFill>
                  <a:schemeClr val="tx1">
                    <a:tint val="75000"/>
                  </a:schemeClr>
                </a:solidFill>
              </a:defRPr>
            </a:lvl2pPr>
            <a:lvl3pPr marL="945029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3pPr>
            <a:lvl4pPr marL="141754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4pPr>
            <a:lvl5pPr marL="189005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5pPr>
            <a:lvl6pPr marL="2362571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6pPr>
            <a:lvl7pPr marL="2835086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7pPr>
            <a:lvl8pPr marL="3307601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8pPr>
            <a:lvl9pPr marL="378011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6543-1743-41BB-B069-8B4C62E3183A}" type="datetime1">
              <a:rPr lang="ru-RU" smtClean="0"/>
              <a:t>01.07.2019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567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2300204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2300204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6ECB9-35DC-419D-BAA7-DA9880669331}" type="datetime1">
              <a:rPr lang="ru-RU" smtClean="0"/>
              <a:t>01.07.2019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237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460041"/>
            <a:ext cx="10867490" cy="16701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1" y="2118189"/>
            <a:ext cx="5330385" cy="1038091"/>
          </a:xfrm>
        </p:spPr>
        <p:txBody>
          <a:bodyPr anchor="b"/>
          <a:lstStyle>
            <a:lvl1pPr marL="0" indent="0">
              <a:buNone/>
              <a:defRPr sz="2481" b="1"/>
            </a:lvl1pPr>
            <a:lvl2pPr marL="472514" indent="0">
              <a:buNone/>
              <a:defRPr sz="2067" b="1"/>
            </a:lvl2pPr>
            <a:lvl3pPr marL="945029" indent="0">
              <a:buNone/>
              <a:defRPr sz="1860" b="1"/>
            </a:lvl3pPr>
            <a:lvl4pPr marL="1417543" indent="0">
              <a:buNone/>
              <a:defRPr sz="1654" b="1"/>
            </a:lvl4pPr>
            <a:lvl5pPr marL="1890057" indent="0">
              <a:buNone/>
              <a:defRPr sz="1654" b="1"/>
            </a:lvl5pPr>
            <a:lvl6pPr marL="2362571" indent="0">
              <a:buNone/>
              <a:defRPr sz="1654" b="1"/>
            </a:lvl6pPr>
            <a:lvl7pPr marL="2835086" indent="0">
              <a:buNone/>
              <a:defRPr sz="1654" b="1"/>
            </a:lvl7pPr>
            <a:lvl8pPr marL="3307601" indent="0">
              <a:buNone/>
              <a:defRPr sz="1654" b="1"/>
            </a:lvl8pPr>
            <a:lvl9pPr marL="3780115" indent="0">
              <a:buNone/>
              <a:defRPr sz="165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1" y="3156279"/>
            <a:ext cx="5330385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4" y="2118189"/>
            <a:ext cx="5356636" cy="1038091"/>
          </a:xfrm>
        </p:spPr>
        <p:txBody>
          <a:bodyPr anchor="b"/>
          <a:lstStyle>
            <a:lvl1pPr marL="0" indent="0">
              <a:buNone/>
              <a:defRPr sz="2481" b="1"/>
            </a:lvl1pPr>
            <a:lvl2pPr marL="472514" indent="0">
              <a:buNone/>
              <a:defRPr sz="2067" b="1"/>
            </a:lvl2pPr>
            <a:lvl3pPr marL="945029" indent="0">
              <a:buNone/>
              <a:defRPr sz="1860" b="1"/>
            </a:lvl3pPr>
            <a:lvl4pPr marL="1417543" indent="0">
              <a:buNone/>
              <a:defRPr sz="1654" b="1"/>
            </a:lvl4pPr>
            <a:lvl5pPr marL="1890057" indent="0">
              <a:buNone/>
              <a:defRPr sz="1654" b="1"/>
            </a:lvl5pPr>
            <a:lvl6pPr marL="2362571" indent="0">
              <a:buNone/>
              <a:defRPr sz="1654" b="1"/>
            </a:lvl6pPr>
            <a:lvl7pPr marL="2835086" indent="0">
              <a:buNone/>
              <a:defRPr sz="1654" b="1"/>
            </a:lvl7pPr>
            <a:lvl8pPr marL="3307601" indent="0">
              <a:buNone/>
              <a:defRPr sz="1654" b="1"/>
            </a:lvl8pPr>
            <a:lvl9pPr marL="3780115" indent="0">
              <a:buNone/>
              <a:defRPr sz="165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4" y="3156279"/>
            <a:ext cx="5356636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46F4-266A-4BCF-AB44-44E5A2FBDB1C}" type="datetime1">
              <a:rPr lang="ru-RU" smtClean="0"/>
              <a:t>01.07.2019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563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83C0C-D07C-4F33-9AD7-B8BC2B58D708}" type="datetime1">
              <a:rPr lang="ru-RU" smtClean="0"/>
              <a:t>01.07.2019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3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45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EFC0-FAB6-42DA-94C7-8C37F0F35BBE}" type="datetime1">
              <a:rPr lang="ru-RU" smtClean="0"/>
              <a:t>01.07.2019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3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6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6835-1A92-4555-9116-46E2D762AD14}" type="datetime1">
              <a:rPr lang="ru-RU" smtClean="0"/>
              <a:t>01.07.2019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76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576051"/>
            <a:ext cx="4063824" cy="2016178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244111"/>
            <a:ext cx="6378744" cy="6140542"/>
          </a:xfrm>
        </p:spPr>
        <p:txBody>
          <a:bodyPr/>
          <a:lstStyle>
            <a:lvl1pPr>
              <a:defRPr sz="3307"/>
            </a:lvl1pPr>
            <a:lvl2pPr>
              <a:defRPr sz="2894"/>
            </a:lvl2pPr>
            <a:lvl3pPr>
              <a:defRPr sz="2481"/>
            </a:lvl3pPr>
            <a:lvl4pPr>
              <a:defRPr sz="2067"/>
            </a:lvl4pPr>
            <a:lvl5pPr>
              <a:defRPr sz="2067"/>
            </a:lvl5pPr>
            <a:lvl6pPr>
              <a:defRPr sz="2067"/>
            </a:lvl6pPr>
            <a:lvl7pPr>
              <a:defRPr sz="2067"/>
            </a:lvl7pPr>
            <a:lvl8pPr>
              <a:defRPr sz="2067"/>
            </a:lvl8pPr>
            <a:lvl9pPr>
              <a:defRPr sz="20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592230"/>
            <a:ext cx="4063824" cy="4802425"/>
          </a:xfrm>
        </p:spPr>
        <p:txBody>
          <a:bodyPr/>
          <a:lstStyle>
            <a:lvl1pPr marL="0" indent="0">
              <a:buNone/>
              <a:defRPr sz="1654"/>
            </a:lvl1pPr>
            <a:lvl2pPr marL="472514" indent="0">
              <a:buNone/>
              <a:defRPr sz="1447"/>
            </a:lvl2pPr>
            <a:lvl3pPr marL="945029" indent="0">
              <a:buNone/>
              <a:defRPr sz="1240"/>
            </a:lvl3pPr>
            <a:lvl4pPr marL="1417543" indent="0">
              <a:buNone/>
              <a:defRPr sz="1034"/>
            </a:lvl4pPr>
            <a:lvl5pPr marL="1890057" indent="0">
              <a:buNone/>
              <a:defRPr sz="1034"/>
            </a:lvl5pPr>
            <a:lvl6pPr marL="2362571" indent="0">
              <a:buNone/>
              <a:defRPr sz="1034"/>
            </a:lvl6pPr>
            <a:lvl7pPr marL="2835086" indent="0">
              <a:buNone/>
              <a:defRPr sz="1034"/>
            </a:lvl7pPr>
            <a:lvl8pPr marL="3307601" indent="0">
              <a:buNone/>
              <a:defRPr sz="1034"/>
            </a:lvl8pPr>
            <a:lvl9pPr marL="3780115" indent="0">
              <a:buNone/>
              <a:defRPr sz="103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DE5A-EF49-4371-8381-462848E2D15C}" type="datetime1">
              <a:rPr lang="ru-RU" smtClean="0"/>
              <a:t>01.07.2019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326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576051"/>
            <a:ext cx="4063824" cy="2016178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244111"/>
            <a:ext cx="6378744" cy="6140542"/>
          </a:xfrm>
        </p:spPr>
        <p:txBody>
          <a:bodyPr anchor="t"/>
          <a:lstStyle>
            <a:lvl1pPr marL="0" indent="0">
              <a:buNone/>
              <a:defRPr sz="3307"/>
            </a:lvl1pPr>
            <a:lvl2pPr marL="472514" indent="0">
              <a:buNone/>
              <a:defRPr sz="2894"/>
            </a:lvl2pPr>
            <a:lvl3pPr marL="945029" indent="0">
              <a:buNone/>
              <a:defRPr sz="2481"/>
            </a:lvl3pPr>
            <a:lvl4pPr marL="1417543" indent="0">
              <a:buNone/>
              <a:defRPr sz="2067"/>
            </a:lvl4pPr>
            <a:lvl5pPr marL="1890057" indent="0">
              <a:buNone/>
              <a:defRPr sz="2067"/>
            </a:lvl5pPr>
            <a:lvl6pPr marL="2362571" indent="0">
              <a:buNone/>
              <a:defRPr sz="2067"/>
            </a:lvl6pPr>
            <a:lvl7pPr marL="2835086" indent="0">
              <a:buNone/>
              <a:defRPr sz="2067"/>
            </a:lvl7pPr>
            <a:lvl8pPr marL="3307601" indent="0">
              <a:buNone/>
              <a:defRPr sz="2067"/>
            </a:lvl8pPr>
            <a:lvl9pPr marL="3780115" indent="0">
              <a:buNone/>
              <a:defRPr sz="2067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592230"/>
            <a:ext cx="4063824" cy="4802425"/>
          </a:xfrm>
        </p:spPr>
        <p:txBody>
          <a:bodyPr/>
          <a:lstStyle>
            <a:lvl1pPr marL="0" indent="0">
              <a:buNone/>
              <a:defRPr sz="1654"/>
            </a:lvl1pPr>
            <a:lvl2pPr marL="472514" indent="0">
              <a:buNone/>
              <a:defRPr sz="1447"/>
            </a:lvl2pPr>
            <a:lvl3pPr marL="945029" indent="0">
              <a:buNone/>
              <a:defRPr sz="1240"/>
            </a:lvl3pPr>
            <a:lvl4pPr marL="1417543" indent="0">
              <a:buNone/>
              <a:defRPr sz="1034"/>
            </a:lvl4pPr>
            <a:lvl5pPr marL="1890057" indent="0">
              <a:buNone/>
              <a:defRPr sz="1034"/>
            </a:lvl5pPr>
            <a:lvl6pPr marL="2362571" indent="0">
              <a:buNone/>
              <a:defRPr sz="1034"/>
            </a:lvl6pPr>
            <a:lvl7pPr marL="2835086" indent="0">
              <a:buNone/>
              <a:defRPr sz="1034"/>
            </a:lvl7pPr>
            <a:lvl8pPr marL="3307601" indent="0">
              <a:buNone/>
              <a:defRPr sz="1034"/>
            </a:lvl8pPr>
            <a:lvl9pPr marL="3780115" indent="0">
              <a:buNone/>
              <a:defRPr sz="103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10F8-1925-4F24-80C5-37560781C9D9}" type="datetime1">
              <a:rPr lang="ru-RU" smtClean="0"/>
              <a:t>01.07.2019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567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0907-DE22-442A-BF65-1A60B1CC39E1}" type="datetime1">
              <a:rPr lang="ru-RU" smtClean="0"/>
              <a:t>01.07.2019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969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6" y="460042"/>
            <a:ext cx="2716872" cy="73226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49" y="460042"/>
            <a:ext cx="7993117" cy="73226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87A6-9F96-40DE-90F8-1C6D94B54853}" type="datetime1">
              <a:rPr lang="ru-RU" smtClean="0"/>
              <a:t>01.07.2019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904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5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896878" rtl="0" eaLnBrk="1" fontAlgn="base" latinLnBrk="0" hangingPunct="1">
              <a:lnSpc>
                <a:spcPts val="1176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04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896878" rtl="0" eaLnBrk="1" fontAlgn="base" latinLnBrk="0" hangingPunct="1">
                <a:lnSpc>
                  <a:spcPts val="1176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4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92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1969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954127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3" y="1062106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41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199307" indent="0">
              <a:buNone/>
              <a:defRPr>
                <a:solidFill>
                  <a:schemeClr val="tx1"/>
                </a:solidFill>
              </a:defRPr>
            </a:lvl3pPr>
            <a:lvl4pPr marL="390828" indent="0">
              <a:buNone/>
              <a:defRPr>
                <a:solidFill>
                  <a:schemeClr val="tx1"/>
                </a:solidFill>
              </a:defRPr>
            </a:lvl4pPr>
            <a:lvl5pPr marL="590133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1013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483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91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1969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954100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3" y="1062104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41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199302" indent="0">
              <a:buNone/>
              <a:defRPr>
                <a:solidFill>
                  <a:schemeClr val="tx1"/>
                </a:solidFill>
              </a:defRPr>
            </a:lvl3pPr>
            <a:lvl4pPr marL="390817" indent="0">
              <a:buNone/>
              <a:defRPr>
                <a:solidFill>
                  <a:schemeClr val="tx1"/>
                </a:solidFill>
              </a:defRPr>
            </a:lvl4pPr>
            <a:lvl5pPr marL="590116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64993" y="8254156"/>
            <a:ext cx="2834998" cy="460041"/>
          </a:xfrm>
          <a:prstGeom prst="rect">
            <a:avLst/>
          </a:prstGeom>
        </p:spPr>
        <p:txBody>
          <a:bodyPr/>
          <a:lstStyle>
            <a:lvl1pPr algn="r">
              <a:defRPr sz="1124"/>
            </a:lvl1pPr>
          </a:lstStyle>
          <a:p>
            <a:fld id="{9005E221-E10C-40C7-8143-48F6241B283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0521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483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43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0002" y="1987380"/>
            <a:ext cx="5480994" cy="400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88994" y="1987380"/>
            <a:ext cx="5480994" cy="400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25" b="0" i="0">
                <a:solidFill>
                  <a:srgbClr val="4D4D4D"/>
                </a:solidFill>
                <a:latin typeface="Arial"/>
                <a:cs typeface="Arial"/>
              </a:defRPr>
            </a:lvl1pPr>
          </a:lstStyle>
          <a:p>
            <a:pPr marL="23805"/>
            <a:fld id="{81D60167-4931-47E6-BA6A-407CBD079E47}" type="slidenum">
              <a:rPr lang="ru-RU" spc="-9" smtClean="0"/>
              <a:pPr marL="23805"/>
              <a:t>‹#›</a:t>
            </a:fld>
            <a:endParaRPr lang="ru-RU" spc="-9" dirty="0"/>
          </a:p>
        </p:txBody>
      </p:sp>
    </p:spTree>
    <p:extLst>
      <p:ext uri="{BB962C8B-B14F-4D97-AF65-F5344CB8AC3E}">
        <p14:creationId xmlns:p14="http://schemas.microsoft.com/office/powerpoint/2010/main" val="3910058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 userDrawn="1"/>
        </p:nvSpPr>
        <p:spPr bwMode="auto">
          <a:xfrm>
            <a:off x="-987642" y="307270"/>
            <a:ext cx="987649" cy="230860"/>
          </a:xfrm>
          <a:prstGeom prst="homePlate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4758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61085" fontAlgn="base">
              <a:spcBef>
                <a:spcPct val="0"/>
              </a:spcBef>
              <a:spcAft>
                <a:spcPct val="0"/>
              </a:spcAft>
            </a:pPr>
            <a:r>
              <a:rPr lang="en-US" sz="966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Space before</a:t>
            </a:r>
            <a:endParaRPr lang="ru-RU" sz="966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AutoShape 12"/>
          <p:cNvSpPr>
            <a:spLocks noChangeArrowheads="1"/>
          </p:cNvSpPr>
          <p:nvPr userDrawn="1"/>
        </p:nvSpPr>
        <p:spPr bwMode="auto">
          <a:xfrm>
            <a:off x="-15917" y="8659120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61085" fontAlgn="base">
              <a:spcBef>
                <a:spcPct val="0"/>
              </a:spcBef>
              <a:spcAft>
                <a:spcPct val="0"/>
              </a:spcAft>
            </a:pPr>
            <a:r>
              <a:rPr lang="en-US" sz="966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Left indent</a:t>
            </a:r>
            <a:endParaRPr lang="en-AU" sz="966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Пятиугольник 20"/>
          <p:cNvSpPr/>
          <p:nvPr userDrawn="1"/>
        </p:nvSpPr>
        <p:spPr bwMode="auto">
          <a:xfrm>
            <a:off x="-1003573" y="2030490"/>
            <a:ext cx="987649" cy="230860"/>
          </a:xfrm>
          <a:prstGeom prst="homePlat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4758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61085" fontAlgn="base">
              <a:spcBef>
                <a:spcPct val="0"/>
              </a:spcBef>
              <a:spcAft>
                <a:spcPct val="0"/>
              </a:spcAft>
            </a:pPr>
            <a:r>
              <a:rPr lang="en-US" sz="966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ru-RU" sz="966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9" y="1164689"/>
            <a:ext cx="11135345" cy="57689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349486" indent="0">
              <a:buNone/>
              <a:defRPr sz="1933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Enter your subheadline here</a:t>
            </a:r>
            <a:endParaRPr lang="ru-RU" dirty="0" smtClean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" y="422706"/>
            <a:ext cx="11135345" cy="731100"/>
          </a:xfrm>
          <a:prstGeom prst="rect">
            <a:avLst/>
          </a:prstGeom>
        </p:spPr>
        <p:txBody>
          <a:bodyPr lIns="89904" tIns="0" rIns="91344" bIns="0" anchor="b" anchorCtr="0">
            <a:normAutofit/>
          </a:bodyPr>
          <a:lstStyle>
            <a:lvl1pPr>
              <a:defRPr sz="2126" b="1">
                <a:solidFill>
                  <a:srgbClr val="232323"/>
                </a:solidFill>
              </a:defRPr>
            </a:lvl1pPr>
          </a:lstStyle>
          <a:p>
            <a:r>
              <a:rPr lang="en-US" dirty="0" smtClean="0"/>
              <a:t>Enter your headline here</a:t>
            </a:r>
            <a:endParaRPr lang="ru-RU" dirty="0"/>
          </a:p>
        </p:txBody>
      </p:sp>
      <p:sp>
        <p:nvSpPr>
          <p:cNvPr id="33" name="Пятиугольник 32"/>
          <p:cNvSpPr/>
          <p:nvPr userDrawn="1"/>
        </p:nvSpPr>
        <p:spPr bwMode="auto">
          <a:xfrm>
            <a:off x="-987639" y="8120992"/>
            <a:ext cx="971729" cy="230860"/>
          </a:xfrm>
          <a:prstGeom prst="homePlate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4758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61085" fontAlgn="base">
              <a:spcBef>
                <a:spcPct val="0"/>
              </a:spcBef>
              <a:spcAft>
                <a:spcPct val="0"/>
              </a:spcAft>
            </a:pPr>
            <a:r>
              <a:rPr lang="en-US" sz="966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Space after</a:t>
            </a:r>
            <a:endParaRPr lang="ru-RU" sz="966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AutoShape 12"/>
          <p:cNvSpPr>
            <a:spLocks noChangeArrowheads="1"/>
          </p:cNvSpPr>
          <p:nvPr userDrawn="1"/>
        </p:nvSpPr>
        <p:spPr bwMode="auto">
          <a:xfrm>
            <a:off x="11719051" y="8661773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61085" fontAlgn="base">
              <a:spcBef>
                <a:spcPct val="0"/>
              </a:spcBef>
              <a:spcAft>
                <a:spcPct val="0"/>
              </a:spcAft>
            </a:pPr>
            <a:r>
              <a:rPr lang="en-US" sz="966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Right indent</a:t>
            </a:r>
            <a:endParaRPr lang="en-AU" sz="966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AutoShape 12"/>
          <p:cNvSpPr>
            <a:spLocks noChangeArrowheads="1"/>
          </p:cNvSpPr>
          <p:nvPr userDrawn="1"/>
        </p:nvSpPr>
        <p:spPr bwMode="auto">
          <a:xfrm>
            <a:off x="1006443" y="8658349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61085" fontAlgn="base">
              <a:spcBef>
                <a:spcPct val="0"/>
              </a:spcBef>
              <a:spcAft>
                <a:spcPct val="0"/>
              </a:spcAft>
            </a:pPr>
            <a:r>
              <a:rPr lang="en-US" sz="966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en-AU" sz="966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AutoShape 12"/>
          <p:cNvSpPr>
            <a:spLocks noChangeArrowheads="1"/>
          </p:cNvSpPr>
          <p:nvPr userDrawn="1"/>
        </p:nvSpPr>
        <p:spPr bwMode="auto">
          <a:xfrm>
            <a:off x="10710825" y="8658349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61085" fontAlgn="base">
              <a:spcBef>
                <a:spcPct val="0"/>
              </a:spcBef>
              <a:spcAft>
                <a:spcPct val="0"/>
              </a:spcAft>
            </a:pPr>
            <a:r>
              <a:rPr lang="en-US" sz="966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en-AU" sz="966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Пятиугольник 18"/>
          <p:cNvSpPr/>
          <p:nvPr userDrawn="1"/>
        </p:nvSpPr>
        <p:spPr bwMode="auto">
          <a:xfrm>
            <a:off x="-1003572" y="7199196"/>
            <a:ext cx="987649" cy="230860"/>
          </a:xfrm>
          <a:prstGeom prst="homePlat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4758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61085" fontAlgn="base">
              <a:spcBef>
                <a:spcPct val="0"/>
              </a:spcBef>
              <a:spcAft>
                <a:spcPct val="0"/>
              </a:spcAft>
            </a:pPr>
            <a:r>
              <a:rPr lang="en-US" sz="966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ru-RU" sz="966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152189" y="7963674"/>
            <a:ext cx="1008225" cy="2727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lang="ru-RU" sz="1063" smtClean="0">
                <a:solidFill>
                  <a:schemeClr val="accent1"/>
                </a:solidFill>
              </a:defRPr>
            </a:lvl1pPr>
          </a:lstStyle>
          <a:p>
            <a:fld id="{BDBB2107-50E8-4020-A265-E2E05D6FF44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3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1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3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37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90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2625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954127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99613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483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15794-C7B3-4CFB-A47D-3FFD70FDE069}" type="datetime1">
              <a:rPr lang="ru-RU" smtClean="0"/>
              <a:t>01.07.2019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51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8B9B-9A15-46E9-ACE6-EFD2304F4E46}" type="datetime1">
              <a:rPr lang="ru-RU" smtClean="0"/>
              <a:t>01.07.2019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7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460043"/>
            <a:ext cx="10867490" cy="16701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2" y="2118188"/>
            <a:ext cx="5330385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2" y="3156278"/>
            <a:ext cx="5330385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5" y="2118188"/>
            <a:ext cx="5356636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5" y="3156278"/>
            <a:ext cx="5356636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30AA-1158-4E13-9739-D28CD8FBE724}" type="datetime1">
              <a:rPr lang="ru-RU" smtClean="0"/>
              <a:t>01.07.2019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18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8F46-584C-4A5E-BF24-792B90D64656}" type="datetime1">
              <a:rPr lang="ru-RU" smtClean="0"/>
              <a:t>01.07.2019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9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623F-287A-4E11-A46A-CF7AADB58248}" type="datetime1">
              <a:rPr lang="ru-RU" smtClean="0"/>
              <a:t>01.07.2019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1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244112"/>
            <a:ext cx="6378744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22AE-5AB4-4883-8972-FB7285124886}" type="datetime1">
              <a:rPr lang="ru-RU" smtClean="0"/>
              <a:t>01.07.2019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90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244112"/>
            <a:ext cx="6378744" cy="6140542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72" indent="0">
              <a:buNone/>
              <a:defRPr sz="3528"/>
            </a:lvl2pPr>
            <a:lvl3pPr marL="1152144" indent="0">
              <a:buNone/>
              <a:defRPr sz="3024"/>
            </a:lvl3pPr>
            <a:lvl4pPr marL="1728216" indent="0">
              <a:buNone/>
              <a:defRPr sz="2520"/>
            </a:lvl4pPr>
            <a:lvl5pPr marL="2304288" indent="0">
              <a:buNone/>
              <a:defRPr sz="2520"/>
            </a:lvl5pPr>
            <a:lvl6pPr marL="2880360" indent="0">
              <a:buNone/>
              <a:defRPr sz="2520"/>
            </a:lvl6pPr>
            <a:lvl7pPr marL="3456432" indent="0">
              <a:buNone/>
              <a:defRPr sz="2520"/>
            </a:lvl7pPr>
            <a:lvl8pPr marL="4032504" indent="0">
              <a:buNone/>
              <a:defRPr sz="2520"/>
            </a:lvl8pPr>
            <a:lvl9pPr marL="4608576" indent="0">
              <a:buNone/>
              <a:defRPr sz="25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3151-561E-4D22-83AB-15ECB1EB311A}" type="datetime1">
              <a:rPr lang="ru-RU" smtClean="0"/>
              <a:t>01.07.2019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5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460043"/>
            <a:ext cx="1086749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2300203"/>
            <a:ext cx="1086749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E5958-7057-452D-96CC-DCDEB5692403}" type="datetime1">
              <a:rPr lang="ru-RU" smtClean="0"/>
              <a:t>01.07.2019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8008709"/>
            <a:ext cx="425249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46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07" r:id="rId12"/>
  </p:sldLayoutIdLst>
  <p:hf hdr="0" ftr="0" dt="0"/>
  <p:txStyles>
    <p:titleStyle>
      <a:lvl1pPr algn="l" defTabSz="1152144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115214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10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50" y="460041"/>
            <a:ext cx="1086749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50" y="2300204"/>
            <a:ext cx="1086749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EDE6C-D9E6-402B-9348-99E8A003373F}" type="datetime1">
              <a:rPr lang="ru-RU" smtClean="0"/>
              <a:t>01.07.2019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7" y="8008709"/>
            <a:ext cx="425249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29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hf hdr="0" ftr="0" dt="0"/>
  <p:txStyles>
    <p:titleStyle>
      <a:lvl1pPr algn="l" defTabSz="945029" rtl="0" eaLnBrk="1" latinLnBrk="0" hangingPunct="1">
        <a:lnSpc>
          <a:spcPct val="90000"/>
        </a:lnSpc>
        <a:spcBef>
          <a:spcPct val="0"/>
        </a:spcBef>
        <a:buNone/>
        <a:defRPr sz="45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257" indent="-236257" algn="l" defTabSz="945029" rtl="0" eaLnBrk="1" latinLnBrk="0" hangingPunct="1">
        <a:lnSpc>
          <a:spcPct val="90000"/>
        </a:lnSpc>
        <a:spcBef>
          <a:spcPts val="1034"/>
        </a:spcBef>
        <a:buFont typeface="Arial" panose="020B0604020202020204" pitchFamily="34" charset="0"/>
        <a:buChar char="•"/>
        <a:defRPr sz="2894" kern="1200">
          <a:solidFill>
            <a:schemeClr val="tx1"/>
          </a:solidFill>
          <a:latin typeface="+mn-lt"/>
          <a:ea typeface="+mn-ea"/>
          <a:cs typeface="+mn-cs"/>
        </a:defRPr>
      </a:lvl1pPr>
      <a:lvl2pPr marL="708771" indent="-236257" algn="l" defTabSz="945029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481" kern="1200">
          <a:solidFill>
            <a:schemeClr val="tx1"/>
          </a:solidFill>
          <a:latin typeface="+mn-lt"/>
          <a:ea typeface="+mn-ea"/>
          <a:cs typeface="+mn-cs"/>
        </a:defRPr>
      </a:lvl2pPr>
      <a:lvl3pPr marL="1181286" indent="-236257" algn="l" defTabSz="945029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3pPr>
      <a:lvl4pPr marL="1653800" indent="-236257" algn="l" defTabSz="945029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2126314" indent="-236257" algn="l" defTabSz="945029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598829" indent="-236257" algn="l" defTabSz="945029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3071343" indent="-236257" algn="l" defTabSz="945029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543858" indent="-236257" algn="l" defTabSz="945029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4016372" indent="-236257" algn="l" defTabSz="945029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5029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1pPr>
      <a:lvl2pPr marL="472514" algn="l" defTabSz="945029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945029" algn="l" defTabSz="945029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17543" algn="l" defTabSz="945029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890057" algn="l" defTabSz="945029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62571" algn="l" defTabSz="945029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835086" algn="l" defTabSz="945029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307601" algn="l" defTabSz="945029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780115" algn="l" defTabSz="945029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monitoring.corpmsp.ru/#gazelle/registration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hyperlink" Target="https://www.minfin.ru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gif"/><Relationship Id="rId4" Type="http://schemas.microsoft.com/office/2007/relationships/hdphoto" Target="../media/hdphoto1.wdp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chart" Target="../charts/chart2.xml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2948198"/>
            <a:ext cx="12599988" cy="410296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Мероприятия, направленные </a:t>
            </a:r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на расширение доступа </a:t>
            </a:r>
            <a:endParaRPr lang="ru-RU" sz="32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субъектов МСП </a:t>
            </a:r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к </a:t>
            </a:r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закупкам крупнейших заказчиков</a:t>
            </a:r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56" y="229506"/>
            <a:ext cx="7091076" cy="32258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86071" y="7680674"/>
            <a:ext cx="1027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mtClean="0">
                <a:solidFill>
                  <a:srgbClr val="002060"/>
                </a:solidFill>
                <a:latin typeface="Arial Narrow" panose="020B0606020202030204" pitchFamily="34" charset="0"/>
              </a:rPr>
              <a:t>2019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год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77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786296" y="1810163"/>
            <a:ext cx="1199966" cy="542280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marL="0" marR="0" lvl="0" indent="0" algn="l" defTabSz="3636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Calibri" panose="020F0502020204030204" pitchFamily="34" charset="0"/>
                <a:cs typeface="Arial" pitchFamily="34" charset="0"/>
              </a:rPr>
              <a:t>2017 </a:t>
            </a:r>
          </a:p>
          <a:p>
            <a:pPr marL="0" marR="0" lvl="0" indent="0" algn="l" defTabSz="3636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Calibri" panose="020F0502020204030204" pitchFamily="34" charset="0"/>
                <a:cs typeface="Arial" pitchFamily="34" charset="0"/>
              </a:rPr>
              <a:t>2018 </a:t>
            </a:r>
          </a:p>
        </p:txBody>
      </p:sp>
      <p:sp>
        <p:nvSpPr>
          <p:cNvPr id="55" name="object 2"/>
          <p:cNvSpPr/>
          <p:nvPr/>
        </p:nvSpPr>
        <p:spPr>
          <a:xfrm>
            <a:off x="235750" y="176539"/>
            <a:ext cx="12222940" cy="1113235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pPr marL="0" marR="0" lvl="0" indent="0" algn="l" defTabSz="4433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9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635840" y="278602"/>
            <a:ext cx="9503764" cy="863479"/>
          </a:xfrm>
          <a:prstGeom prst="rect">
            <a:avLst/>
          </a:prstGeom>
          <a:noFill/>
        </p:spPr>
        <p:txBody>
          <a:bodyPr wrap="square" lIns="27961" tIns="13980" rIns="0" bIns="13980" rtlCol="0" anchor="ctr">
            <a:noAutofit/>
          </a:bodyPr>
          <a:lstStyle/>
          <a:p>
            <a:pPr marL="0" marR="0" lvl="0" indent="0" defTabSz="443320" fontAlgn="auto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altLang="ru-RU" sz="2000" b="1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Распространение на поставщиков механизмов факторинга в закупках </a:t>
            </a:r>
          </a:p>
          <a:p>
            <a:pPr marL="0" marR="0" lvl="0" indent="0" defTabSz="443320" fontAlgn="auto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altLang="ru-RU" sz="2000" b="1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 субъектов МСП крупнейших заказчиков</a:t>
            </a: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50" y="174972"/>
            <a:ext cx="1794331" cy="816259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50" y="1315044"/>
            <a:ext cx="12222940" cy="10903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3636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соответствии с пунктом 4.1 раздела 4.3 паспорта национального проекта «Малое и среднее предпринимательство и поддержка индивидуальной предпринимательской инициативы», одобренного президиумом Совета при Президенте Российской Федерации по стратегическому развитию и национальным проектам (протокол от 24 декабря 2018 г. № 16),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срок до 1 июля 2019 г. необходимо обеспечить распространение на поставщиков механизмов факторинга в закупках у субъектов МСП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крупнейших заказчиков посредством определения в положениях о закупках сведений о возможности применения факторинга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 не менее чем 100 крупнейших заказчиков.</a:t>
            </a:r>
          </a:p>
        </p:txBody>
      </p:sp>
      <p:sp>
        <p:nvSpPr>
          <p:cNvPr id="64" name="object 10"/>
          <p:cNvSpPr/>
          <p:nvPr/>
        </p:nvSpPr>
        <p:spPr>
          <a:xfrm>
            <a:off x="235750" y="2471586"/>
            <a:ext cx="12222940" cy="870198"/>
          </a:xfrm>
          <a:custGeom>
            <a:avLst/>
            <a:gdLst/>
            <a:ahLst/>
            <a:cxnLst/>
            <a:rect l="l" t="t" r="r" b="b"/>
            <a:pathLst>
              <a:path w="10692130" h="423545">
                <a:moveTo>
                  <a:pt x="10692003" y="0"/>
                </a:moveTo>
                <a:lnTo>
                  <a:pt x="0" y="0"/>
                </a:lnTo>
                <a:lnTo>
                  <a:pt x="0" y="423329"/>
                </a:lnTo>
                <a:lnTo>
                  <a:pt x="10692003" y="423329"/>
                </a:lnTo>
                <a:lnTo>
                  <a:pt x="10692003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Правительством Российской Федерации изданы директивы (от 08.05.2019 № 4111п-П13), предусматривающие установление возможности применения факторинга при исполнении договоров, заключенных с субъектами МСП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результатам осуществления закупок</a:t>
            </a:r>
          </a:p>
        </p:txBody>
      </p:sp>
      <p:sp>
        <p:nvSpPr>
          <p:cNvPr id="12" name="object 10"/>
          <p:cNvSpPr/>
          <p:nvPr/>
        </p:nvSpPr>
        <p:spPr>
          <a:xfrm>
            <a:off x="235749" y="3543967"/>
            <a:ext cx="12222940" cy="969360"/>
          </a:xfrm>
          <a:custGeom>
            <a:avLst/>
            <a:gdLst/>
            <a:ahLst/>
            <a:cxnLst/>
            <a:rect l="l" t="t" r="r" b="b"/>
            <a:pathLst>
              <a:path w="10692130" h="423545">
                <a:moveTo>
                  <a:pt x="10692003" y="0"/>
                </a:moveTo>
                <a:lnTo>
                  <a:pt x="0" y="0"/>
                </a:lnTo>
                <a:lnTo>
                  <a:pt x="0" y="423329"/>
                </a:lnTo>
                <a:lnTo>
                  <a:pt x="10692003" y="423329"/>
                </a:lnTo>
                <a:lnTo>
                  <a:pt x="10692003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Проведен анализ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положений о закупках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214 крупнейших заказчиков федерального уровня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отношении которых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АО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«Корпорация «МСП» проводит оценку или мониторинг соответствия, на предмет наличия в них сведений о возможности применения факторинга при осуществлении закупок у субъектов МСП в положениях о закупках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4368" y="4606636"/>
            <a:ext cx="11985701" cy="1576829"/>
          </a:xfrm>
          <a:prstGeom prst="roundRect">
            <a:avLst>
              <a:gd name="adj" fmla="val 14473"/>
            </a:avLst>
          </a:prstGeom>
          <a:noFill/>
          <a:ln w="28575" cap="flat" cmpd="sng" algn="ctr">
            <a:solidFill>
              <a:srgbClr val="1F4E7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sng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1 128</a:t>
            </a:r>
            <a:r>
              <a:rPr kumimoji="0" lang="ru-RU" sz="2000" b="1" i="0" u="sng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заказчикам </a:t>
            </a: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федерального </a:t>
            </a: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уровня,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не установившим в положении о закупке возможность применения факторинга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направлены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письма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от 17.05.2019 № НК-11/4774 о необходимости внесения изменений в положения о закупки, предусматривающие установление возможности применения факторинга при исполнении договоров, заключенных с субъектами МСП по результатам осуществления закупок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срок до 1 июля 2019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года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64717" y="6439094"/>
            <a:ext cx="516500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состоянию на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27.06.2019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2988" y="6959945"/>
            <a:ext cx="11826001" cy="929660"/>
          </a:xfrm>
          <a:prstGeom prst="roundRect">
            <a:avLst>
              <a:gd name="adj" fmla="val 14473"/>
            </a:avLst>
          </a:prstGeom>
          <a:noFill/>
          <a:ln w="28575" cap="flat" cmpd="sng" algn="ctr">
            <a:solidFill>
              <a:srgbClr val="1F4E7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144 </a:t>
            </a: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крупнейшими заказчиками федерального уровня,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ПАО «НК «Роснефть» и его ДЗО, ПАО «</a:t>
            </a:r>
            <a:r>
              <a:rPr kumimoji="0" lang="ru-RU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Россети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» и его ДЗО, АО «</a:t>
            </a:r>
            <a:r>
              <a:rPr kumimoji="0" lang="ru-RU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Россельхозбанк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» и др.)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положениях о закупке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установлена возможность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применения факторинга при исполнении договоров, заключенных с субъектами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МСП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93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658" y="6346681"/>
            <a:ext cx="479206" cy="86915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71" y="4320611"/>
            <a:ext cx="907256" cy="17502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9549" y="4712324"/>
            <a:ext cx="60010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375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В рамках Российского инвестиционного форума «Сочи-2019»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АО «Корпорация «МСП» совместно с фондом «Иннопрактика»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объявили об открытии приема заявок на поддержку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быстрорастущих инновационных высокотехнологичных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предприятий – субъектов МСП</a:t>
            </a:r>
          </a:p>
          <a:p>
            <a:pPr marL="0" marR="0" lvl="0" indent="0" algn="just" defTabSz="375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just" defTabSz="375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just" defTabSz="375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Подать заявку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можно на сайте АО «Корпорация «МСП»,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кликнув на баннер или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по с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сылке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0207" y="1157390"/>
            <a:ext cx="12328726" cy="2136602"/>
          </a:xfrm>
          <a:prstGeom prst="rect">
            <a:avLst/>
          </a:prstGeom>
          <a:solidFill>
            <a:srgbClr val="2C4374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75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7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14407" y="1494495"/>
            <a:ext cx="6547268" cy="1392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75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9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ПОДДЕРЖКА «ТЕХНОГАЗЕЛЕЙ»</a:t>
            </a:r>
          </a:p>
          <a:p>
            <a:pPr marL="0" marR="0" lvl="0" indent="0" algn="ctr" defTabSz="375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«быстрорастущих» инновационных высокотехнологичных предприятий – субъектов МСП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628" y="1411488"/>
            <a:ext cx="1471911" cy="15114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9549" y="4400568"/>
            <a:ext cx="2250937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75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Баннер на сайте АО «Корпорация «МСП»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913070" y="5195720"/>
            <a:ext cx="4535863" cy="1858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2" marR="0" lvl="0" indent="-214312" algn="just" defTabSz="375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48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является субъектом МСП</a:t>
            </a:r>
          </a:p>
          <a:p>
            <a:pPr marL="214312" marR="0" lvl="0" indent="-214312" algn="just" defTabSz="375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148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214312" marR="0" lvl="0" indent="-214312" algn="just" defTabSz="375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48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Осуществляет деятельность не менее трех лет</a:t>
            </a:r>
          </a:p>
          <a:p>
            <a:pPr marL="214312" marR="0" lvl="0" indent="-214312" algn="just" defTabSz="375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148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214312" marR="0" lvl="0" indent="-214312" algn="just" defTabSz="375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48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среднегодовой темп роста выручки за последние три года составляет не менее 20%</a:t>
            </a:r>
          </a:p>
          <a:p>
            <a:pPr marL="214312" marR="0" lvl="0" indent="-214312" algn="just" defTabSz="375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48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214312" marR="0" lvl="0" indent="-214312" algn="just" defTabSz="375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48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вид деятельности соответствует приоритетным отраслям</a:t>
            </a:r>
          </a:p>
          <a:p>
            <a:pPr marL="214312" marR="0" lvl="0" indent="-214312" algn="just" defTabSz="375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148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214312" marR="0" lvl="0" indent="-214312" algn="just" defTabSz="375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48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есть права на результаты интеллектуальной деятельности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6823" y="7215836"/>
            <a:ext cx="3631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75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6"/>
              </a:rPr>
              <a:t>https://monitoring.corpmsp.ru/#gazelle/registration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7913069" y="4642320"/>
            <a:ext cx="4455277" cy="461665"/>
            <a:chOff x="8107151" y="4891745"/>
            <a:chExt cx="3535890" cy="615552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5559" y="4932132"/>
              <a:ext cx="477100" cy="5040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8928721" y="4891745"/>
              <a:ext cx="505268" cy="615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3750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3</a:t>
              </a: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+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/>
              </a:r>
              <a:b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</a:b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года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7151" y="4914132"/>
              <a:ext cx="540000" cy="540000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4229" y="4962301"/>
              <a:ext cx="443663" cy="443663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9463" y="4956638"/>
              <a:ext cx="443578" cy="454989"/>
            </a:xfrm>
            <a:prstGeom prst="rect">
              <a:avLst/>
            </a:prstGeom>
          </p:spPr>
        </p:pic>
      </p:grpSp>
      <p:sp>
        <p:nvSpPr>
          <p:cNvPr id="18" name="Прямоугольник 17"/>
          <p:cNvSpPr/>
          <p:nvPr/>
        </p:nvSpPr>
        <p:spPr>
          <a:xfrm>
            <a:off x="11857928" y="8274572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3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10"/>
          <p:cNvSpPr/>
          <p:nvPr/>
        </p:nvSpPr>
        <p:spPr>
          <a:xfrm>
            <a:off x="215488" y="3311193"/>
            <a:ext cx="5400000" cy="540000"/>
          </a:xfrm>
          <a:custGeom>
            <a:avLst/>
            <a:gdLst/>
            <a:ahLst/>
            <a:cxnLst/>
            <a:rect l="l" t="t" r="r" b="b"/>
            <a:pathLst>
              <a:path w="10692130" h="423545">
                <a:moveTo>
                  <a:pt x="10692003" y="0"/>
                </a:moveTo>
                <a:lnTo>
                  <a:pt x="0" y="0"/>
                </a:lnTo>
                <a:lnTo>
                  <a:pt x="0" y="423329"/>
                </a:lnTo>
                <a:lnTo>
                  <a:pt x="10692003" y="423329"/>
                </a:lnTo>
                <a:lnTo>
                  <a:pt x="1069200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351496" rtl="0" eaLnBrk="1" fontAlgn="auto" latinLnBrk="0" hangingPunct="1">
              <a:lnSpc>
                <a:spcPct val="100000"/>
              </a:lnSpc>
              <a:spcBef>
                <a:spcPts val="46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6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rebuchet MS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53402" y="3358429"/>
            <a:ext cx="6727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51496" rtl="0" eaLnBrk="1" fontAlgn="auto" latinLnBrk="0" hangingPunct="1">
              <a:lnSpc>
                <a:spcPct val="100000"/>
              </a:lnSpc>
              <a:spcBef>
                <a:spcPts val="46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rebuchet MS"/>
              </a:rPr>
              <a:t>25%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rebuchet MS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690117" y="4314263"/>
            <a:ext cx="880288" cy="37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51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доступ</a:t>
            </a:r>
          </a:p>
          <a:p>
            <a:pPr marL="0" marR="0" lvl="0" indent="0" algn="ctr" defTabSz="351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к закупкам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2977592" y="4331962"/>
            <a:ext cx="1126529" cy="37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51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имущественная поддержка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4454386" y="4304272"/>
            <a:ext cx="1256339" cy="648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51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правовая, информационно-маркетинговая </a:t>
            </a:r>
            <a:r>
              <a:rPr kumimoji="0" lang="ru-RU" sz="90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поддержка, иная</a:t>
            </a:r>
            <a:endParaRPr kumimoji="0" lang="ru-RU" sz="90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853417" y="3369602"/>
            <a:ext cx="7371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51496" rtl="0" eaLnBrk="1" fontAlgn="auto" latinLnBrk="0" hangingPunct="1">
              <a:lnSpc>
                <a:spcPct val="100000"/>
              </a:lnSpc>
              <a:spcBef>
                <a:spcPts val="46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rebuchet MS"/>
              </a:rPr>
              <a:t>36%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rebuchet MS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249577" y="3358429"/>
            <a:ext cx="6060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51496" rtl="0" eaLnBrk="1" fontAlgn="auto" latinLnBrk="0" hangingPunct="1">
              <a:lnSpc>
                <a:spcPct val="100000"/>
              </a:lnSpc>
              <a:spcBef>
                <a:spcPts val="46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rebuchet MS"/>
              </a:rPr>
              <a:t>14%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rebuchet MS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817594" y="3369602"/>
            <a:ext cx="7257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51496" rtl="0" eaLnBrk="1" fontAlgn="auto" latinLnBrk="0" hangingPunct="1">
              <a:lnSpc>
                <a:spcPct val="100000"/>
              </a:lnSpc>
              <a:spcBef>
                <a:spcPts val="46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rebuchet MS"/>
              </a:rPr>
              <a:t>25%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rebuchet MS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04830" y="4342708"/>
            <a:ext cx="1134631" cy="37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51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финансовая поддержка</a:t>
            </a:r>
            <a:endParaRPr kumimoji="0" lang="ru-RU" sz="90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object 10"/>
          <p:cNvSpPr/>
          <p:nvPr/>
        </p:nvSpPr>
        <p:spPr>
          <a:xfrm>
            <a:off x="218117" y="5449067"/>
            <a:ext cx="5398457" cy="540000"/>
          </a:xfrm>
          <a:custGeom>
            <a:avLst/>
            <a:gdLst/>
            <a:ahLst/>
            <a:cxnLst/>
            <a:rect l="l" t="t" r="r" b="b"/>
            <a:pathLst>
              <a:path w="10692130" h="423545">
                <a:moveTo>
                  <a:pt x="10692003" y="0"/>
                </a:moveTo>
                <a:lnTo>
                  <a:pt x="0" y="0"/>
                </a:lnTo>
                <a:lnTo>
                  <a:pt x="0" y="423329"/>
                </a:lnTo>
                <a:lnTo>
                  <a:pt x="10692003" y="423329"/>
                </a:lnTo>
                <a:lnTo>
                  <a:pt x="1069200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351496" rtl="0" eaLnBrk="1" fontAlgn="auto" latinLnBrk="0" hangingPunct="1">
              <a:lnSpc>
                <a:spcPct val="100000"/>
              </a:lnSpc>
              <a:spcBef>
                <a:spcPts val="46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6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rebuchet MS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67859" y="5525331"/>
            <a:ext cx="618691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351496" rtl="0" eaLnBrk="1" fontAlgn="auto" latinLnBrk="0" hangingPunct="1">
              <a:lnSpc>
                <a:spcPct val="100000"/>
              </a:lnSpc>
              <a:spcBef>
                <a:spcPts val="46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rebuchet MS"/>
              </a:rPr>
              <a:t>45%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rebuchet MS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640188" y="5543312"/>
            <a:ext cx="7096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51496" rtl="0" eaLnBrk="1" fontAlgn="auto" latinLnBrk="0" hangingPunct="1">
              <a:lnSpc>
                <a:spcPct val="100000"/>
              </a:lnSpc>
              <a:spcBef>
                <a:spcPts val="46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rebuchet MS"/>
              </a:rPr>
              <a:t>25%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rebuchet MS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803439" y="5486464"/>
            <a:ext cx="6506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51496" rtl="0" eaLnBrk="1" fontAlgn="auto" latinLnBrk="0" hangingPunct="1">
              <a:lnSpc>
                <a:spcPct val="100000"/>
              </a:lnSpc>
              <a:spcBef>
                <a:spcPts val="46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rebuchet MS"/>
              </a:rPr>
              <a:t>6%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rebuchet MS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74326" y="6374546"/>
            <a:ext cx="16741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51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Инновационные поставщики крупнейших заказчиков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1589925" y="6374546"/>
            <a:ext cx="31184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51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Фонд «</a:t>
            </a: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Сколково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», АО «РВК», Фонд содействия инновациям, субъекты Российской Федерации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4470945" y="6385304"/>
            <a:ext cx="13438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51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АИС Мониторинг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223715" y="7494096"/>
            <a:ext cx="5402872" cy="444733"/>
          </a:xfrm>
          <a:prstGeom prst="roundRect">
            <a:avLst>
              <a:gd name="adj" fmla="val 14473"/>
            </a:avLst>
          </a:prstGeom>
          <a:noFill/>
          <a:ln w="28575" cap="flat" cmpd="sng" algn="ctr">
            <a:solidFill>
              <a:srgbClr val="1F4E7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77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Планируется</a:t>
            </a:r>
            <a:r>
              <a:rPr kumimoji="0" lang="ru-RU" sz="147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477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оказание поддержки не менее 100 проектам </a:t>
            </a:r>
            <a:r>
              <a:rPr kumimoji="0" lang="ru-RU" sz="1477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ежегодно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1885583" y="2098795"/>
            <a:ext cx="884427" cy="395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rebuchet MS"/>
              </a:rPr>
              <a:t>4 291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rebuchet MS"/>
            </a:endParaRPr>
          </a:p>
        </p:txBody>
      </p:sp>
      <p:sp>
        <p:nvSpPr>
          <p:cNvPr id="94" name="Стрелка вправо 93"/>
          <p:cNvSpPr/>
          <p:nvPr/>
        </p:nvSpPr>
        <p:spPr>
          <a:xfrm>
            <a:off x="223715" y="1895634"/>
            <a:ext cx="1568124" cy="721334"/>
          </a:xfrm>
          <a:prstGeom prst="rightArrow">
            <a:avLst>
              <a:gd name="adj1" fmla="val 100000"/>
              <a:gd name="adj2" fmla="val 32068"/>
            </a:avLst>
          </a:prstGeom>
          <a:solidFill>
            <a:srgbClr val="1F4E79"/>
          </a:solidFill>
          <a:ln>
            <a:noFill/>
          </a:ln>
        </p:spPr>
        <p:txBody>
          <a:bodyPr wrap="square" lIns="59058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4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Рассмотрено субъектов МСП</a:t>
            </a:r>
            <a:r>
              <a:rPr kumimoji="0" lang="ru-RU" sz="114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</a:t>
            </a:r>
            <a:endParaRPr kumimoji="0" lang="ru-RU" sz="114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5" name="Стрелка вправо 94"/>
          <p:cNvSpPr/>
          <p:nvPr/>
        </p:nvSpPr>
        <p:spPr>
          <a:xfrm>
            <a:off x="3106798" y="1895173"/>
            <a:ext cx="1575077" cy="720208"/>
          </a:xfrm>
          <a:prstGeom prst="rightArrow">
            <a:avLst>
              <a:gd name="adj1" fmla="val 100000"/>
              <a:gd name="adj2" fmla="val 32068"/>
            </a:avLst>
          </a:prstGeom>
          <a:solidFill>
            <a:srgbClr val="1F4E79"/>
          </a:solidFill>
          <a:ln>
            <a:noFill/>
          </a:ln>
        </p:spPr>
        <p:txBody>
          <a:bodyPr wrap="square" lIns="59058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4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Отобрано </a:t>
            </a:r>
            <a:br>
              <a:rPr kumimoji="0" lang="ru-RU" sz="114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14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субъектов МСП</a:t>
            </a:r>
            <a:r>
              <a:rPr kumimoji="0" lang="ru-RU" sz="114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</a:t>
            </a:r>
            <a:endParaRPr kumimoji="0" lang="ru-RU" sz="114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4825493" y="2096315"/>
            <a:ext cx="68506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rebuchet MS"/>
              </a:rPr>
              <a:t>1 315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rebuchet MS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25571" y="1053884"/>
            <a:ext cx="5759767" cy="584775"/>
          </a:xfrm>
          <a:prstGeom prst="rect">
            <a:avLst/>
          </a:prstGeom>
        </p:spPr>
        <p:txBody>
          <a:bodyPr wrap="square" lIns="29528" rIns="59058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0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КОНСОЛИДИРОВАННАЯ ПОДДЕРЖКА ИНСТИТУТОВ РАЗВИТИЯ</a:t>
            </a:r>
            <a:r>
              <a:rPr kumimoji="0" lang="ru-RU" sz="2000" b="1" i="0" u="none" strike="noStrike" kern="1200" cap="none" spc="-10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rebuchet MS"/>
              </a:rPr>
              <a:t>(Корпорация МСП,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rebuchet MS"/>
              </a:rPr>
              <a:t>институты развития в сфере инноваций)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rebuchet MS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114486" y="2947590"/>
            <a:ext cx="5601307" cy="304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78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rebuchet MS"/>
              </a:rPr>
              <a:t>В рамках 1 и 2 очередей рабочей группой рассмотрены 123 проекта</a:t>
            </a:r>
            <a:endParaRPr kumimoji="0" lang="ru-RU" altLang="ru-RU" sz="1378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rebuchet MS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251308" y="5151755"/>
            <a:ext cx="5345780" cy="315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47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rebuchet MS"/>
              </a:rPr>
              <a:t> В рамках 3 очереди отобраны 875 компаний</a:t>
            </a:r>
            <a:endParaRPr kumimoji="0" lang="ru-RU" altLang="ru-RU" sz="1447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rebuchet MS"/>
            </a:endParaRP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6093885" y="1203191"/>
            <a:ext cx="6206270" cy="868575"/>
          </a:xfrm>
          <a:prstGeom prst="roundRect">
            <a:avLst>
              <a:gd name="adj" fmla="val 14473"/>
            </a:avLst>
          </a:prstGeom>
          <a:noFill/>
          <a:ln w="28575" cap="flat" cmpd="sng" algn="ctr">
            <a:solidFill>
              <a:srgbClr val="1F4E7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рамках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2 очередей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rebuchet MS"/>
              </a:rPr>
              <a:t>оказана поддержка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rebuchet MS"/>
              </a:rPr>
              <a:t>27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быстрорастущим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инновационным, высокотехнологичным субъектам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МСП, в том числе: 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6105661" y="2201043"/>
            <a:ext cx="1799019" cy="1668403"/>
          </a:xfrm>
          <a:prstGeom prst="roundRect">
            <a:avLst>
              <a:gd name="adj" fmla="val 497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36000" rtlCol="0" anchor="t" anchorCtr="0"/>
          <a:lstStyle/>
          <a:p>
            <a:pPr marL="0" marR="0" lvl="0" indent="0" algn="ctr" defTabSz="3322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rebuchet MS"/>
              </a:rPr>
              <a:t>11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rebuchet MS"/>
            </a:endParaRPr>
          </a:p>
          <a:p>
            <a:pPr marL="0" marR="0" lvl="0" indent="0" algn="ctr" defTabSz="3322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субъектам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МСП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оказана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финансовая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поддержка</a:t>
            </a:r>
          </a:p>
          <a:p>
            <a:pPr marL="0" marR="0" lvl="0" indent="0" algn="ctr" defTabSz="3322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3322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8299705" y="2201043"/>
            <a:ext cx="1800000" cy="1668403"/>
          </a:xfrm>
          <a:prstGeom prst="roundRect">
            <a:avLst>
              <a:gd name="adj" fmla="val 497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36000" rtlCol="0" anchor="t" anchorCtr="0"/>
          <a:lstStyle/>
          <a:p>
            <a:pPr marL="0" marR="0" lvl="0" indent="0" algn="ctr" defTabSz="3322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rebuchet MS"/>
              </a:rPr>
              <a:t>18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3322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субъектам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МСП </a:t>
            </a: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3322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оказана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поддержка в части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расширения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доступа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закупкам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10494730" y="2201043"/>
            <a:ext cx="1800000" cy="1668403"/>
          </a:xfrm>
          <a:prstGeom prst="roundRect">
            <a:avLst>
              <a:gd name="adj" fmla="val 497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36000" rtlCol="0" anchor="t" anchorCtr="0"/>
          <a:lstStyle/>
          <a:p>
            <a:pPr marL="0" marR="0" lvl="0" indent="0" algn="ctr" defTabSz="3322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rebuchet MS"/>
              </a:rPr>
              <a:t>10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rebuchet MS"/>
            </a:endParaRPr>
          </a:p>
          <a:p>
            <a:pPr marL="0" marR="0" lvl="0" indent="0" algn="ctr" defTabSz="3322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субъектам МСП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оказана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правовая, </a:t>
            </a: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информационно-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маркетинговая поддержка, иная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524372" y="3935202"/>
            <a:ext cx="495548" cy="320793"/>
          </a:xfrm>
          <a:prstGeom prst="downArrow">
            <a:avLst/>
          </a:prstGeom>
          <a:noFill/>
          <a:ln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Стрелка вниз 121"/>
          <p:cNvSpPr/>
          <p:nvPr/>
        </p:nvSpPr>
        <p:spPr>
          <a:xfrm>
            <a:off x="1896843" y="3935202"/>
            <a:ext cx="475810" cy="320793"/>
          </a:xfrm>
          <a:prstGeom prst="downArrow">
            <a:avLst/>
          </a:prstGeom>
          <a:noFill/>
          <a:ln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Стрелка вниз 122"/>
          <p:cNvSpPr/>
          <p:nvPr/>
        </p:nvSpPr>
        <p:spPr>
          <a:xfrm>
            <a:off x="3293082" y="3935202"/>
            <a:ext cx="495548" cy="320793"/>
          </a:xfrm>
          <a:prstGeom prst="downArrow">
            <a:avLst/>
          </a:prstGeom>
          <a:noFill/>
          <a:ln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Стрелка вниз 123"/>
          <p:cNvSpPr/>
          <p:nvPr/>
        </p:nvSpPr>
        <p:spPr>
          <a:xfrm>
            <a:off x="4834781" y="3935202"/>
            <a:ext cx="495548" cy="320793"/>
          </a:xfrm>
          <a:prstGeom prst="downArrow">
            <a:avLst/>
          </a:prstGeom>
          <a:noFill/>
          <a:ln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Стрелка вниз 125"/>
          <p:cNvSpPr/>
          <p:nvPr/>
        </p:nvSpPr>
        <p:spPr>
          <a:xfrm>
            <a:off x="541660" y="6042464"/>
            <a:ext cx="495548" cy="320793"/>
          </a:xfrm>
          <a:prstGeom prst="downArrow">
            <a:avLst/>
          </a:prstGeom>
          <a:noFill/>
          <a:ln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Стрелка вниз 126"/>
          <p:cNvSpPr/>
          <p:nvPr/>
        </p:nvSpPr>
        <p:spPr>
          <a:xfrm>
            <a:off x="2663428" y="6042464"/>
            <a:ext cx="495548" cy="320793"/>
          </a:xfrm>
          <a:prstGeom prst="downArrow">
            <a:avLst/>
          </a:prstGeom>
          <a:noFill/>
          <a:ln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Стрелка вниз 127"/>
          <p:cNvSpPr/>
          <p:nvPr/>
        </p:nvSpPr>
        <p:spPr>
          <a:xfrm>
            <a:off x="4897353" y="6042464"/>
            <a:ext cx="495548" cy="320793"/>
          </a:xfrm>
          <a:prstGeom prst="downArrow">
            <a:avLst/>
          </a:prstGeom>
          <a:noFill/>
          <a:ln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141752" y="4031383"/>
            <a:ext cx="6189441" cy="1002814"/>
          </a:xfrm>
          <a:prstGeom prst="roundRect">
            <a:avLst>
              <a:gd name="adj" fmla="val 14473"/>
            </a:avLst>
          </a:prstGeom>
          <a:noFill/>
          <a:ln w="28575" cap="flat" cmpd="sng" algn="ctr">
            <a:solidFill>
              <a:srgbClr val="1F4E7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рамках 3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очереди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rebuchet MS"/>
              </a:rPr>
              <a:t>оказана поддержка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rebuchet MS"/>
              </a:rPr>
              <a:t>15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быстрорастущим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инновационным, высокотехнологичным субъектам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МСП, в том числе: 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6093885" y="7108553"/>
            <a:ext cx="6206270" cy="855710"/>
          </a:xfrm>
          <a:prstGeom prst="roundRect">
            <a:avLst>
              <a:gd name="adj" fmla="val 14473"/>
            </a:avLst>
          </a:prstGeom>
          <a:noFill/>
          <a:ln w="28575" cap="flat" cmpd="sng" algn="ctr">
            <a:solidFill>
              <a:srgbClr val="1F4E7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Итого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поддержано </a:t>
            </a: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42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газели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рассмотрении находятся </a:t>
            </a: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65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ИКР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3908563" y="74337"/>
            <a:ext cx="10311113" cy="911445"/>
          </a:xfrm>
          <a:prstGeom prst="rect">
            <a:avLst/>
          </a:prstGeom>
          <a:noFill/>
        </p:spPr>
        <p:txBody>
          <a:bodyPr wrap="square" lIns="35154" tIns="17577" rIns="0" bIns="17577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П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оддержка быстрорастущих инновационных,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высокотехнологичных субъектов 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МСП («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газелей»)</a:t>
            </a:r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130859" y="5208262"/>
            <a:ext cx="2812240" cy="1668403"/>
          </a:xfrm>
          <a:prstGeom prst="roundRect">
            <a:avLst>
              <a:gd name="adj" fmla="val 497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36000" rtlCol="0" anchor="t" anchorCtr="0"/>
          <a:lstStyle/>
          <a:p>
            <a:pPr marL="0" marR="0" lvl="0" indent="0" algn="ctr" defTabSz="3322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rebuchet MS"/>
            </a:endParaRPr>
          </a:p>
          <a:p>
            <a:pPr marL="0" marR="0" lvl="0" indent="0" algn="ctr" defTabSz="3322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rebuchet MS"/>
              </a:rPr>
              <a:t>13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rebuchet MS"/>
              </a:rPr>
              <a:t>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rebuchet MS"/>
            </a:endParaRPr>
          </a:p>
          <a:p>
            <a:pPr marL="0" marR="0" lvl="0" indent="0" algn="ctr" defTabSz="3322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субъектам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МСП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оказана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финансовая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поддержка</a:t>
            </a:r>
          </a:p>
          <a:p>
            <a:pPr marL="0" marR="0" lvl="0" indent="0" algn="ctr" defTabSz="3322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3322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9431673" y="5208262"/>
            <a:ext cx="2860819" cy="1668403"/>
          </a:xfrm>
          <a:prstGeom prst="roundRect">
            <a:avLst>
              <a:gd name="adj" fmla="val 497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36000" rtlCol="0" anchor="t" anchorCtr="0"/>
          <a:lstStyle/>
          <a:p>
            <a:pPr marL="0" marR="0" lvl="0" indent="0" algn="ctr" defTabSz="3322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rebuchet MS"/>
            </a:endParaRPr>
          </a:p>
          <a:p>
            <a:pPr marL="0" marR="0" lvl="0" indent="0" algn="ctr" defTabSz="3322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rebuchet MS"/>
              </a:rPr>
              <a:t>2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</a:endParaRPr>
          </a:p>
          <a:p>
            <a:pPr marL="0" marR="0" lvl="0" indent="0" algn="ctr" defTabSz="3322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субъектам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МСП 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3322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оказана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поддержка в части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расширения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доступа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закупкам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1857928" y="8274572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11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52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67097" y="218103"/>
            <a:ext cx="6803857" cy="636169"/>
          </a:xfrm>
          <a:prstGeom prst="rect">
            <a:avLst/>
          </a:prstGeom>
          <a:noFill/>
        </p:spPr>
        <p:txBody>
          <a:bodyPr wrap="none" lIns="72000" tIns="36000" rIns="0" bIns="3600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ЗАКУПКИ У СУБЪЕКТОВ МСП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0659171" y="6217698"/>
            <a:ext cx="1207443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39516" y="942651"/>
            <a:ext cx="11908360" cy="6840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год объем закупок у субъектов МСП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составил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1,511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трлн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рублей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109 058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договоров, заключенных с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35 651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субъектом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МСП)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4"/>
          <p:cNvSpPr/>
          <p:nvPr/>
        </p:nvSpPr>
        <p:spPr>
          <a:xfrm>
            <a:off x="192038" y="2616523"/>
            <a:ext cx="2471583" cy="27564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3" name="Скругленный прямоугольник 6"/>
          <p:cNvSpPr/>
          <p:nvPr/>
        </p:nvSpPr>
        <p:spPr>
          <a:xfrm>
            <a:off x="5049754" y="3105385"/>
            <a:ext cx="2279595" cy="168121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от 10 до 91%), </a:t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что более чем в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раза превышает установленную квоту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(10%)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1" name="Скругленный прямоугольник 8"/>
          <p:cNvSpPr/>
          <p:nvPr/>
        </p:nvSpPr>
        <p:spPr>
          <a:xfrm>
            <a:off x="6052664" y="2645133"/>
            <a:ext cx="2629343" cy="27465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97133" y="3773418"/>
            <a:ext cx="9613459" cy="8238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72000" rIns="108000" bIns="72000" numCol="1" spcCol="1270" anchor="ctr" anchorCtr="0">
            <a:noAutofit/>
          </a:bodyPr>
          <a:lstStyle/>
          <a:p>
            <a:pPr marL="171450" marR="0" lvl="1" indent="-171450" algn="just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ТОП-5 регионов – лидеров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город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Москва (1 065,79 млрд рублей),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город Санкт-Петербург (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323,74 млрд рублей), Московская область (155,34 млрд рублей), Свердловская область (116,58 млрд рублей), Республика Башкортостан  (78,95 млрд рублей)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22210" y="3105853"/>
            <a:ext cx="9646023" cy="921003"/>
          </a:xfrm>
          <a:prstGeom prst="rect">
            <a:avLst/>
          </a:prstGeom>
          <a:noFill/>
        </p:spPr>
        <p:txBody>
          <a:bodyPr wrap="square" lIns="108000" tIns="72000" rIns="108000" bIns="72000" anchor="ctr" anchorCtr="0">
            <a:spAutoFit/>
          </a:bodyPr>
          <a:lstStyle/>
          <a:p>
            <a:pPr marL="171450" marR="0" lvl="1" indent="-171450" algn="just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137 крупнейшими  заказчиками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утверждено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47 программ партнерства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участниками которых стали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1 557 субъектов МСП;</a:t>
            </a:r>
          </a:p>
          <a:p>
            <a:pPr marL="171450" marR="0" lvl="1" indent="-171450" algn="just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Корпорацией подписаны соглашения о взаимодействии с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43 крупнейшими заказчиками;</a:t>
            </a:r>
          </a:p>
          <a:p>
            <a:pPr marL="171450" marR="0" lvl="1" indent="-171450" algn="just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ТОП-5 заказчиков-лидеров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 ОАО «РЖД» (262,89 млрд рублей), ПАО «Ростелеком» (108,69 млрд рублей), АО «ГСК «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Югория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» (75,08 млрд рублей), АО «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РЖДстрой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» (71,21 млрд рублей), ПАО «ФСК ЕЭС» (65,89 млрд рублей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405569" y="3902434"/>
            <a:ext cx="2107577" cy="663268"/>
            <a:chOff x="704615" y="8731785"/>
            <a:chExt cx="1548851" cy="630887"/>
          </a:xfrm>
        </p:grpSpPr>
        <p:sp>
          <p:nvSpPr>
            <p:cNvPr id="37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48" name="Pentagon 37"/>
            <p:cNvSpPr/>
            <p:nvPr/>
          </p:nvSpPr>
          <p:spPr>
            <a:xfrm>
              <a:off x="704615" y="8731789"/>
              <a:ext cx="1473848" cy="630883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Взаимодействие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с регионами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413962" y="3156544"/>
            <a:ext cx="2108249" cy="706449"/>
            <a:chOff x="719081" y="8731786"/>
            <a:chExt cx="1534385" cy="547385"/>
          </a:xfrm>
        </p:grpSpPr>
        <p:sp>
          <p:nvSpPr>
            <p:cNvPr id="50" name="Pentagon 35"/>
            <p:cNvSpPr/>
            <p:nvPr/>
          </p:nvSpPr>
          <p:spPr>
            <a:xfrm>
              <a:off x="850532" y="8731786"/>
              <a:ext cx="1402934" cy="547385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51" name="Pentagon 37"/>
            <p:cNvSpPr/>
            <p:nvPr/>
          </p:nvSpPr>
          <p:spPr>
            <a:xfrm>
              <a:off x="719081" y="8736921"/>
              <a:ext cx="1474075" cy="542250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Взаимодействие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с заказчиками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55" name="Рисунок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0455" y="50340"/>
            <a:ext cx="1394104" cy="722598"/>
          </a:xfrm>
          <a:prstGeom prst="rect">
            <a:avLst/>
          </a:prstGeom>
        </p:spPr>
      </p:pic>
      <p:sp>
        <p:nvSpPr>
          <p:cNvPr id="35" name="Скругленный прямоугольник 10"/>
          <p:cNvSpPr/>
          <p:nvPr/>
        </p:nvSpPr>
        <p:spPr>
          <a:xfrm>
            <a:off x="644654" y="2632505"/>
            <a:ext cx="3222608" cy="27397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39516" y="1677889"/>
            <a:ext cx="11908360" cy="6931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год объем закупок у субъектов МСП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составил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2,098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трлн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рублей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159 885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договоров, заключенных крупнейшими заказчиками с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47 794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субъектами МСП)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39516" y="2403826"/>
            <a:ext cx="11908360" cy="6840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2018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год объем закупок у субъектов МСП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составил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3,264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трлн рублей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402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103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договора, заключенных с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104 837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субъектами МСП)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1815089" y="8312609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5182" y="4549698"/>
            <a:ext cx="11985354" cy="238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ВОВЛЕЧЕНИЕ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МСП В ВЫСОКОТЕХНОЛОГИЧНЫЙ,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ИННОВАЦИОННЫЙ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СЕКТОР В 2018 ГОДУ: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971424" y="4837263"/>
            <a:ext cx="4628564" cy="264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Р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аспределение номенклатуры продукции </a:t>
            </a:r>
          </a:p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высокотехнологичного сектора в 2018 году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-146181" y="4748499"/>
            <a:ext cx="5359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Д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инамика увеличения доли производственной, </a:t>
            </a:r>
          </a:p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высокотехнологичной номенклатуры в 2016-2018 гг.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>
            <p:extLst/>
          </p:nvPr>
        </p:nvGraphicFramePr>
        <p:xfrm>
          <a:off x="354047" y="5199354"/>
          <a:ext cx="4858778" cy="27471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3432">
                  <a:extLst>
                    <a:ext uri="{9D8B030D-6E8A-4147-A177-3AD203B41FA5}">
                      <a16:colId xmlns:a16="http://schemas.microsoft.com/office/drawing/2014/main" xmlns="" val="2904095997"/>
                    </a:ext>
                  </a:extLst>
                </a:gridCol>
                <a:gridCol w="669864">
                  <a:extLst>
                    <a:ext uri="{9D8B030D-6E8A-4147-A177-3AD203B41FA5}">
                      <a16:colId xmlns:a16="http://schemas.microsoft.com/office/drawing/2014/main" xmlns="" val="2137958042"/>
                    </a:ext>
                  </a:extLst>
                </a:gridCol>
                <a:gridCol w="457741">
                  <a:extLst>
                    <a:ext uri="{9D8B030D-6E8A-4147-A177-3AD203B41FA5}">
                      <a16:colId xmlns:a16="http://schemas.microsoft.com/office/drawing/2014/main" xmlns="" val="897079354"/>
                    </a:ext>
                  </a:extLst>
                </a:gridCol>
                <a:gridCol w="602877">
                  <a:extLst>
                    <a:ext uri="{9D8B030D-6E8A-4147-A177-3AD203B41FA5}">
                      <a16:colId xmlns:a16="http://schemas.microsoft.com/office/drawing/2014/main" xmlns="" val="2376508779"/>
                    </a:ext>
                  </a:extLst>
                </a:gridCol>
                <a:gridCol w="502396">
                  <a:extLst>
                    <a:ext uri="{9D8B030D-6E8A-4147-A177-3AD203B41FA5}">
                      <a16:colId xmlns:a16="http://schemas.microsoft.com/office/drawing/2014/main" xmlns="" val="3906941988"/>
                    </a:ext>
                  </a:extLst>
                </a:gridCol>
                <a:gridCol w="535893">
                  <a:extLst>
                    <a:ext uri="{9D8B030D-6E8A-4147-A177-3AD203B41FA5}">
                      <a16:colId xmlns:a16="http://schemas.microsoft.com/office/drawing/2014/main" xmlns="" val="2380015105"/>
                    </a:ext>
                  </a:extLst>
                </a:gridCol>
                <a:gridCol w="4465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6931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2017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2018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258891"/>
                  </a:ext>
                </a:extLst>
              </a:tr>
              <a:tr h="9614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закупок, млрд руб.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Доля, %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закупок, млрд руб.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Доля, %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закупок, млрд руб.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Доля, %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7509612"/>
                  </a:ext>
                </a:extLst>
              </a:tr>
              <a:tr h="465915">
                <a:tc>
                  <a:txBody>
                    <a:bodyPr/>
                    <a:lstStyle/>
                    <a:p>
                      <a:pPr marL="0" algn="l" defTabSz="1152144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Производственный сектор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marL="0" algn="ctr" defTabSz="1152144" rtl="0" eaLnBrk="1" fontAlgn="b" latinLnBrk="0" hangingPunct="1"/>
                      <a:r>
                        <a:rPr lang="ru-RU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947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b" latinLnBrk="0" hangingPunct="1"/>
                      <a:r>
                        <a:rPr lang="ru-RU" sz="1050" b="0" i="0" u="none" strike="noStrike" kern="1200" dirty="0" smtClean="0">
                          <a:solidFill>
                            <a:schemeClr val="accent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62,7%</a:t>
                      </a:r>
                      <a:endParaRPr lang="ru-RU" sz="1050" b="0" i="0" u="none" strike="noStrike" kern="1200" dirty="0">
                        <a:solidFill>
                          <a:schemeClr val="accent2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b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1 399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52144" rtl="0" eaLnBrk="1" fontAlgn="b" latinLnBrk="0" hangingPunct="1"/>
                      <a:r>
                        <a:rPr lang="ru-RU" sz="105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66,64%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52144" rtl="0" eaLnBrk="1" fontAlgn="b" latinLnBrk="0" hangingPunct="1"/>
                      <a:r>
                        <a:rPr lang="ru-RU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2 203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b" latinLnBrk="0" hangingPunct="1"/>
                      <a:r>
                        <a:rPr lang="ru-RU" sz="1050" b="0" i="0" u="none" strike="noStrike" kern="1200" dirty="0" smtClean="0">
                          <a:solidFill>
                            <a:schemeClr val="accent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67,5%</a:t>
                      </a:r>
                      <a:endParaRPr lang="ru-RU" sz="1050" b="0" i="0" u="none" strike="noStrike" kern="1200" dirty="0">
                        <a:solidFill>
                          <a:schemeClr val="accent2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4861644"/>
                  </a:ext>
                </a:extLst>
              </a:tr>
              <a:tr h="435063">
                <a:tc>
                  <a:txBody>
                    <a:bodyPr/>
                    <a:lstStyle/>
                    <a:p>
                      <a:pPr marL="0" algn="l" defTabSz="1152144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Высокотехнологичный сектор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marL="0" algn="ctr" defTabSz="1152144" rtl="0" eaLnBrk="1" fontAlgn="b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114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b" latinLnBrk="0" hangingPunct="1"/>
                      <a:r>
                        <a:rPr lang="ru-RU" sz="105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50" b="0" i="0" u="none" strike="noStrike" kern="1200" dirty="0" smtClean="0">
                          <a:solidFill>
                            <a:schemeClr val="accent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7,5%</a:t>
                      </a:r>
                      <a:endParaRPr lang="ru-RU" sz="1050" b="0" i="0" u="none" strike="noStrike" kern="1200" dirty="0">
                        <a:solidFill>
                          <a:schemeClr val="accent2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b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52144" rtl="0" eaLnBrk="1" fontAlgn="b" latinLnBrk="0" hangingPunct="1"/>
                      <a:r>
                        <a:rPr lang="ru-RU" sz="105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10,98%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52144" rtl="0" eaLnBrk="1" fontAlgn="b" latinLnBrk="0" hangingPunct="1"/>
                      <a:r>
                        <a:rPr lang="ru-RU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392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b" latinLnBrk="0" hangingPunct="1"/>
                      <a:r>
                        <a:rPr lang="ru-RU" sz="1050" b="0" i="0" u="none" strike="noStrike" kern="1200" dirty="0" smtClean="0">
                          <a:solidFill>
                            <a:schemeClr val="accent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12%</a:t>
                      </a:r>
                      <a:endParaRPr lang="ru-RU" sz="1050" b="0" i="0" u="none" strike="noStrike" kern="1200" dirty="0">
                        <a:solidFill>
                          <a:schemeClr val="accent2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9403591"/>
                  </a:ext>
                </a:extLst>
              </a:tr>
              <a:tr h="346071">
                <a:tc>
                  <a:txBody>
                    <a:bodyPr/>
                    <a:lstStyle/>
                    <a:p>
                      <a:pPr marL="0" algn="l" defTabSz="1152144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Массовый сектор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marL="0" algn="ctr" defTabSz="1152144" rtl="0" eaLnBrk="1" fontAlgn="b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450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b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29,8%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b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52144" rtl="0" eaLnBrk="1" fontAlgn="b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22,37%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52144" rtl="0" eaLnBrk="1" fontAlgn="b" latinLnBrk="0" hangingPunct="1"/>
                      <a:r>
                        <a:rPr lang="ru-RU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669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b" latinLnBrk="0" hangingPunct="1"/>
                      <a:r>
                        <a:rPr lang="ru-RU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20,5%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693047"/>
                  </a:ext>
                </a:extLst>
              </a:tr>
              <a:tr h="269313">
                <a:tc>
                  <a:txBody>
                    <a:bodyPr/>
                    <a:lstStyle/>
                    <a:p>
                      <a:pPr marL="0" algn="ctr" defTabSz="1152144" rtl="0" eaLnBrk="1" fontAlgn="b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52144" rtl="0" eaLnBrk="1" fontAlgn="b" latinLnBrk="0" hangingPunct="1"/>
                      <a:r>
                        <a:rPr lang="ru-RU" sz="1050" b="1" i="0" u="none" strike="noStrike" kern="1200" dirty="0" smtClean="0">
                          <a:solidFill>
                            <a:schemeClr val="accent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1 511</a:t>
                      </a:r>
                      <a:endParaRPr lang="ru-RU" sz="1050" b="1" i="0" u="none" strike="noStrike" kern="1200" dirty="0">
                        <a:solidFill>
                          <a:schemeClr val="accent2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2 098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52144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52144" rtl="0" eaLnBrk="1" fontAlgn="b" latinLnBrk="0" hangingPunct="1"/>
                      <a:r>
                        <a:rPr lang="ru-RU" sz="1050" b="1" i="0" u="none" strike="noStrike" kern="1200" dirty="0" smtClean="0">
                          <a:solidFill>
                            <a:schemeClr val="accent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3 264</a:t>
                      </a:r>
                      <a:endParaRPr lang="ru-RU" sz="1050" b="1" i="0" u="none" strike="noStrike" kern="1200" dirty="0">
                        <a:solidFill>
                          <a:schemeClr val="accent2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0200133"/>
                  </a:ext>
                </a:extLst>
              </a:tr>
            </a:tbl>
          </a:graphicData>
        </a:graphic>
      </p:graphicFrame>
      <p:sp>
        <p:nvSpPr>
          <p:cNvPr id="46" name="Прямоугольник 45"/>
          <p:cNvSpPr/>
          <p:nvPr/>
        </p:nvSpPr>
        <p:spPr>
          <a:xfrm>
            <a:off x="5642625" y="4743188"/>
            <a:ext cx="1927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Распределение номенклатуры закупаемой продукции в 2018 году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7" name="Таблица 46"/>
          <p:cNvGraphicFramePr>
            <a:graphicFrameLocks noGrp="1"/>
          </p:cNvGraphicFramePr>
          <p:nvPr>
            <p:extLst/>
          </p:nvPr>
        </p:nvGraphicFramePr>
        <p:xfrm>
          <a:off x="7751134" y="5152822"/>
          <a:ext cx="4702417" cy="2684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9208">
                  <a:extLst>
                    <a:ext uri="{9D8B030D-6E8A-4147-A177-3AD203B41FA5}">
                      <a16:colId xmlns:a16="http://schemas.microsoft.com/office/drawing/2014/main" xmlns="" val="1293045223"/>
                    </a:ext>
                  </a:extLst>
                </a:gridCol>
                <a:gridCol w="753209">
                  <a:extLst>
                    <a:ext uri="{9D8B030D-6E8A-4147-A177-3AD203B41FA5}">
                      <a16:colId xmlns:a16="http://schemas.microsoft.com/office/drawing/2014/main" xmlns="" val="3597771529"/>
                    </a:ext>
                  </a:extLst>
                </a:gridCol>
              </a:tblGrid>
              <a:tr h="17964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effectLst/>
                        </a:rPr>
                        <a:t>НОМЕНКЛАТУРА ТОВАРОВ, РАБОТ, УСЛУГ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effectLst/>
                        </a:rPr>
                        <a:t>Доля %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8557745"/>
                  </a:ext>
                </a:extLst>
              </a:tr>
              <a:tr h="1819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 smtClean="0">
                          <a:effectLst/>
                        </a:rPr>
                        <a:t>Оборудование компьютерное, электронное и оптическое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45,71</a:t>
                      </a:r>
                      <a:r>
                        <a:rPr lang="ru-RU" sz="1000" u="none" strike="noStrike" dirty="0">
                          <a:effectLst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861754774"/>
                  </a:ext>
                </a:extLst>
              </a:tr>
              <a:tr h="4292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 smtClean="0">
                          <a:effectLst/>
                        </a:rPr>
                        <a:t>Продукты и услуги в области информационных технологий (разработка программного обеспечения; консультационные и аналогичные услуги)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23,81%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942563050"/>
                  </a:ext>
                </a:extLst>
              </a:tr>
              <a:tr h="2939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</a:rPr>
                        <a:t>Услуги телекоммуникационные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12,38%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511625072"/>
                  </a:ext>
                </a:extLst>
              </a:tr>
              <a:tr h="3410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</a:rPr>
                        <a:t>Средства лекарственные и материалы, применяемые в медицинских целях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9,05%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157565035"/>
                  </a:ext>
                </a:extLst>
              </a:tr>
              <a:tr h="2358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Услуги профессиональные, научные и технические, прочие 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3,81%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21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</a:rPr>
                        <a:t>Услуги воздушного и космического транспорта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2,86%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870745440"/>
                  </a:ext>
                </a:extLst>
              </a:tr>
              <a:tr h="2355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</a:rPr>
                        <a:t>Услуги в области здравоохранения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1,43%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93095334"/>
                  </a:ext>
                </a:extLst>
              </a:tr>
              <a:tr h="4095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Услуги и работы, связанные с научными исследованиями и экспериментальными разработками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0,95%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43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</a:rPr>
                        <a:t>ИТОГО: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100%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063672694"/>
                  </a:ext>
                </a:extLst>
              </a:tr>
            </a:tbl>
          </a:graphicData>
        </a:graphic>
      </p:graphicFrame>
      <p:graphicFrame>
        <p:nvGraphicFramePr>
          <p:cNvPr id="38" name="Диаграмма 37"/>
          <p:cNvGraphicFramePr>
            <a:graphicFrameLocks/>
          </p:cNvGraphicFramePr>
          <p:nvPr>
            <p:extLst/>
          </p:nvPr>
        </p:nvGraphicFramePr>
        <p:xfrm>
          <a:off x="4900829" y="4713561"/>
          <a:ext cx="3600449" cy="3408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6302760" y="5764236"/>
            <a:ext cx="107450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u="none" strike="noStrike" kern="1200" baseline="0">
                <a:solidFill>
                  <a:prstClr val="white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20,5%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950731" y="6785717"/>
            <a:ext cx="12194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u="none" strike="noStrike" kern="1200" baseline="0">
                <a:solidFill>
                  <a:prstClr val="white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67,5%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540608" y="6243990"/>
            <a:ext cx="10066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u="none" strike="noStrike" kern="1200" baseline="0">
                <a:solidFill>
                  <a:prstClr val="white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12%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05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Скругленный прямоугольник 137"/>
          <p:cNvSpPr/>
          <p:nvPr/>
        </p:nvSpPr>
        <p:spPr>
          <a:xfrm>
            <a:off x="694063" y="1420117"/>
            <a:ext cx="1773415" cy="1909235"/>
          </a:xfrm>
          <a:prstGeom prst="roundRect">
            <a:avLst>
              <a:gd name="adj" fmla="val 0"/>
            </a:avLst>
          </a:prstGeom>
          <a:solidFill>
            <a:srgbClr val="28437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9" name="Скругленный прямоугольник 138"/>
          <p:cNvSpPr/>
          <p:nvPr/>
        </p:nvSpPr>
        <p:spPr>
          <a:xfrm>
            <a:off x="694063" y="1100855"/>
            <a:ext cx="11358390" cy="342365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anchor="ctr" anchorCtr="0">
            <a:noAutofit/>
          </a:bodyPr>
          <a:lstStyle/>
          <a:p>
            <a:pPr algn="ctr">
              <a:defRPr/>
            </a:pPr>
            <a:r>
              <a:rPr lang="ru-RU" sz="1650" b="1" dirty="0">
                <a:solidFill>
                  <a:srgbClr val="284370"/>
                </a:solidFill>
                <a:latin typeface="+mj-lt"/>
              </a:rPr>
              <a:t>Заключено соглашение о взаимодействии от 01.03.2016  № ДКП-2016-116/С-44</a:t>
            </a:r>
          </a:p>
        </p:txBody>
      </p:sp>
      <p:sp>
        <p:nvSpPr>
          <p:cNvPr id="141" name="Прямоугольник 140"/>
          <p:cNvSpPr/>
          <p:nvPr/>
        </p:nvSpPr>
        <p:spPr>
          <a:xfrm>
            <a:off x="5344742" y="3564684"/>
            <a:ext cx="1754739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50" b="1" dirty="0">
                <a:solidFill>
                  <a:srgbClr val="4472C4">
                    <a:lumMod val="50000"/>
                  </a:srgbClr>
                </a:solidFill>
                <a:latin typeface="+mj-lt"/>
                <a:cs typeface="Times New Roman" panose="02020603050405020304" pitchFamily="18" charset="0"/>
              </a:rPr>
              <a:t>Итоги 2018 года </a:t>
            </a:r>
          </a:p>
        </p:txBody>
      </p:sp>
      <p:sp>
        <p:nvSpPr>
          <p:cNvPr id="147" name="Прямоугольник 146"/>
          <p:cNvSpPr/>
          <p:nvPr/>
        </p:nvSpPr>
        <p:spPr>
          <a:xfrm>
            <a:off x="1334952" y="4538733"/>
            <a:ext cx="28398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50" b="1" dirty="0">
                <a:solidFill>
                  <a:prstClr val="white"/>
                </a:solidFill>
                <a:latin typeface="+mj-lt"/>
                <a:ea typeface="Calibri" panose="020F0502020204030204" pitchFamily="34" charset="0"/>
              </a:rPr>
              <a:t> Объем закупок у субъектов МСП «</a:t>
            </a:r>
            <a:r>
              <a:rPr lang="ru-RU" sz="1350" b="1" dirty="0" smtClean="0">
                <a:solidFill>
                  <a:prstClr val="white"/>
                </a:solidFill>
                <a:latin typeface="+mj-lt"/>
                <a:ea typeface="Calibri" panose="020F0502020204030204" pitchFamily="34" charset="0"/>
              </a:rPr>
              <a:t>всем </a:t>
            </a:r>
            <a:r>
              <a:rPr lang="ru-RU" sz="1350" b="1" dirty="0">
                <a:solidFill>
                  <a:prstClr val="white"/>
                </a:solidFill>
                <a:latin typeface="+mj-lt"/>
                <a:ea typeface="Calibri" panose="020F0502020204030204" pitchFamily="34" charset="0"/>
              </a:rPr>
              <a:t>способами» </a:t>
            </a:r>
            <a:endParaRPr lang="ru-RU" sz="1350" b="1" dirty="0">
              <a:solidFill>
                <a:prstClr val="white"/>
              </a:solidFill>
              <a:latin typeface="+mj-lt"/>
            </a:endParaRPr>
          </a:p>
        </p:txBody>
      </p:sp>
      <p:cxnSp>
        <p:nvCxnSpPr>
          <p:cNvPr id="178" name="Прямая соединительная линия 177"/>
          <p:cNvCxnSpPr/>
          <p:nvPr/>
        </p:nvCxnSpPr>
        <p:spPr>
          <a:xfrm>
            <a:off x="4317387" y="3975978"/>
            <a:ext cx="357682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Прямоугольник 185"/>
          <p:cNvSpPr/>
          <p:nvPr/>
        </p:nvSpPr>
        <p:spPr>
          <a:xfrm>
            <a:off x="6878021" y="4544638"/>
            <a:ext cx="358756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50" b="1" dirty="0">
                <a:solidFill>
                  <a:prstClr val="white"/>
                </a:solidFill>
                <a:latin typeface="+mj-lt"/>
                <a:ea typeface="Calibri" panose="020F0502020204030204" pitchFamily="34" charset="0"/>
              </a:rPr>
              <a:t>Объем закупок ИПВП у субъектов МСП</a:t>
            </a:r>
            <a:endParaRPr lang="ru-RU" sz="135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91" name="Прямоугольник 190"/>
          <p:cNvSpPr/>
          <p:nvPr/>
        </p:nvSpPr>
        <p:spPr>
          <a:xfrm>
            <a:off x="2467485" y="1444924"/>
            <a:ext cx="9584968" cy="18844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4" indent="-214314">
              <a:buFont typeface="Wingdings" panose="05000000000000000000" pitchFamily="2" charset="2"/>
              <a:buChar char="Ø"/>
              <a:defRPr/>
            </a:pPr>
            <a:r>
              <a:rPr lang="ru-RU" sz="1350" dirty="0">
                <a:solidFill>
                  <a:srgbClr val="002060"/>
                </a:solidFill>
                <a:latin typeface="+mj-lt"/>
              </a:rPr>
              <a:t>утверждена </a:t>
            </a:r>
            <a:r>
              <a:rPr lang="ru-RU" sz="1350" b="1" dirty="0">
                <a:solidFill>
                  <a:srgbClr val="002060"/>
                </a:solidFill>
                <a:latin typeface="+mj-lt"/>
              </a:rPr>
              <a:t>программа партнерства с субъектами МСП</a:t>
            </a:r>
            <a:r>
              <a:rPr lang="ru-RU" sz="1350" dirty="0">
                <a:solidFill>
                  <a:srgbClr val="002060"/>
                </a:solidFill>
                <a:latin typeface="+mj-lt"/>
              </a:rPr>
              <a:t>, в которую включено </a:t>
            </a:r>
            <a:r>
              <a:rPr lang="ru-RU" sz="135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101</a:t>
            </a:r>
            <a:r>
              <a:rPr lang="ru-RU" sz="135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350" b="1" dirty="0">
                <a:solidFill>
                  <a:srgbClr val="002060"/>
                </a:solidFill>
                <a:latin typeface="+mj-lt"/>
              </a:rPr>
              <a:t>субъектов МСП;</a:t>
            </a:r>
          </a:p>
          <a:p>
            <a:pPr marL="214314" indent="-214314">
              <a:buFont typeface="Wingdings" panose="05000000000000000000" pitchFamily="2" charset="2"/>
              <a:buChar char="Ø"/>
              <a:defRPr/>
            </a:pPr>
            <a:endParaRPr lang="ru-RU" sz="1350" b="1" dirty="0">
              <a:solidFill>
                <a:srgbClr val="002060"/>
              </a:solidFill>
              <a:latin typeface="+mj-lt"/>
            </a:endParaRPr>
          </a:p>
          <a:p>
            <a:pPr marL="214314" indent="-214314" algn="just">
              <a:buFont typeface="Wingdings" panose="05000000000000000000" pitchFamily="2" charset="2"/>
              <a:buChar char="Ø"/>
              <a:defRPr/>
            </a:pPr>
            <a:r>
              <a:rPr lang="ru-RU" sz="1350" dirty="0">
                <a:solidFill>
                  <a:srgbClr val="002060"/>
                </a:solidFill>
                <a:latin typeface="+mj-lt"/>
              </a:rPr>
              <a:t>на основании рекомендаций Корпорации </a:t>
            </a:r>
            <a:r>
              <a:rPr lang="ru-RU" sz="1350" b="1" dirty="0">
                <a:solidFill>
                  <a:srgbClr val="002060"/>
                </a:solidFill>
                <a:latin typeface="+mj-lt"/>
              </a:rPr>
              <a:t>перечень товаров, работ, услуг</a:t>
            </a:r>
            <a:r>
              <a:rPr lang="ru-RU" sz="1350" dirty="0">
                <a:solidFill>
                  <a:srgbClr val="002060"/>
                </a:solidFill>
                <a:latin typeface="+mj-lt"/>
              </a:rPr>
              <a:t>, закупка которых осуществляется у субъектов МСП, был </a:t>
            </a:r>
            <a:r>
              <a:rPr lang="ru-RU" sz="1350" b="1" dirty="0">
                <a:solidFill>
                  <a:srgbClr val="002060"/>
                </a:solidFill>
                <a:latin typeface="+mj-lt"/>
              </a:rPr>
              <a:t>расширен с 64 позиций до </a:t>
            </a:r>
            <a:r>
              <a:rPr lang="ru-RU" sz="135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88 </a:t>
            </a:r>
            <a:r>
              <a:rPr lang="ru-RU" sz="1350" b="1" dirty="0">
                <a:solidFill>
                  <a:srgbClr val="002060"/>
                </a:solidFill>
                <a:latin typeface="+mj-lt"/>
              </a:rPr>
              <a:t>позиций;</a:t>
            </a:r>
          </a:p>
          <a:p>
            <a:pPr>
              <a:defRPr/>
            </a:pPr>
            <a:endParaRPr lang="ru-RU" sz="1350" b="1" dirty="0">
              <a:solidFill>
                <a:srgbClr val="002060"/>
              </a:solidFill>
              <a:latin typeface="+mj-lt"/>
            </a:endParaRPr>
          </a:p>
          <a:p>
            <a:pPr marL="214314" indent="-214314" algn="just">
              <a:buFont typeface="Wingdings" panose="05000000000000000000" pitchFamily="2" charset="2"/>
              <a:buChar char="Ø"/>
              <a:defRPr/>
            </a:pPr>
            <a:r>
              <a:rPr lang="ru-RU" sz="135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35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из </a:t>
            </a:r>
            <a:r>
              <a:rPr lang="ru-RU" sz="135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173 </a:t>
            </a:r>
            <a:r>
              <a:rPr lang="ru-RU" sz="135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семинаров</a:t>
            </a:r>
            <a:r>
              <a:rPr lang="ru-RU" sz="135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, проведенных в 2016-2019 годах в </a:t>
            </a:r>
            <a:r>
              <a:rPr lang="ru-RU" sz="135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82 </a:t>
            </a:r>
            <a:r>
              <a:rPr lang="ru-RU" sz="135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городах, в которых приняли участие </a:t>
            </a:r>
            <a:r>
              <a:rPr lang="ru-RU" sz="135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15 080 </a:t>
            </a:r>
            <a:r>
              <a:rPr lang="ru-RU" sz="135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субъектов МСП, </a:t>
            </a:r>
            <a:r>
              <a:rPr lang="ru-RU" sz="135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15 семинаров проведено с участием представителей Государственной компании «</a:t>
            </a:r>
            <a:r>
              <a:rPr lang="ru-RU" sz="1350" b="1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Автодор</a:t>
            </a:r>
            <a:r>
              <a:rPr lang="ru-RU" sz="135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» </a:t>
            </a:r>
            <a:r>
              <a:rPr lang="ru-RU" sz="135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в г. Москва, г. Сочи, г. Нижний Новгород, г. Тула, г. Великий Новгород, г. Астрахань, г. Барнаул, г. Ростов-на-Дону, г. Владивосток, г. Саратов, г. </a:t>
            </a:r>
            <a:r>
              <a:rPr lang="ru-RU" sz="135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Санкт-Петербург, г. Ярославль.</a:t>
            </a:r>
            <a:endParaRPr lang="ru-RU" sz="135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954545" y="1706182"/>
            <a:ext cx="1252449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0077">
              <a:defRPr/>
            </a:pPr>
            <a:r>
              <a:rPr lang="ru-RU" sz="1650" b="1" dirty="0">
                <a:solidFill>
                  <a:srgbClr val="ED7D31"/>
                </a:solidFill>
                <a:latin typeface="+mj-lt"/>
              </a:rPr>
              <a:t>Расширение доступа субъектов МСП </a:t>
            </a:r>
          </a:p>
          <a:p>
            <a:pPr algn="ctr" defTabSz="600077">
              <a:defRPr/>
            </a:pPr>
            <a:r>
              <a:rPr lang="ru-RU" sz="1650" b="1" dirty="0">
                <a:solidFill>
                  <a:srgbClr val="ED7D31"/>
                </a:solidFill>
                <a:latin typeface="+mj-lt"/>
              </a:rPr>
              <a:t>к закупкам</a:t>
            </a:r>
          </a:p>
        </p:txBody>
      </p:sp>
      <p:sp>
        <p:nvSpPr>
          <p:cNvPr id="208" name="Прямоугольник 207"/>
          <p:cNvSpPr/>
          <p:nvPr/>
        </p:nvSpPr>
        <p:spPr>
          <a:xfrm>
            <a:off x="2586529" y="332950"/>
            <a:ext cx="7879056" cy="550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Взаимодействие АО «Корпорация «МСП» </a:t>
            </a:r>
            <a:endParaRPr lang="ru-RU" sz="2000" b="1" dirty="0" smtClean="0">
              <a:solidFill>
                <a:srgbClr val="5B9BD5">
                  <a:lumMod val="50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 Государственной компанией «</a:t>
            </a:r>
            <a:r>
              <a:rPr lang="ru-RU" sz="2000" b="1" dirty="0" err="1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Автодор</a:t>
            </a: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5B9BD5">
                  <a:lumMod val="50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3" name="Рисунок 2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2320" y="260860"/>
            <a:ext cx="1394104" cy="722598"/>
          </a:xfrm>
          <a:prstGeom prst="rect">
            <a:avLst/>
          </a:prstGeom>
        </p:spPr>
      </p:pic>
      <p:sp>
        <p:nvSpPr>
          <p:cNvPr id="214" name="Скругленный прямоугольник 213"/>
          <p:cNvSpPr/>
          <p:nvPr/>
        </p:nvSpPr>
        <p:spPr>
          <a:xfrm>
            <a:off x="694022" y="4104664"/>
            <a:ext cx="4010193" cy="920144"/>
          </a:xfrm>
          <a:prstGeom prst="roundRect">
            <a:avLst>
              <a:gd name="adj" fmla="val 0"/>
            </a:avLst>
          </a:prstGeom>
          <a:solidFill>
            <a:srgbClr val="284370"/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15" name="Группа 214"/>
          <p:cNvGrpSpPr/>
          <p:nvPr/>
        </p:nvGrpSpPr>
        <p:grpSpPr>
          <a:xfrm>
            <a:off x="694410" y="4679572"/>
            <a:ext cx="2046777" cy="893325"/>
            <a:chOff x="239726" y="1705020"/>
            <a:chExt cx="2108011" cy="380127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16" name="Скругленный прямоугольник 215"/>
            <p:cNvSpPr/>
            <p:nvPr/>
          </p:nvSpPr>
          <p:spPr>
            <a:xfrm>
              <a:off x="240692" y="1705020"/>
              <a:ext cx="2107045" cy="3801277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7" name="Скругленный прямоугольник 6"/>
            <p:cNvSpPr/>
            <p:nvPr/>
          </p:nvSpPr>
          <p:spPr>
            <a:xfrm>
              <a:off x="239726" y="1816614"/>
              <a:ext cx="2045613" cy="335841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algn="ctr" defTabSz="600077">
                <a:defRPr/>
              </a:pPr>
              <a:r>
                <a:rPr lang="ru-RU" b="1" dirty="0">
                  <a:solidFill>
                    <a:srgbClr val="5B9BD5">
                      <a:lumMod val="50000"/>
                    </a:srgbClr>
                  </a:solidFill>
                  <a:latin typeface="+mj-lt"/>
                </a:rPr>
                <a:t>14,5 млрд рублей </a:t>
              </a:r>
            </a:p>
          </p:txBody>
        </p:sp>
      </p:grpSp>
      <p:sp>
        <p:nvSpPr>
          <p:cNvPr id="218" name="Прямоугольник 217"/>
          <p:cNvSpPr/>
          <p:nvPr/>
        </p:nvSpPr>
        <p:spPr>
          <a:xfrm>
            <a:off x="717330" y="4115395"/>
            <a:ext cx="3908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50" b="1" dirty="0">
                <a:solidFill>
                  <a:prstClr val="white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ru-RU" sz="1500" b="1" dirty="0">
                <a:solidFill>
                  <a:prstClr val="white"/>
                </a:solidFill>
                <a:latin typeface="+mj-lt"/>
                <a:ea typeface="Calibri" panose="020F0502020204030204" pitchFamily="34" charset="0"/>
              </a:rPr>
              <a:t>Объем закупок у субъектов МСП </a:t>
            </a:r>
            <a:endParaRPr lang="ru-RU" sz="1500" b="1" dirty="0" smtClean="0">
              <a:solidFill>
                <a:prstClr val="white"/>
              </a:solidFill>
              <a:latin typeface="+mj-lt"/>
              <a:ea typeface="Calibri" panose="020F0502020204030204" pitchFamily="34" charset="0"/>
            </a:endParaRPr>
          </a:p>
          <a:p>
            <a:pPr algn="ctr">
              <a:defRPr/>
            </a:pPr>
            <a:r>
              <a:rPr lang="ru-RU" sz="1500" b="1" dirty="0" smtClean="0">
                <a:solidFill>
                  <a:prstClr val="white"/>
                </a:solidFill>
                <a:latin typeface="+mj-lt"/>
                <a:ea typeface="Calibri" panose="020F0502020204030204" pitchFamily="34" charset="0"/>
              </a:rPr>
              <a:t>«</a:t>
            </a:r>
            <a:r>
              <a:rPr lang="ru-RU" sz="1500" b="1" dirty="0">
                <a:solidFill>
                  <a:prstClr val="white"/>
                </a:solidFill>
                <a:latin typeface="+mj-lt"/>
                <a:ea typeface="Calibri" panose="020F0502020204030204" pitchFamily="34" charset="0"/>
              </a:rPr>
              <a:t>всеми способами» </a:t>
            </a:r>
            <a:endParaRPr lang="ru-RU" sz="1500" b="1" dirty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219" name="Группа 218"/>
          <p:cNvGrpSpPr/>
          <p:nvPr/>
        </p:nvGrpSpPr>
        <p:grpSpPr>
          <a:xfrm>
            <a:off x="2717535" y="4655106"/>
            <a:ext cx="2001090" cy="1099631"/>
            <a:chOff x="2912117" y="4998389"/>
            <a:chExt cx="2105324" cy="800448"/>
          </a:xfrm>
        </p:grpSpPr>
        <p:sp>
          <p:nvSpPr>
            <p:cNvPr id="220" name="Скругленный прямоугольник 219"/>
            <p:cNvSpPr/>
            <p:nvPr/>
          </p:nvSpPr>
          <p:spPr>
            <a:xfrm>
              <a:off x="2912117" y="5001443"/>
              <a:ext cx="2105324" cy="797394"/>
            </a:xfrm>
            <a:prstGeom prst="roundRect">
              <a:avLst>
                <a:gd name="adj" fmla="val 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1" name="TextBox 220"/>
            <p:cNvSpPr txBox="1"/>
            <p:nvPr/>
          </p:nvSpPr>
          <p:spPr>
            <a:xfrm>
              <a:off x="3155243" y="4998389"/>
              <a:ext cx="1643538" cy="695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0077">
                <a:defRPr/>
              </a:pPr>
              <a:endParaRPr lang="ru-RU" sz="750" b="1" dirty="0">
                <a:solidFill>
                  <a:srgbClr val="5B9BD5">
                    <a:lumMod val="50000"/>
                  </a:srgbClr>
                </a:solidFill>
                <a:latin typeface="+mj-lt"/>
              </a:endParaRPr>
            </a:p>
            <a:p>
              <a:pPr algn="ctr" defTabSz="600077">
                <a:defRPr/>
              </a:pPr>
              <a:r>
                <a:rPr lang="ru-RU" b="1" dirty="0">
                  <a:solidFill>
                    <a:srgbClr val="5B9BD5">
                      <a:lumMod val="50000"/>
                    </a:srgbClr>
                  </a:solidFill>
                  <a:latin typeface="+mj-lt"/>
                </a:rPr>
                <a:t>доля </a:t>
              </a:r>
              <a:endParaRPr lang="ru-RU" b="1" dirty="0" smtClean="0">
                <a:solidFill>
                  <a:srgbClr val="5B9BD5">
                    <a:lumMod val="50000"/>
                  </a:srgbClr>
                </a:solidFill>
                <a:latin typeface="+mj-lt"/>
              </a:endParaRPr>
            </a:p>
            <a:p>
              <a:pPr algn="ctr" defTabSz="600077">
                <a:defRPr/>
              </a:pPr>
              <a:r>
                <a:rPr lang="ru-RU" b="1" dirty="0">
                  <a:solidFill>
                    <a:srgbClr val="5B9BD5">
                      <a:lumMod val="50000"/>
                    </a:srgbClr>
                  </a:solidFill>
                  <a:latin typeface="+mj-lt"/>
                </a:rPr>
                <a:t>4</a:t>
              </a:r>
              <a:r>
                <a:rPr lang="ru-RU" b="1" dirty="0" smtClean="0">
                  <a:solidFill>
                    <a:srgbClr val="5B9BD5">
                      <a:lumMod val="50000"/>
                    </a:srgbClr>
                  </a:solidFill>
                  <a:latin typeface="+mj-lt"/>
                </a:rPr>
                <a:t>2,69</a:t>
              </a:r>
              <a:r>
                <a:rPr lang="ru-RU" b="1" dirty="0">
                  <a:solidFill>
                    <a:srgbClr val="5B9BD5">
                      <a:lumMod val="50000"/>
                    </a:srgbClr>
                  </a:solidFill>
                  <a:latin typeface="+mj-lt"/>
                </a:rPr>
                <a:t> </a:t>
              </a:r>
              <a:r>
                <a:rPr lang="ru-RU" b="1" dirty="0" smtClean="0">
                  <a:solidFill>
                    <a:srgbClr val="5B9BD5">
                      <a:lumMod val="50000"/>
                    </a:srgbClr>
                  </a:solidFill>
                  <a:latin typeface="+mj-lt"/>
                </a:rPr>
                <a:t>%</a:t>
              </a:r>
              <a:endParaRPr lang="ru-RU" b="1" dirty="0">
                <a:solidFill>
                  <a:srgbClr val="5B9BD5">
                    <a:lumMod val="50000"/>
                  </a:srgbClr>
                </a:solidFill>
                <a:latin typeface="+mj-lt"/>
              </a:endParaRPr>
            </a:p>
          </p:txBody>
        </p:sp>
      </p:grpSp>
      <p:sp>
        <p:nvSpPr>
          <p:cNvPr id="222" name="Скругленный прямоугольник 221"/>
          <p:cNvSpPr/>
          <p:nvPr/>
        </p:nvSpPr>
        <p:spPr>
          <a:xfrm>
            <a:off x="4793604" y="4146495"/>
            <a:ext cx="3476227" cy="920144"/>
          </a:xfrm>
          <a:prstGeom prst="roundRect">
            <a:avLst>
              <a:gd name="adj" fmla="val 0"/>
            </a:avLst>
          </a:prstGeom>
          <a:solidFill>
            <a:srgbClr val="284370"/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23" name="Группа 222"/>
          <p:cNvGrpSpPr/>
          <p:nvPr/>
        </p:nvGrpSpPr>
        <p:grpSpPr>
          <a:xfrm>
            <a:off x="4792057" y="4723697"/>
            <a:ext cx="1999563" cy="914704"/>
            <a:chOff x="186513" y="1723665"/>
            <a:chExt cx="2107045" cy="380127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24" name="Скругленный прямоугольник 223"/>
            <p:cNvSpPr/>
            <p:nvPr/>
          </p:nvSpPr>
          <p:spPr>
            <a:xfrm>
              <a:off x="186513" y="1723665"/>
              <a:ext cx="2107045" cy="3801277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5" name="Скругленный прямоугольник 6"/>
            <p:cNvSpPr/>
            <p:nvPr/>
          </p:nvSpPr>
          <p:spPr>
            <a:xfrm>
              <a:off x="236924" y="1770193"/>
              <a:ext cx="1933403" cy="367785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algn="ctr" defTabSz="600077">
                <a:defRPr/>
              </a:pPr>
              <a:r>
                <a:rPr lang="ru-RU" b="1" dirty="0">
                  <a:solidFill>
                    <a:srgbClr val="5B9BD5">
                      <a:lumMod val="50000"/>
                    </a:srgbClr>
                  </a:solidFill>
                  <a:latin typeface="+mj-lt"/>
                </a:rPr>
                <a:t>7,2 млрд рублей </a:t>
              </a:r>
            </a:p>
          </p:txBody>
        </p:sp>
      </p:grpSp>
      <p:sp>
        <p:nvSpPr>
          <p:cNvPr id="226" name="Прямоугольник 225"/>
          <p:cNvSpPr/>
          <p:nvPr/>
        </p:nvSpPr>
        <p:spPr>
          <a:xfrm>
            <a:off x="5061626" y="4181181"/>
            <a:ext cx="2903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>
                <a:solidFill>
                  <a:prstClr val="white"/>
                </a:solidFill>
                <a:latin typeface="+mj-lt"/>
                <a:ea typeface="Calibri" panose="020F0502020204030204" pitchFamily="34" charset="0"/>
              </a:rPr>
              <a:t>Объем закупок у субъектов МСП («</a:t>
            </a:r>
            <a:r>
              <a:rPr lang="ru-RU" sz="1500" b="1" dirty="0" err="1">
                <a:solidFill>
                  <a:prstClr val="white"/>
                </a:solidFill>
                <a:latin typeface="+mj-lt"/>
                <a:ea typeface="Calibri" panose="020F0502020204030204" pitchFamily="34" charset="0"/>
              </a:rPr>
              <a:t>спецторги</a:t>
            </a:r>
            <a:r>
              <a:rPr lang="ru-RU" sz="1500" b="1" dirty="0">
                <a:solidFill>
                  <a:prstClr val="white"/>
                </a:solidFill>
                <a:latin typeface="+mj-lt"/>
                <a:ea typeface="Calibri" panose="020F0502020204030204" pitchFamily="34" charset="0"/>
              </a:rPr>
              <a:t>») </a:t>
            </a:r>
            <a:endParaRPr lang="ru-RU" sz="15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27" name="Скругленный прямоугольник 226"/>
          <p:cNvSpPr/>
          <p:nvPr/>
        </p:nvSpPr>
        <p:spPr>
          <a:xfrm>
            <a:off x="8327640" y="4134486"/>
            <a:ext cx="3709476" cy="920144"/>
          </a:xfrm>
          <a:prstGeom prst="roundRect">
            <a:avLst>
              <a:gd name="adj" fmla="val 0"/>
            </a:avLst>
          </a:prstGeom>
          <a:solidFill>
            <a:srgbClr val="284370"/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28" name="Группа 227"/>
          <p:cNvGrpSpPr/>
          <p:nvPr/>
        </p:nvGrpSpPr>
        <p:grpSpPr>
          <a:xfrm>
            <a:off x="8215981" y="4666358"/>
            <a:ext cx="1927915" cy="914704"/>
            <a:chOff x="48597" y="1679636"/>
            <a:chExt cx="2231441" cy="380127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29" name="Скругленный прямоугольник 228"/>
            <p:cNvSpPr/>
            <p:nvPr/>
          </p:nvSpPr>
          <p:spPr>
            <a:xfrm>
              <a:off x="172993" y="1679636"/>
              <a:ext cx="2107045" cy="3801277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0" name="Скругленный прямоугольник 6"/>
            <p:cNvSpPr/>
            <p:nvPr/>
          </p:nvSpPr>
          <p:spPr>
            <a:xfrm>
              <a:off x="48597" y="1769131"/>
              <a:ext cx="2090065" cy="367785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algn="ctr" defTabSz="600077">
                <a:defRPr/>
              </a:pPr>
              <a:r>
                <a:rPr lang="ru-RU" b="1" dirty="0">
                  <a:solidFill>
                    <a:srgbClr val="5B9BD5">
                      <a:lumMod val="50000"/>
                    </a:srgbClr>
                  </a:solidFill>
                  <a:latin typeface="+mj-lt"/>
                </a:rPr>
                <a:t>5 млрд </a:t>
              </a:r>
            </a:p>
            <a:p>
              <a:pPr algn="ctr" defTabSz="600077">
                <a:defRPr/>
              </a:pPr>
              <a:r>
                <a:rPr lang="ru-RU" b="1" dirty="0">
                  <a:solidFill>
                    <a:srgbClr val="5B9BD5">
                      <a:lumMod val="50000"/>
                    </a:srgbClr>
                  </a:solidFill>
                  <a:latin typeface="+mj-lt"/>
                </a:rPr>
                <a:t>рублей </a:t>
              </a:r>
            </a:p>
          </p:txBody>
        </p:sp>
      </p:grpSp>
      <p:grpSp>
        <p:nvGrpSpPr>
          <p:cNvPr id="231" name="Группа 230"/>
          <p:cNvGrpSpPr/>
          <p:nvPr/>
        </p:nvGrpSpPr>
        <p:grpSpPr>
          <a:xfrm>
            <a:off x="10073536" y="4671540"/>
            <a:ext cx="1978916" cy="1057467"/>
            <a:chOff x="9349617" y="4950698"/>
            <a:chExt cx="1967818" cy="717370"/>
          </a:xfrm>
        </p:grpSpPr>
        <p:sp>
          <p:nvSpPr>
            <p:cNvPr id="232" name="Скругленный прямоугольник 231"/>
            <p:cNvSpPr/>
            <p:nvPr/>
          </p:nvSpPr>
          <p:spPr>
            <a:xfrm>
              <a:off x="9349617" y="4950698"/>
              <a:ext cx="1967818" cy="717370"/>
            </a:xfrm>
            <a:prstGeom prst="roundRect">
              <a:avLst>
                <a:gd name="adj" fmla="val 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3" name="TextBox 232"/>
            <p:cNvSpPr txBox="1"/>
            <p:nvPr/>
          </p:nvSpPr>
          <p:spPr>
            <a:xfrm>
              <a:off x="9640690" y="5020162"/>
              <a:ext cx="1382126" cy="486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0077">
                <a:defRPr/>
              </a:pPr>
              <a:r>
                <a:rPr lang="ru-RU" b="1" dirty="0">
                  <a:solidFill>
                    <a:srgbClr val="5B9BD5">
                      <a:lumMod val="50000"/>
                    </a:srgbClr>
                  </a:solidFill>
                  <a:latin typeface="+mj-lt"/>
                </a:rPr>
                <a:t>доля </a:t>
              </a:r>
            </a:p>
            <a:p>
              <a:pPr algn="ctr" defTabSz="600077">
                <a:defRPr/>
              </a:pPr>
              <a:r>
                <a:rPr lang="ru-RU" b="1" dirty="0">
                  <a:solidFill>
                    <a:srgbClr val="5B9BD5">
                      <a:lumMod val="50000"/>
                    </a:srgbClr>
                  </a:solidFill>
                  <a:latin typeface="+mj-lt"/>
                </a:rPr>
                <a:t>14,85 %</a:t>
              </a:r>
            </a:p>
          </p:txBody>
        </p:sp>
      </p:grpSp>
      <p:sp>
        <p:nvSpPr>
          <p:cNvPr id="234" name="Прямоугольник 233"/>
          <p:cNvSpPr/>
          <p:nvPr/>
        </p:nvSpPr>
        <p:spPr>
          <a:xfrm>
            <a:off x="8537853" y="4248775"/>
            <a:ext cx="331268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>
                <a:solidFill>
                  <a:prstClr val="white"/>
                </a:solidFill>
                <a:latin typeface="+mj-lt"/>
                <a:ea typeface="Calibri" panose="020F0502020204030204" pitchFamily="34" charset="0"/>
              </a:rPr>
              <a:t>Объем закупок ИПВП у субъектов МСП</a:t>
            </a:r>
            <a:endParaRPr lang="ru-RU" sz="15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35" name="Прямоугольник 234"/>
          <p:cNvSpPr/>
          <p:nvPr/>
        </p:nvSpPr>
        <p:spPr>
          <a:xfrm>
            <a:off x="10798388" y="5467837"/>
            <a:ext cx="12644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dirty="0">
                <a:solidFill>
                  <a:srgbClr val="FF0000"/>
                </a:solidFill>
                <a:latin typeface="+mj-lt"/>
              </a:rPr>
              <a:t>при нормативе </a:t>
            </a:r>
            <a:r>
              <a:rPr lang="ru-RU" sz="1000" b="1" dirty="0">
                <a:solidFill>
                  <a:srgbClr val="FF0000"/>
                </a:solidFill>
                <a:latin typeface="+mj-lt"/>
              </a:rPr>
              <a:t> 5 %</a:t>
            </a:r>
          </a:p>
        </p:txBody>
      </p:sp>
      <p:sp>
        <p:nvSpPr>
          <p:cNvPr id="236" name="Прямоугольник 235"/>
          <p:cNvSpPr/>
          <p:nvPr/>
        </p:nvSpPr>
        <p:spPr>
          <a:xfrm>
            <a:off x="3404735" y="5468679"/>
            <a:ext cx="1386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dirty="0">
                <a:solidFill>
                  <a:srgbClr val="FF0000"/>
                </a:solidFill>
                <a:latin typeface="+mj-lt"/>
              </a:rPr>
              <a:t>при нормативе </a:t>
            </a:r>
            <a:r>
              <a:rPr lang="ru-RU" sz="1000" b="1" dirty="0">
                <a:solidFill>
                  <a:srgbClr val="FF0000"/>
                </a:solidFill>
                <a:latin typeface="+mj-lt"/>
              </a:rPr>
              <a:t> 18 %</a:t>
            </a:r>
          </a:p>
        </p:txBody>
      </p:sp>
      <p:grpSp>
        <p:nvGrpSpPr>
          <p:cNvPr id="238" name="Группа 237"/>
          <p:cNvGrpSpPr/>
          <p:nvPr/>
        </p:nvGrpSpPr>
        <p:grpSpPr>
          <a:xfrm>
            <a:off x="6631172" y="4701663"/>
            <a:ext cx="1647563" cy="1027344"/>
            <a:chOff x="9349617" y="4950697"/>
            <a:chExt cx="1967818" cy="717370"/>
          </a:xfrm>
        </p:grpSpPr>
        <p:sp>
          <p:nvSpPr>
            <p:cNvPr id="239" name="Скругленный прямоугольник 238"/>
            <p:cNvSpPr/>
            <p:nvPr/>
          </p:nvSpPr>
          <p:spPr>
            <a:xfrm>
              <a:off x="9349617" y="4950697"/>
              <a:ext cx="1967818" cy="717370"/>
            </a:xfrm>
            <a:prstGeom prst="roundRect">
              <a:avLst>
                <a:gd name="adj" fmla="val 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0" name="TextBox 239"/>
            <p:cNvSpPr txBox="1"/>
            <p:nvPr/>
          </p:nvSpPr>
          <p:spPr>
            <a:xfrm>
              <a:off x="9436647" y="4997098"/>
              <a:ext cx="1804792" cy="66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0077">
                <a:defRPr/>
              </a:pPr>
              <a:r>
                <a:rPr lang="ru-RU" b="1" dirty="0">
                  <a:solidFill>
                    <a:srgbClr val="5B9BD5">
                      <a:lumMod val="50000"/>
                    </a:srgbClr>
                  </a:solidFill>
                  <a:latin typeface="+mj-lt"/>
                </a:rPr>
                <a:t>доля </a:t>
              </a:r>
            </a:p>
            <a:p>
              <a:pPr algn="ctr" defTabSz="600077">
                <a:defRPr/>
              </a:pPr>
              <a:r>
                <a:rPr lang="ru-RU" b="1" dirty="0">
                  <a:solidFill>
                    <a:srgbClr val="5B9BD5">
                      <a:lumMod val="50000"/>
                    </a:srgbClr>
                  </a:solidFill>
                  <a:latin typeface="+mj-lt"/>
                </a:rPr>
                <a:t>21,02 %</a:t>
              </a:r>
            </a:p>
          </p:txBody>
        </p:sp>
      </p:grpSp>
      <p:sp>
        <p:nvSpPr>
          <p:cNvPr id="237" name="Прямоугольник 236"/>
          <p:cNvSpPr/>
          <p:nvPr/>
        </p:nvSpPr>
        <p:spPr>
          <a:xfrm>
            <a:off x="6957221" y="5420011"/>
            <a:ext cx="13719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dirty="0">
                <a:solidFill>
                  <a:srgbClr val="FF0000"/>
                </a:solidFill>
                <a:latin typeface="+mj-lt"/>
              </a:rPr>
              <a:t>при нормативе </a:t>
            </a:r>
            <a:r>
              <a:rPr lang="ru-RU" sz="1000" b="1" dirty="0">
                <a:solidFill>
                  <a:srgbClr val="FF0000"/>
                </a:solidFill>
                <a:latin typeface="+mj-lt"/>
              </a:rPr>
              <a:t> 15 %</a:t>
            </a:r>
          </a:p>
        </p:txBody>
      </p:sp>
      <p:cxnSp>
        <p:nvCxnSpPr>
          <p:cNvPr id="241" name="Прямая соединительная линия 240"/>
          <p:cNvCxnSpPr/>
          <p:nvPr/>
        </p:nvCxnSpPr>
        <p:spPr>
          <a:xfrm>
            <a:off x="4317387" y="3510814"/>
            <a:ext cx="357682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Скругленный прямоугольник 241"/>
          <p:cNvSpPr/>
          <p:nvPr/>
        </p:nvSpPr>
        <p:spPr>
          <a:xfrm>
            <a:off x="717331" y="6281925"/>
            <a:ext cx="5876266" cy="688353"/>
          </a:xfrm>
          <a:prstGeom prst="roundRect">
            <a:avLst>
              <a:gd name="adj" fmla="val 0"/>
            </a:avLst>
          </a:prstGeom>
          <a:solidFill>
            <a:srgbClr val="284370"/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3" name="Прямоугольник 242"/>
          <p:cNvSpPr/>
          <p:nvPr/>
        </p:nvSpPr>
        <p:spPr>
          <a:xfrm>
            <a:off x="3344276" y="5862569"/>
            <a:ext cx="7169477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5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План закупки на 2019 год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(по состоянию на </a:t>
            </a: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27.06.2018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44" name="Прямая соединительная линия 243"/>
          <p:cNvCxnSpPr/>
          <p:nvPr/>
        </p:nvCxnSpPr>
        <p:spPr>
          <a:xfrm>
            <a:off x="3423405" y="6208818"/>
            <a:ext cx="591232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Прямая соединительная линия 244"/>
          <p:cNvCxnSpPr/>
          <p:nvPr/>
        </p:nvCxnSpPr>
        <p:spPr>
          <a:xfrm>
            <a:off x="3423405" y="5863820"/>
            <a:ext cx="591232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6" name="Группа 245"/>
          <p:cNvGrpSpPr/>
          <p:nvPr/>
        </p:nvGrpSpPr>
        <p:grpSpPr>
          <a:xfrm>
            <a:off x="704923" y="6863182"/>
            <a:ext cx="3964989" cy="397212"/>
            <a:chOff x="1185772" y="-50648"/>
            <a:chExt cx="2358784" cy="389282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47" name="Скругленный прямоугольник 246"/>
            <p:cNvSpPr/>
            <p:nvPr/>
          </p:nvSpPr>
          <p:spPr>
            <a:xfrm>
              <a:off x="1185772" y="-50648"/>
              <a:ext cx="2315627" cy="3801276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8" name="Скругленный прямоугольник 6"/>
            <p:cNvSpPr/>
            <p:nvPr/>
          </p:nvSpPr>
          <p:spPr>
            <a:xfrm>
              <a:off x="1223200" y="164329"/>
              <a:ext cx="2321356" cy="367785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algn="ctr" defTabSz="600077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4,7  </a:t>
              </a: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млрд рублей </a:t>
              </a:r>
            </a:p>
          </p:txBody>
        </p:sp>
      </p:grpSp>
      <p:sp>
        <p:nvSpPr>
          <p:cNvPr id="249" name="Скругленный прямоугольник 248"/>
          <p:cNvSpPr/>
          <p:nvPr/>
        </p:nvSpPr>
        <p:spPr>
          <a:xfrm>
            <a:off x="6707883" y="6276700"/>
            <a:ext cx="5344569" cy="635853"/>
          </a:xfrm>
          <a:prstGeom prst="roundRect">
            <a:avLst>
              <a:gd name="adj" fmla="val 0"/>
            </a:avLst>
          </a:prstGeom>
          <a:solidFill>
            <a:srgbClr val="284370"/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50" name="Группа 249"/>
          <p:cNvGrpSpPr/>
          <p:nvPr/>
        </p:nvGrpSpPr>
        <p:grpSpPr>
          <a:xfrm>
            <a:off x="6718239" y="6859856"/>
            <a:ext cx="3527448" cy="384424"/>
            <a:chOff x="162804" y="900034"/>
            <a:chExt cx="1756359" cy="380128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51" name="Скругленный прямоугольник 250"/>
            <p:cNvSpPr/>
            <p:nvPr/>
          </p:nvSpPr>
          <p:spPr>
            <a:xfrm>
              <a:off x="169067" y="900041"/>
              <a:ext cx="1750096" cy="3801278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2" name="Скругленный прямоугольник 6"/>
            <p:cNvSpPr/>
            <p:nvPr/>
          </p:nvSpPr>
          <p:spPr>
            <a:xfrm>
              <a:off x="162804" y="900034"/>
              <a:ext cx="1687244" cy="367784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algn="ctr" defTabSz="600077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3,2 млрд </a:t>
              </a: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рублей </a:t>
              </a:r>
            </a:p>
          </p:txBody>
        </p:sp>
      </p:grpSp>
      <p:sp>
        <p:nvSpPr>
          <p:cNvPr id="253" name="TextBox 252"/>
          <p:cNvSpPr txBox="1"/>
          <p:nvPr/>
        </p:nvSpPr>
        <p:spPr>
          <a:xfrm>
            <a:off x="7146137" y="6361538"/>
            <a:ext cx="45310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Планируемый объем закупок ИПВП у субъектов МСП</a:t>
            </a:r>
          </a:p>
        </p:txBody>
      </p:sp>
      <p:grpSp>
        <p:nvGrpSpPr>
          <p:cNvPr id="254" name="Группа 253"/>
          <p:cNvGrpSpPr/>
          <p:nvPr/>
        </p:nvGrpSpPr>
        <p:grpSpPr>
          <a:xfrm>
            <a:off x="10021750" y="6867875"/>
            <a:ext cx="2041058" cy="747722"/>
            <a:chOff x="9201629" y="4759120"/>
            <a:chExt cx="1967818" cy="717370"/>
          </a:xfrm>
        </p:grpSpPr>
        <p:sp>
          <p:nvSpPr>
            <p:cNvPr id="255" name="Скругленный прямоугольник 254"/>
            <p:cNvSpPr/>
            <p:nvPr/>
          </p:nvSpPr>
          <p:spPr>
            <a:xfrm>
              <a:off x="9201629" y="4759120"/>
              <a:ext cx="1967818" cy="717370"/>
            </a:xfrm>
            <a:prstGeom prst="roundRect">
              <a:avLst>
                <a:gd name="adj" fmla="val 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6" name="TextBox 255"/>
            <p:cNvSpPr txBox="1"/>
            <p:nvPr/>
          </p:nvSpPr>
          <p:spPr>
            <a:xfrm>
              <a:off x="9374846" y="4878637"/>
              <a:ext cx="1661105" cy="332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0077">
                <a:defRPr/>
              </a:pPr>
              <a:r>
                <a:rPr lang="ru-RU" sz="1650" b="1" dirty="0">
                  <a:solidFill>
                    <a:srgbClr val="5B9BD5">
                      <a:lumMod val="50000"/>
                    </a:srgbClr>
                  </a:solidFill>
                  <a:latin typeface="+mj-lt"/>
                </a:rPr>
                <a:t>доля </a:t>
              </a:r>
              <a:r>
                <a:rPr lang="ru-RU" sz="1650" b="1" dirty="0" smtClean="0">
                  <a:solidFill>
                    <a:srgbClr val="5B9BD5">
                      <a:lumMod val="50000"/>
                    </a:srgbClr>
                  </a:solidFill>
                  <a:latin typeface="+mj-lt"/>
                </a:rPr>
                <a:t>11,96 </a:t>
              </a:r>
              <a:r>
                <a:rPr lang="ru-RU" sz="1650" b="1" dirty="0">
                  <a:solidFill>
                    <a:srgbClr val="5B9BD5">
                      <a:lumMod val="50000"/>
                    </a:srgbClr>
                  </a:solidFill>
                  <a:latin typeface="+mj-lt"/>
                </a:rPr>
                <a:t>%</a:t>
              </a:r>
            </a:p>
          </p:txBody>
        </p:sp>
      </p:grpSp>
      <p:sp>
        <p:nvSpPr>
          <p:cNvPr id="25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678140" y="7329927"/>
            <a:ext cx="1306351" cy="215738"/>
          </a:xfrm>
        </p:spPr>
        <p:txBody>
          <a:bodyPr/>
          <a:lstStyle/>
          <a:p>
            <a:pPr algn="just">
              <a:defRPr/>
            </a:pPr>
            <a:r>
              <a:rPr lang="ru-RU" sz="1000" dirty="0">
                <a:solidFill>
                  <a:srgbClr val="FF0000"/>
                </a:solidFill>
                <a:latin typeface="+mj-lt"/>
              </a:rPr>
              <a:t>при нормативе </a:t>
            </a:r>
            <a:r>
              <a:rPr lang="ru-RU" sz="1000" b="1" dirty="0">
                <a:solidFill>
                  <a:srgbClr val="FF0000"/>
                </a:solidFill>
                <a:latin typeface="+mj-lt"/>
              </a:rPr>
              <a:t> 5 %</a:t>
            </a:r>
          </a:p>
        </p:txBody>
      </p:sp>
      <p:sp>
        <p:nvSpPr>
          <p:cNvPr id="258" name="Скругленный прямоугольник 257"/>
          <p:cNvSpPr/>
          <p:nvPr/>
        </p:nvSpPr>
        <p:spPr>
          <a:xfrm>
            <a:off x="4607722" y="6924631"/>
            <a:ext cx="1996231" cy="648839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9" name="TextBox 258"/>
          <p:cNvSpPr txBox="1"/>
          <p:nvPr/>
        </p:nvSpPr>
        <p:spPr>
          <a:xfrm>
            <a:off x="4734792" y="6858335"/>
            <a:ext cx="1659190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0077">
              <a:defRPr/>
            </a:pPr>
            <a:endParaRPr lang="ru-RU" sz="750" b="1" dirty="0">
              <a:solidFill>
                <a:srgbClr val="5B9BD5">
                  <a:lumMod val="50000"/>
                </a:srgbClr>
              </a:solidFill>
              <a:latin typeface="+mj-lt"/>
            </a:endParaRPr>
          </a:p>
          <a:p>
            <a:pPr algn="ctr" defTabSz="600077">
              <a:defRPr/>
            </a:pPr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+mj-lt"/>
              </a:rPr>
              <a:t>доля </a:t>
            </a:r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+mj-lt"/>
              </a:rPr>
              <a:t>14,1</a:t>
            </a:r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+mj-lt"/>
              </a:rPr>
              <a:t> %</a:t>
            </a:r>
          </a:p>
          <a:p>
            <a:pPr algn="ctr" defTabSz="600077">
              <a:defRPr/>
            </a:pPr>
            <a:endParaRPr lang="ru-RU" b="1" dirty="0">
              <a:solidFill>
                <a:srgbClr val="5B9BD5">
                  <a:lumMod val="50000"/>
                </a:srgbClr>
              </a:solidFill>
              <a:latin typeface="+mj-lt"/>
            </a:endParaRPr>
          </a:p>
        </p:txBody>
      </p:sp>
      <p:sp>
        <p:nvSpPr>
          <p:cNvPr id="260" name="Прямоугольник 259"/>
          <p:cNvSpPr/>
          <p:nvPr/>
        </p:nvSpPr>
        <p:spPr>
          <a:xfrm>
            <a:off x="5271128" y="7329927"/>
            <a:ext cx="13719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dirty="0">
                <a:solidFill>
                  <a:srgbClr val="FF0000"/>
                </a:solidFill>
                <a:latin typeface="+mj-lt"/>
              </a:rPr>
              <a:t>при нормативе </a:t>
            </a:r>
            <a:r>
              <a:rPr lang="ru-RU" sz="1000" b="1" dirty="0">
                <a:solidFill>
                  <a:srgbClr val="FF0000"/>
                </a:solidFill>
                <a:latin typeface="+mj-lt"/>
              </a:rPr>
              <a:t> 15 %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99154" y="6379825"/>
            <a:ext cx="62378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Планируемый объем </a:t>
            </a:r>
            <a:r>
              <a:rPr lang="ru-RU" sz="15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закупок у субъектов МСП («</a:t>
            </a:r>
            <a:r>
              <a:rPr lang="ru-RU" sz="1500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спецторги</a:t>
            </a:r>
            <a:r>
              <a:rPr lang="ru-RU" sz="15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») </a:t>
            </a:r>
            <a:endParaRPr lang="ru-RU" sz="1500" b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ru-RU" sz="15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26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Прямоугольник 140"/>
          <p:cNvSpPr/>
          <p:nvPr/>
        </p:nvSpPr>
        <p:spPr>
          <a:xfrm>
            <a:off x="5344742" y="3564684"/>
            <a:ext cx="1754739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50" b="1" dirty="0">
                <a:solidFill>
                  <a:srgbClr val="4472C4">
                    <a:lumMod val="50000"/>
                  </a:srgbClr>
                </a:solidFill>
                <a:latin typeface="+mj-lt"/>
                <a:cs typeface="Times New Roman" panose="02020603050405020304" pitchFamily="18" charset="0"/>
              </a:rPr>
              <a:t>Итоги 2018 года </a:t>
            </a:r>
          </a:p>
        </p:txBody>
      </p:sp>
      <p:sp>
        <p:nvSpPr>
          <p:cNvPr id="147" name="Прямоугольник 146"/>
          <p:cNvSpPr/>
          <p:nvPr/>
        </p:nvSpPr>
        <p:spPr>
          <a:xfrm>
            <a:off x="1334952" y="4538733"/>
            <a:ext cx="28398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50" b="1" dirty="0">
                <a:solidFill>
                  <a:prstClr val="white"/>
                </a:solidFill>
                <a:latin typeface="+mj-lt"/>
                <a:ea typeface="Calibri" panose="020F0502020204030204" pitchFamily="34" charset="0"/>
              </a:rPr>
              <a:t> Объем закупок у субъектов МСП «</a:t>
            </a:r>
            <a:r>
              <a:rPr lang="ru-RU" sz="1350" b="1" dirty="0" smtClean="0">
                <a:solidFill>
                  <a:prstClr val="white"/>
                </a:solidFill>
                <a:latin typeface="+mj-lt"/>
                <a:ea typeface="Calibri" panose="020F0502020204030204" pitchFamily="34" charset="0"/>
              </a:rPr>
              <a:t>всем </a:t>
            </a:r>
            <a:r>
              <a:rPr lang="ru-RU" sz="1350" b="1" dirty="0">
                <a:solidFill>
                  <a:prstClr val="white"/>
                </a:solidFill>
                <a:latin typeface="+mj-lt"/>
                <a:ea typeface="Calibri" panose="020F0502020204030204" pitchFamily="34" charset="0"/>
              </a:rPr>
              <a:t>способами» </a:t>
            </a:r>
            <a:endParaRPr lang="ru-RU" sz="1350" b="1" dirty="0">
              <a:solidFill>
                <a:prstClr val="white"/>
              </a:solidFill>
              <a:latin typeface="+mj-lt"/>
            </a:endParaRPr>
          </a:p>
        </p:txBody>
      </p:sp>
      <p:cxnSp>
        <p:nvCxnSpPr>
          <p:cNvPr id="178" name="Прямая соединительная линия 177"/>
          <p:cNvCxnSpPr/>
          <p:nvPr/>
        </p:nvCxnSpPr>
        <p:spPr>
          <a:xfrm>
            <a:off x="4317387" y="3975978"/>
            <a:ext cx="357682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Прямоугольник 185"/>
          <p:cNvSpPr/>
          <p:nvPr/>
        </p:nvSpPr>
        <p:spPr>
          <a:xfrm>
            <a:off x="6878021" y="4544638"/>
            <a:ext cx="358756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50" b="1" dirty="0">
                <a:solidFill>
                  <a:prstClr val="white"/>
                </a:solidFill>
                <a:latin typeface="+mj-lt"/>
                <a:ea typeface="Calibri" panose="020F0502020204030204" pitchFamily="34" charset="0"/>
              </a:rPr>
              <a:t>Объем закупок ИПВП у субъектов МСП</a:t>
            </a:r>
            <a:endParaRPr lang="ru-RU" sz="135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08" name="Прямоугольник 207"/>
          <p:cNvSpPr/>
          <p:nvPr/>
        </p:nvSpPr>
        <p:spPr>
          <a:xfrm>
            <a:off x="2586529" y="332950"/>
            <a:ext cx="7879056" cy="550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Взаимодействие АО «Корпорация «МСП» </a:t>
            </a:r>
          </a:p>
          <a:p>
            <a:pPr>
              <a:defRPr/>
            </a:pP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 организациями Государственной компании «</a:t>
            </a:r>
            <a:r>
              <a:rPr lang="ru-RU" sz="2000" b="1" dirty="0" err="1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Автодор</a:t>
            </a: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213" name="Рисунок 2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2320" y="260860"/>
            <a:ext cx="1394104" cy="722598"/>
          </a:xfrm>
          <a:prstGeom prst="rect">
            <a:avLst/>
          </a:prstGeom>
        </p:spPr>
      </p:pic>
      <p:sp>
        <p:nvSpPr>
          <p:cNvPr id="214" name="Скругленный прямоугольник 213"/>
          <p:cNvSpPr/>
          <p:nvPr/>
        </p:nvSpPr>
        <p:spPr>
          <a:xfrm>
            <a:off x="694022" y="4104664"/>
            <a:ext cx="5772988" cy="920144"/>
          </a:xfrm>
          <a:prstGeom prst="roundRect">
            <a:avLst>
              <a:gd name="adj" fmla="val 0"/>
            </a:avLst>
          </a:prstGeom>
          <a:solidFill>
            <a:srgbClr val="284370"/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15" name="Группа 214"/>
          <p:cNvGrpSpPr/>
          <p:nvPr/>
        </p:nvGrpSpPr>
        <p:grpSpPr>
          <a:xfrm>
            <a:off x="694410" y="4679572"/>
            <a:ext cx="3088751" cy="893325"/>
            <a:chOff x="239726" y="1705020"/>
            <a:chExt cx="2108011" cy="380127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16" name="Скругленный прямоугольник 215"/>
            <p:cNvSpPr/>
            <p:nvPr/>
          </p:nvSpPr>
          <p:spPr>
            <a:xfrm>
              <a:off x="240692" y="1705020"/>
              <a:ext cx="2107045" cy="3801277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7" name="Скругленный прямоугольник 6"/>
            <p:cNvSpPr/>
            <p:nvPr/>
          </p:nvSpPr>
          <p:spPr>
            <a:xfrm>
              <a:off x="239726" y="1816614"/>
              <a:ext cx="2045613" cy="335841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algn="ctr" defTabSz="600077">
                <a:defRPr/>
              </a:pPr>
              <a:r>
                <a:rPr lang="ru-RU" b="1" dirty="0" smtClean="0">
                  <a:solidFill>
                    <a:srgbClr val="5B9BD5">
                      <a:lumMod val="50000"/>
                    </a:srgbClr>
                  </a:solidFill>
                  <a:latin typeface="+mj-lt"/>
                </a:rPr>
                <a:t>1,7 </a:t>
              </a:r>
              <a:r>
                <a:rPr lang="ru-RU" b="1" dirty="0">
                  <a:solidFill>
                    <a:srgbClr val="5B9BD5">
                      <a:lumMod val="50000"/>
                    </a:srgbClr>
                  </a:solidFill>
                  <a:latin typeface="+mj-lt"/>
                </a:rPr>
                <a:t>млрд рублей </a:t>
              </a:r>
            </a:p>
          </p:txBody>
        </p:sp>
      </p:grpSp>
      <p:sp>
        <p:nvSpPr>
          <p:cNvPr id="218" name="Прямоугольник 217"/>
          <p:cNvSpPr/>
          <p:nvPr/>
        </p:nvSpPr>
        <p:spPr>
          <a:xfrm>
            <a:off x="584656" y="4194840"/>
            <a:ext cx="5564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50" b="1" dirty="0">
                <a:solidFill>
                  <a:prstClr val="white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ru-RU" b="1" dirty="0">
                <a:solidFill>
                  <a:prstClr val="white"/>
                </a:solidFill>
                <a:latin typeface="+mj-lt"/>
                <a:ea typeface="Calibri" panose="020F0502020204030204" pitchFamily="34" charset="0"/>
              </a:rPr>
              <a:t>Объем закупок у субъектов </a:t>
            </a:r>
            <a:r>
              <a:rPr lang="ru-RU" b="1" dirty="0" smtClean="0">
                <a:solidFill>
                  <a:prstClr val="white"/>
                </a:solidFill>
                <a:latin typeface="+mj-lt"/>
                <a:ea typeface="Calibri" panose="020F0502020204030204" pitchFamily="34" charset="0"/>
              </a:rPr>
              <a:t>МСП «всеми </a:t>
            </a:r>
            <a:r>
              <a:rPr lang="ru-RU" b="1" dirty="0">
                <a:solidFill>
                  <a:prstClr val="white"/>
                </a:solidFill>
                <a:latin typeface="+mj-lt"/>
                <a:ea typeface="Calibri" panose="020F0502020204030204" pitchFamily="34" charset="0"/>
              </a:rPr>
              <a:t>способами» </a:t>
            </a:r>
            <a:endParaRPr lang="ru-RU" b="1" dirty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219" name="Группа 218"/>
          <p:cNvGrpSpPr/>
          <p:nvPr/>
        </p:nvGrpSpPr>
        <p:grpSpPr>
          <a:xfrm>
            <a:off x="3783162" y="4621368"/>
            <a:ext cx="2683847" cy="1133368"/>
            <a:chOff x="2912117" y="4973831"/>
            <a:chExt cx="2105324" cy="825006"/>
          </a:xfrm>
        </p:grpSpPr>
        <p:sp>
          <p:nvSpPr>
            <p:cNvPr id="220" name="Скругленный прямоугольник 219"/>
            <p:cNvSpPr/>
            <p:nvPr/>
          </p:nvSpPr>
          <p:spPr>
            <a:xfrm>
              <a:off x="2912117" y="5001443"/>
              <a:ext cx="2105324" cy="797394"/>
            </a:xfrm>
            <a:prstGeom prst="roundRect">
              <a:avLst>
                <a:gd name="adj" fmla="val 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1" name="TextBox 220"/>
            <p:cNvSpPr txBox="1"/>
            <p:nvPr/>
          </p:nvSpPr>
          <p:spPr>
            <a:xfrm>
              <a:off x="3177198" y="4973831"/>
              <a:ext cx="1643538" cy="554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0077">
                <a:defRPr/>
              </a:pPr>
              <a:endParaRPr lang="ru-RU" sz="750" b="1" dirty="0">
                <a:solidFill>
                  <a:srgbClr val="5B9BD5">
                    <a:lumMod val="50000"/>
                  </a:srgbClr>
                </a:solidFill>
                <a:latin typeface="+mj-lt"/>
              </a:endParaRPr>
            </a:p>
            <a:p>
              <a:pPr algn="ctr" defTabSz="600077">
                <a:defRPr/>
              </a:pPr>
              <a:r>
                <a:rPr lang="ru-RU" b="1" dirty="0" smtClean="0">
                  <a:solidFill>
                    <a:srgbClr val="5B9BD5">
                      <a:lumMod val="50000"/>
                    </a:srgbClr>
                  </a:solidFill>
                  <a:latin typeface="+mj-lt"/>
                </a:rPr>
                <a:t>средняя доля </a:t>
              </a:r>
            </a:p>
            <a:p>
              <a:pPr algn="ctr" defTabSz="600077">
                <a:defRPr/>
              </a:pPr>
              <a:r>
                <a:rPr lang="ru-RU" b="1" dirty="0" smtClean="0">
                  <a:solidFill>
                    <a:srgbClr val="5B9BD5">
                      <a:lumMod val="50000"/>
                    </a:srgbClr>
                  </a:solidFill>
                  <a:latin typeface="+mj-lt"/>
                </a:rPr>
                <a:t>64</a:t>
              </a:r>
              <a:r>
                <a:rPr lang="ru-RU" b="1" dirty="0">
                  <a:solidFill>
                    <a:srgbClr val="5B9BD5">
                      <a:lumMod val="50000"/>
                    </a:srgbClr>
                  </a:solidFill>
                  <a:latin typeface="+mj-lt"/>
                </a:rPr>
                <a:t> </a:t>
              </a:r>
              <a:r>
                <a:rPr lang="ru-RU" b="1" dirty="0" smtClean="0">
                  <a:solidFill>
                    <a:srgbClr val="5B9BD5">
                      <a:lumMod val="50000"/>
                    </a:srgbClr>
                  </a:solidFill>
                  <a:latin typeface="+mj-lt"/>
                </a:rPr>
                <a:t>%</a:t>
              </a:r>
              <a:endParaRPr lang="ru-RU" b="1" dirty="0">
                <a:solidFill>
                  <a:srgbClr val="5B9BD5">
                    <a:lumMod val="50000"/>
                  </a:srgbClr>
                </a:solidFill>
                <a:latin typeface="+mj-lt"/>
              </a:endParaRPr>
            </a:p>
          </p:txBody>
        </p:sp>
      </p:grpSp>
      <p:sp>
        <p:nvSpPr>
          <p:cNvPr id="222" name="Скругленный прямоугольник 221"/>
          <p:cNvSpPr/>
          <p:nvPr/>
        </p:nvSpPr>
        <p:spPr>
          <a:xfrm>
            <a:off x="6643113" y="4146495"/>
            <a:ext cx="5460598" cy="920144"/>
          </a:xfrm>
          <a:prstGeom prst="roundRect">
            <a:avLst>
              <a:gd name="adj" fmla="val 0"/>
            </a:avLst>
          </a:prstGeom>
          <a:solidFill>
            <a:srgbClr val="284370"/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23" name="Группа 222"/>
          <p:cNvGrpSpPr/>
          <p:nvPr/>
        </p:nvGrpSpPr>
        <p:grpSpPr>
          <a:xfrm>
            <a:off x="6628704" y="4723697"/>
            <a:ext cx="3011055" cy="914704"/>
            <a:chOff x="186513" y="1723665"/>
            <a:chExt cx="2107045" cy="380127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24" name="Скругленный прямоугольник 223"/>
            <p:cNvSpPr/>
            <p:nvPr/>
          </p:nvSpPr>
          <p:spPr>
            <a:xfrm>
              <a:off x="186513" y="1723665"/>
              <a:ext cx="2107045" cy="3801277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5" name="Скругленный прямоугольник 6"/>
            <p:cNvSpPr/>
            <p:nvPr/>
          </p:nvSpPr>
          <p:spPr>
            <a:xfrm>
              <a:off x="236924" y="1770193"/>
              <a:ext cx="1933403" cy="367785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algn="ctr" defTabSz="600077">
                <a:defRPr/>
              </a:pPr>
              <a:r>
                <a:rPr lang="ru-RU" b="1" dirty="0" smtClean="0">
                  <a:solidFill>
                    <a:srgbClr val="5B9BD5">
                      <a:lumMod val="50000"/>
                    </a:srgbClr>
                  </a:solidFill>
                  <a:latin typeface="+mj-lt"/>
                </a:rPr>
                <a:t>693,8 млн </a:t>
              </a:r>
              <a:r>
                <a:rPr lang="ru-RU" b="1" dirty="0">
                  <a:solidFill>
                    <a:srgbClr val="5B9BD5">
                      <a:lumMod val="50000"/>
                    </a:srgbClr>
                  </a:solidFill>
                  <a:latin typeface="+mj-lt"/>
                </a:rPr>
                <a:t>рублей </a:t>
              </a:r>
            </a:p>
          </p:txBody>
        </p:sp>
      </p:grpSp>
      <p:sp>
        <p:nvSpPr>
          <p:cNvPr id="226" name="Прямоугольник 225"/>
          <p:cNvSpPr/>
          <p:nvPr/>
        </p:nvSpPr>
        <p:spPr>
          <a:xfrm>
            <a:off x="6835482" y="4233979"/>
            <a:ext cx="4939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+mj-lt"/>
                <a:ea typeface="Calibri" panose="020F0502020204030204" pitchFamily="34" charset="0"/>
              </a:rPr>
              <a:t>Объем закупок у субъектов МСП («</a:t>
            </a:r>
            <a:r>
              <a:rPr lang="ru-RU" b="1" dirty="0" err="1">
                <a:solidFill>
                  <a:prstClr val="white"/>
                </a:solidFill>
                <a:latin typeface="+mj-lt"/>
                <a:ea typeface="Calibri" panose="020F0502020204030204" pitchFamily="34" charset="0"/>
              </a:rPr>
              <a:t>спецторги</a:t>
            </a:r>
            <a:r>
              <a:rPr lang="ru-RU" b="1" dirty="0">
                <a:solidFill>
                  <a:prstClr val="white"/>
                </a:solidFill>
                <a:latin typeface="+mj-lt"/>
                <a:ea typeface="Calibri" panose="020F0502020204030204" pitchFamily="34" charset="0"/>
              </a:rPr>
              <a:t>») </a:t>
            </a:r>
            <a:endParaRPr lang="ru-RU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36" name="Прямоугольник 235"/>
          <p:cNvSpPr/>
          <p:nvPr/>
        </p:nvSpPr>
        <p:spPr>
          <a:xfrm>
            <a:off x="5109550" y="5413700"/>
            <a:ext cx="1386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dirty="0">
                <a:solidFill>
                  <a:srgbClr val="FF0000"/>
                </a:solidFill>
                <a:latin typeface="+mj-lt"/>
              </a:rPr>
              <a:t>при нормативе </a:t>
            </a:r>
            <a:r>
              <a:rPr lang="ru-RU" sz="1000" b="1" dirty="0">
                <a:solidFill>
                  <a:srgbClr val="FF0000"/>
                </a:solidFill>
                <a:latin typeface="+mj-lt"/>
              </a:rPr>
              <a:t> 18 %</a:t>
            </a:r>
          </a:p>
        </p:txBody>
      </p:sp>
      <p:grpSp>
        <p:nvGrpSpPr>
          <p:cNvPr id="238" name="Группа 237"/>
          <p:cNvGrpSpPr/>
          <p:nvPr/>
        </p:nvGrpSpPr>
        <p:grpSpPr>
          <a:xfrm>
            <a:off x="9639759" y="4701663"/>
            <a:ext cx="2472855" cy="1137342"/>
            <a:chOff x="9349617" y="4950697"/>
            <a:chExt cx="1967818" cy="717370"/>
          </a:xfrm>
        </p:grpSpPr>
        <p:sp>
          <p:nvSpPr>
            <p:cNvPr id="239" name="Скругленный прямоугольник 238"/>
            <p:cNvSpPr/>
            <p:nvPr/>
          </p:nvSpPr>
          <p:spPr>
            <a:xfrm>
              <a:off x="9349617" y="4950697"/>
              <a:ext cx="1967818" cy="717370"/>
            </a:xfrm>
            <a:prstGeom prst="roundRect">
              <a:avLst>
                <a:gd name="adj" fmla="val 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0" name="TextBox 239"/>
            <p:cNvSpPr txBox="1"/>
            <p:nvPr/>
          </p:nvSpPr>
          <p:spPr>
            <a:xfrm>
              <a:off x="9436647" y="4997098"/>
              <a:ext cx="1804792" cy="407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0077">
                <a:defRPr/>
              </a:pPr>
              <a:r>
                <a:rPr lang="ru-RU" b="1" dirty="0" smtClean="0">
                  <a:solidFill>
                    <a:srgbClr val="5B9BD5">
                      <a:lumMod val="50000"/>
                    </a:srgbClr>
                  </a:solidFill>
                  <a:latin typeface="+mj-lt"/>
                </a:rPr>
                <a:t>средняя доля </a:t>
              </a:r>
              <a:endParaRPr lang="ru-RU" b="1" dirty="0">
                <a:solidFill>
                  <a:srgbClr val="5B9BD5">
                    <a:lumMod val="50000"/>
                  </a:srgbClr>
                </a:solidFill>
                <a:latin typeface="+mj-lt"/>
              </a:endParaRPr>
            </a:p>
            <a:p>
              <a:pPr algn="ctr" defTabSz="600077">
                <a:defRPr/>
              </a:pPr>
              <a:r>
                <a:rPr lang="ru-RU" b="1" dirty="0" smtClean="0">
                  <a:solidFill>
                    <a:srgbClr val="5B9BD5">
                      <a:lumMod val="50000"/>
                    </a:srgbClr>
                  </a:solidFill>
                  <a:latin typeface="+mj-lt"/>
                </a:rPr>
                <a:t>36,86 </a:t>
              </a:r>
              <a:r>
                <a:rPr lang="ru-RU" b="1" dirty="0">
                  <a:solidFill>
                    <a:srgbClr val="5B9BD5">
                      <a:lumMod val="50000"/>
                    </a:srgbClr>
                  </a:solidFill>
                  <a:latin typeface="+mj-lt"/>
                </a:rPr>
                <a:t>%</a:t>
              </a:r>
            </a:p>
          </p:txBody>
        </p:sp>
      </p:grpSp>
      <p:sp>
        <p:nvSpPr>
          <p:cNvPr id="237" name="Прямоугольник 236"/>
          <p:cNvSpPr/>
          <p:nvPr/>
        </p:nvSpPr>
        <p:spPr>
          <a:xfrm>
            <a:off x="10791100" y="5420011"/>
            <a:ext cx="13719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dirty="0">
                <a:solidFill>
                  <a:srgbClr val="FF0000"/>
                </a:solidFill>
                <a:latin typeface="+mj-lt"/>
              </a:rPr>
              <a:t>при нормативе </a:t>
            </a:r>
            <a:r>
              <a:rPr lang="ru-RU" sz="1000" b="1" dirty="0">
                <a:solidFill>
                  <a:srgbClr val="FF0000"/>
                </a:solidFill>
                <a:latin typeface="+mj-lt"/>
              </a:rPr>
              <a:t> 15 %</a:t>
            </a:r>
          </a:p>
        </p:txBody>
      </p:sp>
      <p:cxnSp>
        <p:nvCxnSpPr>
          <p:cNvPr id="241" name="Прямая соединительная линия 240"/>
          <p:cNvCxnSpPr/>
          <p:nvPr/>
        </p:nvCxnSpPr>
        <p:spPr>
          <a:xfrm>
            <a:off x="4317387" y="3510814"/>
            <a:ext cx="357682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Скругленный прямоугольник 241"/>
          <p:cNvSpPr/>
          <p:nvPr/>
        </p:nvSpPr>
        <p:spPr>
          <a:xfrm>
            <a:off x="717331" y="6281925"/>
            <a:ext cx="11386380" cy="688353"/>
          </a:xfrm>
          <a:prstGeom prst="roundRect">
            <a:avLst>
              <a:gd name="adj" fmla="val 0"/>
            </a:avLst>
          </a:prstGeom>
          <a:solidFill>
            <a:srgbClr val="284370"/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3" name="Прямоугольник 242"/>
          <p:cNvSpPr/>
          <p:nvPr/>
        </p:nvSpPr>
        <p:spPr>
          <a:xfrm>
            <a:off x="3344276" y="5862569"/>
            <a:ext cx="7169477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5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План закупки на 2019 год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(по состоянию на </a:t>
            </a: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27.06.2018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44" name="Прямая соединительная линия 243"/>
          <p:cNvCxnSpPr/>
          <p:nvPr/>
        </p:nvCxnSpPr>
        <p:spPr>
          <a:xfrm>
            <a:off x="3423405" y="6208818"/>
            <a:ext cx="591232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Прямая соединительная линия 244"/>
          <p:cNvCxnSpPr/>
          <p:nvPr/>
        </p:nvCxnSpPr>
        <p:spPr>
          <a:xfrm>
            <a:off x="3423405" y="5863820"/>
            <a:ext cx="591232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6" name="Группа 245"/>
          <p:cNvGrpSpPr/>
          <p:nvPr/>
        </p:nvGrpSpPr>
        <p:grpSpPr>
          <a:xfrm>
            <a:off x="704923" y="6863182"/>
            <a:ext cx="8516195" cy="397212"/>
            <a:chOff x="1185772" y="-50648"/>
            <a:chExt cx="2358784" cy="389282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47" name="Скругленный прямоугольник 246"/>
            <p:cNvSpPr/>
            <p:nvPr/>
          </p:nvSpPr>
          <p:spPr>
            <a:xfrm>
              <a:off x="1185772" y="-50648"/>
              <a:ext cx="2315627" cy="3801276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8" name="Скругленный прямоугольник 6"/>
            <p:cNvSpPr/>
            <p:nvPr/>
          </p:nvSpPr>
          <p:spPr>
            <a:xfrm>
              <a:off x="1223200" y="164329"/>
              <a:ext cx="2321356" cy="367785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algn="ctr" defTabSz="600077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976,9 млн </a:t>
              </a: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рублей </a:t>
              </a:r>
            </a:p>
          </p:txBody>
        </p:sp>
      </p:grpSp>
      <p:sp>
        <p:nvSpPr>
          <p:cNvPr id="258" name="Скругленный прямоугольник 257"/>
          <p:cNvSpPr/>
          <p:nvPr/>
        </p:nvSpPr>
        <p:spPr>
          <a:xfrm>
            <a:off x="9065304" y="6865768"/>
            <a:ext cx="3038408" cy="648839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9" name="TextBox 258"/>
          <p:cNvSpPr txBox="1"/>
          <p:nvPr/>
        </p:nvSpPr>
        <p:spPr>
          <a:xfrm>
            <a:off x="9752786" y="6864589"/>
            <a:ext cx="1659190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0077">
              <a:defRPr/>
            </a:pPr>
            <a:endParaRPr lang="ru-RU" sz="750" b="1" dirty="0">
              <a:solidFill>
                <a:srgbClr val="5B9BD5">
                  <a:lumMod val="50000"/>
                </a:srgbClr>
              </a:solidFill>
              <a:latin typeface="+mj-lt"/>
            </a:endParaRPr>
          </a:p>
          <a:p>
            <a:pPr algn="ctr" defTabSz="600077">
              <a:defRPr/>
            </a:pPr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+mj-lt"/>
              </a:rPr>
              <a:t>доля </a:t>
            </a:r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+mj-lt"/>
              </a:rPr>
              <a:t>67,49</a:t>
            </a:r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+mj-lt"/>
              </a:rPr>
              <a:t> %</a:t>
            </a:r>
          </a:p>
          <a:p>
            <a:pPr algn="ctr" defTabSz="600077">
              <a:defRPr/>
            </a:pPr>
            <a:endParaRPr lang="ru-RU" b="1" dirty="0">
              <a:solidFill>
                <a:srgbClr val="5B9BD5">
                  <a:lumMod val="50000"/>
                </a:srgbClr>
              </a:solidFill>
              <a:latin typeface="+mj-lt"/>
            </a:endParaRPr>
          </a:p>
        </p:txBody>
      </p:sp>
      <p:sp>
        <p:nvSpPr>
          <p:cNvPr id="260" name="Прямоугольник 259"/>
          <p:cNvSpPr/>
          <p:nvPr/>
        </p:nvSpPr>
        <p:spPr>
          <a:xfrm>
            <a:off x="10791100" y="7307900"/>
            <a:ext cx="13719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dirty="0">
                <a:solidFill>
                  <a:srgbClr val="FF0000"/>
                </a:solidFill>
                <a:latin typeface="+mj-lt"/>
              </a:rPr>
              <a:t>при нормативе </a:t>
            </a:r>
            <a:r>
              <a:rPr lang="ru-RU" sz="1000" b="1" dirty="0">
                <a:solidFill>
                  <a:srgbClr val="FF0000"/>
                </a:solidFill>
                <a:latin typeface="+mj-lt"/>
              </a:rPr>
              <a:t> 15 %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605929" y="1079860"/>
            <a:ext cx="11610495" cy="2149748"/>
          </a:xfrm>
          <a:prstGeom prst="roundRect">
            <a:avLst>
              <a:gd name="adj" fmla="val 0"/>
            </a:avLst>
          </a:prstGeom>
          <a:solidFill>
            <a:srgbClr val="2843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+mj-lt"/>
              </a:rPr>
              <a:t>Корпорацией </a:t>
            </a:r>
            <a:r>
              <a:rPr lang="ru-RU" b="1" dirty="0">
                <a:solidFill>
                  <a:schemeClr val="accent2"/>
                </a:solidFill>
                <a:latin typeface="+mj-lt"/>
              </a:rPr>
              <a:t>проводится мониторинг соответствия в отношении </a:t>
            </a:r>
          </a:p>
          <a:p>
            <a:pPr algn="ctr"/>
            <a:r>
              <a:rPr lang="ru-RU" b="1" u="sng" dirty="0" smtClean="0">
                <a:solidFill>
                  <a:schemeClr val="accent2"/>
                </a:solidFill>
                <a:latin typeface="+mj-lt"/>
              </a:rPr>
              <a:t>10 </a:t>
            </a:r>
            <a:r>
              <a:rPr lang="ru-RU" b="1" u="sng" dirty="0">
                <a:solidFill>
                  <a:schemeClr val="accent2"/>
                </a:solidFill>
                <a:latin typeface="+mj-lt"/>
              </a:rPr>
              <a:t>дочерних зависимых организаций Государственной компании «</a:t>
            </a:r>
            <a:r>
              <a:rPr lang="ru-RU" b="1" u="sng" dirty="0" err="1">
                <a:solidFill>
                  <a:schemeClr val="accent2"/>
                </a:solidFill>
                <a:latin typeface="+mj-lt"/>
              </a:rPr>
              <a:t>Автодор</a:t>
            </a:r>
            <a:r>
              <a:rPr lang="ru-RU" b="1" u="sng" dirty="0">
                <a:solidFill>
                  <a:schemeClr val="accent2"/>
                </a:solidFill>
                <a:latin typeface="+mj-lt"/>
              </a:rPr>
              <a:t>»:</a:t>
            </a:r>
          </a:p>
          <a:p>
            <a:pPr algn="ctr"/>
            <a:endParaRPr lang="ru-RU" b="1" u="sng" dirty="0">
              <a:solidFill>
                <a:schemeClr val="accent2"/>
              </a:solidFill>
              <a:latin typeface="+mj-lt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+mj-lt"/>
              </a:rPr>
              <a:t>ООО Управляющая компания «</a:t>
            </a:r>
            <a:r>
              <a:rPr lang="ru-RU" b="1" dirty="0" err="1">
                <a:solidFill>
                  <a:schemeClr val="bg1"/>
                </a:solidFill>
                <a:latin typeface="+mj-lt"/>
              </a:rPr>
              <a:t>Автодор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», АО 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«ТПКП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», ООО 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«</a:t>
            </a:r>
            <a:r>
              <a:rPr lang="ru-RU" b="1" dirty="0" err="1">
                <a:solidFill>
                  <a:schemeClr val="bg1"/>
                </a:solidFill>
                <a:latin typeface="+mj-lt"/>
              </a:rPr>
              <a:t>Автодор-Девелопмент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», ООО 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«</a:t>
            </a:r>
            <a:r>
              <a:rPr lang="ru-RU" b="1" dirty="0" err="1">
                <a:solidFill>
                  <a:schemeClr val="bg1"/>
                </a:solidFill>
                <a:latin typeface="+mj-lt"/>
              </a:rPr>
              <a:t>Автодор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 - ТП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»,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</a:rPr>
              <a:t>ООО 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Общество с ограниченной ответственностью «</a:t>
            </a:r>
            <a:r>
              <a:rPr lang="ru-RU" b="1" dirty="0" err="1">
                <a:solidFill>
                  <a:schemeClr val="bg1"/>
                </a:solidFill>
                <a:latin typeface="+mj-lt"/>
              </a:rPr>
              <a:t>Автодор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-Инвест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», ООО 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«</a:t>
            </a:r>
            <a:r>
              <a:rPr lang="ru-RU" b="1" dirty="0" err="1">
                <a:solidFill>
                  <a:schemeClr val="bg1"/>
                </a:solidFill>
                <a:latin typeface="+mj-lt"/>
              </a:rPr>
              <a:t>Автодор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-Инжиниринг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»,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</a:rPr>
              <a:t>ООО 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«</a:t>
            </a:r>
            <a:r>
              <a:rPr lang="ru-RU" b="1" dirty="0" err="1">
                <a:solidFill>
                  <a:schemeClr val="bg1"/>
                </a:solidFill>
                <a:latin typeface="+mj-lt"/>
              </a:rPr>
              <a:t>Автодор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-Платные Дороги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», АО 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«</a:t>
            </a:r>
            <a:r>
              <a:rPr lang="ru-RU" b="1" dirty="0" err="1">
                <a:solidFill>
                  <a:schemeClr val="bg1"/>
                </a:solidFill>
                <a:latin typeface="+mj-lt"/>
              </a:rPr>
              <a:t>Автодор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-Телеком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»,  ООО 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«</a:t>
            </a:r>
            <a:r>
              <a:rPr lang="ru-RU" b="1" dirty="0" err="1">
                <a:solidFill>
                  <a:schemeClr val="bg1"/>
                </a:solidFill>
                <a:latin typeface="+mj-lt"/>
              </a:rPr>
              <a:t>Автодор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 – </a:t>
            </a:r>
            <a:r>
              <a:rPr lang="ru-RU" b="1" dirty="0" err="1">
                <a:solidFill>
                  <a:schemeClr val="bg1"/>
                </a:solidFill>
                <a:latin typeface="+mj-lt"/>
              </a:rPr>
              <a:t>ИнфраИнвест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», ООО 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"ДЗОК"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052129" y="6368949"/>
            <a:ext cx="894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Планируемый объем </a:t>
            </a:r>
            <a:r>
              <a:rPr lang="ru-RU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закупок у субъектов МСП («</a:t>
            </a:r>
            <a:r>
              <a:rPr lang="ru-RU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спецторги</a:t>
            </a:r>
            <a:r>
              <a:rPr lang="ru-RU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») </a:t>
            </a:r>
            <a:endParaRPr lang="ru-RU" b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696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282575" y="7023867"/>
            <a:ext cx="11834380" cy="1466301"/>
          </a:xfrm>
        </p:spPr>
        <p:txBody>
          <a:bodyPr/>
          <a:lstStyle/>
          <a:p>
            <a:pPr lvl="0" algn="just">
              <a:spcAft>
                <a:spcPts val="600"/>
              </a:spcAft>
              <a:defRPr/>
            </a:pPr>
            <a:r>
              <a:rPr kumimoji="0" lang="ru-RU" sz="1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* проведена совместно с международной информационной группой «Интерфакс», по итогам 2018 г. </a:t>
            </a:r>
            <a:r>
              <a:rPr lang="ru-RU" sz="1000" b="1" i="1" noProof="0" dirty="0" smtClean="0">
                <a:solidFill>
                  <a:srgbClr val="E7E6E6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</a:t>
            </a:r>
            <a:r>
              <a:rPr lang="ru-RU" sz="1000" b="1" i="1" dirty="0" err="1" smtClean="0">
                <a:solidFill>
                  <a:srgbClr val="E7E6E6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нализ</a:t>
            </a:r>
            <a:r>
              <a:rPr lang="ru-RU" sz="1000" b="1" i="1" dirty="0" smtClean="0">
                <a:solidFill>
                  <a:srgbClr val="E7E6E6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i="1" dirty="0">
                <a:solidFill>
                  <a:srgbClr val="E7E6E6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качества и структуры закупок крупнейших заказчиков у субъектов МСП проводился на основании данных, содержащихся в единой информационной системе в сфере закупок.  Поскольку с 1 июля 2018 года в соответствии с Правилами ведения реестра договоров, заключенных заказчиками по результатам закупки, утвержденных постановлением Правительства Российской Федерации от 31.10.2014 № 1132, сведения о поставщике (подрядчике, исполнителе), а также информация о договорах с субподрядчиками не являются общедоступными, статистика по данному критерию приведена на основании открытого объема сведений, размещенных на официальном сайте http://zakupki.gov.ru/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lvl="0" algn="just" defTabSz="1244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1000" b="1" i="1" dirty="0" smtClean="0">
                <a:solidFill>
                  <a:srgbClr val="E7E6E6">
                    <a:lumMod val="50000"/>
                  </a:srgbClr>
                </a:solidFill>
                <a:latin typeface="Arial Narrow" panose="020B0606020202030204" pitchFamily="34" charset="0"/>
              </a:rPr>
              <a:t>** среднее </a:t>
            </a:r>
            <a:r>
              <a:rPr lang="ru-RU" sz="1000" b="1" i="1" dirty="0">
                <a:solidFill>
                  <a:srgbClr val="E7E6E6">
                    <a:lumMod val="50000"/>
                  </a:srgbClr>
                </a:solidFill>
                <a:latin typeface="Arial Narrow" panose="020B0606020202030204" pitchFamily="34" charset="0"/>
              </a:rPr>
              <a:t>количество заявок, поданных </a:t>
            </a:r>
            <a:r>
              <a:rPr lang="ru-RU" sz="1000" b="1" i="1" dirty="0" smtClean="0">
                <a:solidFill>
                  <a:srgbClr val="E7E6E6">
                    <a:lumMod val="50000"/>
                  </a:srgbClr>
                </a:solidFill>
                <a:latin typeface="Arial Narrow" panose="020B0606020202030204" pitchFamily="34" charset="0"/>
              </a:rPr>
              <a:t>на </a:t>
            </a:r>
            <a:r>
              <a:rPr lang="ru-RU" sz="1000" b="1" i="1" dirty="0">
                <a:solidFill>
                  <a:srgbClr val="E7E6E6">
                    <a:lumMod val="50000"/>
                  </a:srgbClr>
                </a:solidFill>
                <a:latin typeface="Arial Narrow" panose="020B0606020202030204" pitchFamily="34" charset="0"/>
              </a:rPr>
              <a:t>участие в </a:t>
            </a:r>
            <a:r>
              <a:rPr lang="ru-RU" sz="1000" b="1" i="1" dirty="0" smtClean="0">
                <a:solidFill>
                  <a:srgbClr val="E7E6E6">
                    <a:lumMod val="50000"/>
                  </a:srgbClr>
                </a:solidFill>
                <a:latin typeface="Arial Narrow" panose="020B0606020202030204" pitchFamily="34" charset="0"/>
              </a:rPr>
              <a:t>закупках (уровень конкуренции), рассчитывается как отношение общего количества допущенных участников закупок, осуществленных только среди субъектов МСП, к общему количеству проведенных процедур закупок, осуществленных только среди субъектов МСП (исключая закупки у единственного поставщика, закупки без допущенных участников, отмененные закупки)</a:t>
            </a:r>
            <a:endParaRPr kumimoji="0" lang="ru-RU" sz="1000" b="1" i="1" u="none" strike="noStrike" kern="1200" cap="none" spc="0" normalizeH="0" baseline="0" noProof="0" dirty="0" smtClean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lvl="0" algn="just">
              <a:defRPr/>
            </a:pPr>
            <a:r>
              <a:rPr lang="ru-RU" sz="1000" b="1" i="1" dirty="0" smtClean="0">
                <a:solidFill>
                  <a:srgbClr val="E7E6E6">
                    <a:lumMod val="50000"/>
                  </a:srgbClr>
                </a:solidFill>
                <a:latin typeface="Arial Narrow" panose="020B0606020202030204" pitchFamily="34" charset="0"/>
              </a:rPr>
              <a:t>***  </a:t>
            </a:r>
            <a:r>
              <a:rPr kumimoji="0" lang="ru-RU" sz="1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данные Мониторинга применения Федерального закона от 18.07.2011 № 223-ФЗ </a:t>
            </a:r>
            <a:r>
              <a:rPr lang="ru-RU" sz="1000" b="1" i="1" dirty="0" smtClean="0">
                <a:solidFill>
                  <a:srgbClr val="E7E6E6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«О закупках товаров, работ, услуг отдельными видами юридических лиц» </a:t>
            </a:r>
            <a:r>
              <a:rPr kumimoji="0" lang="ru-RU" sz="1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в 2018 году</a:t>
            </a:r>
            <a:r>
              <a:rPr lang="ru-RU" sz="1000" b="1" i="1" dirty="0">
                <a:solidFill>
                  <a:srgbClr val="E7E6E6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ru-RU" sz="1000" b="1" i="1" dirty="0" smtClean="0">
                <a:solidFill>
                  <a:srgbClr val="E7E6E6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размещенного </a:t>
            </a:r>
            <a:r>
              <a:rPr lang="ru-RU" sz="1000" b="1" i="1" dirty="0">
                <a:solidFill>
                  <a:srgbClr val="E7E6E6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официальном сайте Минфина России </a:t>
            </a:r>
            <a:r>
              <a:rPr lang="ru-RU" sz="1000" b="1" i="1" dirty="0">
                <a:solidFill>
                  <a:srgbClr val="E7E6E6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ru-RU" sz="1000" b="1" i="1" dirty="0" smtClean="0">
                <a:solidFill>
                  <a:srgbClr val="E7E6E6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4"/>
              </a:rPr>
              <a:t>www.minfin.ru</a:t>
            </a:r>
            <a:r>
              <a:rPr lang="ru-RU" sz="1000" b="1" i="1" dirty="0" smtClean="0">
                <a:solidFill>
                  <a:srgbClr val="E7E6E6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по состоянию на 3 апреля 2019 г. </a:t>
            </a:r>
            <a:endParaRPr lang="ru-RU" sz="1000" b="1" i="1" dirty="0">
              <a:solidFill>
                <a:srgbClr val="E7E6E6">
                  <a:lumMod val="50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44570" y="7105543"/>
            <a:ext cx="1207443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782910" y="106833"/>
            <a:ext cx="7236718" cy="734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Оценка качества закупок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крупнейших заказчиков у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субъектов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МСП за 2018 год*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73329" y="4070343"/>
            <a:ext cx="3921823" cy="984124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Скругленный прямоугольник 4"/>
          <p:cNvSpPr/>
          <p:nvPr/>
        </p:nvSpPr>
        <p:spPr>
          <a:xfrm>
            <a:off x="339775" y="3710952"/>
            <a:ext cx="3807423" cy="135519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Уровень конкуренции**</a:t>
            </a: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(среднее количество заявок, поданных </a:t>
            </a: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участие в закупках)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49606" y="4988992"/>
            <a:ext cx="2102900" cy="1158131"/>
            <a:chOff x="58484" y="1654390"/>
            <a:chExt cx="2382876" cy="280588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86513" y="1723664"/>
              <a:ext cx="2107045" cy="2549638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Скругленный прямоугольник 6"/>
            <p:cNvSpPr/>
            <p:nvPr/>
          </p:nvSpPr>
          <p:spPr>
            <a:xfrm>
              <a:off x="58484" y="1654390"/>
              <a:ext cx="2382876" cy="280588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Закупки </a:t>
              </a:r>
            </a:p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у субъектов МСП</a:t>
              </a:r>
            </a:p>
            <a:p>
              <a:pPr marL="0" marR="0" lvl="0" indent="0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900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sz="900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            </a:t>
              </a: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1,97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9" name="Скругленный прямоугольник 38"/>
          <p:cNvSpPr/>
          <p:nvPr/>
        </p:nvSpPr>
        <p:spPr>
          <a:xfrm>
            <a:off x="2211743" y="5203235"/>
            <a:ext cx="1858448" cy="1096147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Скругленный прямоугольник 8"/>
          <p:cNvSpPr/>
          <p:nvPr/>
        </p:nvSpPr>
        <p:spPr>
          <a:xfrm>
            <a:off x="2281667" y="5535963"/>
            <a:ext cx="1749584" cy="4509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Общая практика  </a:t>
            </a:r>
          </a:p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Закону </a:t>
            </a:r>
          </a:p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№223-ФЗ***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1,64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326644" y="4070989"/>
            <a:ext cx="3924203" cy="100825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Скругленный прямоугольник 10"/>
          <p:cNvSpPr/>
          <p:nvPr/>
        </p:nvSpPr>
        <p:spPr>
          <a:xfrm>
            <a:off x="4648018" y="3774453"/>
            <a:ext cx="3355233" cy="15312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Экономия</a:t>
            </a:r>
          </a:p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400" b="1" i="1" dirty="0">
                <a:solidFill>
                  <a:prstClr val="white"/>
                </a:solidFill>
                <a:latin typeface="Arial Narrow" panose="020B0606020202030204" pitchFamily="34" charset="0"/>
              </a:rPr>
              <a:t>(разница между начальной (максимальной) ценой и ценой заключенного договора) 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363116" y="5018009"/>
            <a:ext cx="1843530" cy="1119910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Скругленный прямоугольник 12"/>
          <p:cNvSpPr/>
          <p:nvPr/>
        </p:nvSpPr>
        <p:spPr>
          <a:xfrm>
            <a:off x="4219025" y="4738123"/>
            <a:ext cx="2152368" cy="15918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Закупки </a:t>
            </a:r>
          </a:p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 субъектов МСП</a:t>
            </a:r>
          </a:p>
          <a:p>
            <a:pPr marL="0" marR="0" lvl="0" indent="0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8,52% 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212073" y="5240051"/>
            <a:ext cx="1839808" cy="1111534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Скругленный прямоугольник 14"/>
          <p:cNvSpPr/>
          <p:nvPr/>
        </p:nvSpPr>
        <p:spPr>
          <a:xfrm>
            <a:off x="6283476" y="5260359"/>
            <a:ext cx="1697001" cy="1040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Общая практика  </a:t>
            </a:r>
          </a:p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Закону </a:t>
            </a:r>
          </a:p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№223-ФЗ***</a:t>
            </a:r>
          </a:p>
          <a:p>
            <a:pPr marL="0" marR="0" lvl="0" indent="0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4,31%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382339" y="4073478"/>
            <a:ext cx="3924333" cy="1003272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Скругленный прямоугольник 16"/>
          <p:cNvSpPr/>
          <p:nvPr/>
        </p:nvSpPr>
        <p:spPr>
          <a:xfrm>
            <a:off x="8643647" y="3767998"/>
            <a:ext cx="3639302" cy="13985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Закупки </a:t>
            </a:r>
          </a:p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у единственного поставщика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502958" y="5955843"/>
            <a:ext cx="1850199" cy="1518622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Скругленный прямоугольник 18"/>
          <p:cNvSpPr/>
          <p:nvPr/>
        </p:nvSpPr>
        <p:spPr>
          <a:xfrm>
            <a:off x="8432503" y="5027395"/>
            <a:ext cx="2087707" cy="1062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Закупки </a:t>
            </a:r>
          </a:p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 субъектов МСП </a:t>
            </a:r>
          </a:p>
          <a:p>
            <a:pPr marL="0" marR="0" lvl="0" indent="0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25,11%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490251" y="5238684"/>
            <a:ext cx="1780049" cy="1119085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Скругленный прямоугольник 20"/>
          <p:cNvSpPr/>
          <p:nvPr/>
        </p:nvSpPr>
        <p:spPr>
          <a:xfrm>
            <a:off x="10407221" y="5379461"/>
            <a:ext cx="2035703" cy="84068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Общая практика  </a:t>
            </a:r>
          </a:p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Закону </a:t>
            </a:r>
          </a:p>
          <a:p>
            <a:pPr marL="0" marR="0" lvl="0" indent="0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№223-ФЗ***                         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47%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91513" y="6643938"/>
            <a:ext cx="430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>
              <a:spcBef>
                <a:spcPts val="600"/>
              </a:spcBef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(на 21,89 % ниже 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по сравнению с общей практикой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)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282914" y="9454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217723" y="6654946"/>
            <a:ext cx="4059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>
              <a:spcBef>
                <a:spcPts val="600"/>
              </a:spcBef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(в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раза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выше 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по сравнению с общей практикой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)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2832" y="6656382"/>
            <a:ext cx="4217821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(в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1,2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раза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выше 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сравнению с общей</a:t>
            </a:r>
            <a:r>
              <a:rPr kumimoji="0" lang="ru-RU" sz="1400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практикой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)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V="1">
            <a:off x="292959" y="6620267"/>
            <a:ext cx="3863756" cy="1479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4273066" y="6626144"/>
            <a:ext cx="3863756" cy="1479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8475343" y="6617198"/>
            <a:ext cx="3863756" cy="1479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L-Shape 10"/>
          <p:cNvSpPr/>
          <p:nvPr/>
        </p:nvSpPr>
        <p:spPr>
          <a:xfrm rot="18863415">
            <a:off x="1059294" y="6319817"/>
            <a:ext cx="209436" cy="197539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55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4" name="L-Shape 10"/>
          <p:cNvSpPr/>
          <p:nvPr/>
        </p:nvSpPr>
        <p:spPr>
          <a:xfrm rot="18863415">
            <a:off x="5072321" y="6315987"/>
            <a:ext cx="209436" cy="197539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55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8" name="L-Shape 10"/>
          <p:cNvSpPr/>
          <p:nvPr/>
        </p:nvSpPr>
        <p:spPr>
          <a:xfrm rot="18863415">
            <a:off x="9205532" y="6315988"/>
            <a:ext cx="209436" cy="197539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55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2" name="Скругленный прямоугольник 6"/>
          <p:cNvSpPr/>
          <p:nvPr/>
        </p:nvSpPr>
        <p:spPr>
          <a:xfrm>
            <a:off x="3108124" y="2193101"/>
            <a:ext cx="825587" cy="29042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36195" rIns="72390" bIns="36195" numCol="1" spcCol="1270" anchor="ctr" anchorCtr="0">
            <a:noAutofit/>
          </a:bodyPr>
          <a:lstStyle/>
          <a:p>
            <a:pPr marL="0" marR="0" lvl="0" indent="0" algn="ctr" defTabSz="844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" name="Стрелка вправо 8"/>
          <p:cNvSpPr/>
          <p:nvPr/>
        </p:nvSpPr>
        <p:spPr>
          <a:xfrm>
            <a:off x="3816343" y="2222087"/>
            <a:ext cx="8498416" cy="8761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marL="285750" lvl="1" indent="-285750" algn="ju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anose="020B0606020202030204" pitchFamily="34" charset="0"/>
              </a:rPr>
              <a:t>207 пар заказчик-поставщик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t>имеют косвенную аффилированность между собой через общие номера телефонов или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t>адреса.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Объем заключенных договоров - </a:t>
            </a:r>
            <a:r>
              <a:rPr lang="ru-RU" sz="1400" b="1" dirty="0" smtClean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8,8 млрд </a:t>
            </a:r>
            <a:r>
              <a:rPr lang="ru-RU" sz="1400" b="1" dirty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рублей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ru-RU" sz="1400" b="1" dirty="0" smtClean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0,59%</a:t>
            </a:r>
            <a:r>
              <a:rPr lang="ru-RU" sz="1400" dirty="0" smtClean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 общего объема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договоров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 субъектов МСП за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2018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год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292960" y="1017636"/>
            <a:ext cx="3459108" cy="1166764"/>
            <a:chOff x="704616" y="8937308"/>
            <a:chExt cx="1483863" cy="425360"/>
          </a:xfrm>
        </p:grpSpPr>
        <p:sp>
          <p:nvSpPr>
            <p:cNvPr id="77" name="Pentagon 35"/>
            <p:cNvSpPr/>
            <p:nvPr/>
          </p:nvSpPr>
          <p:spPr>
            <a:xfrm>
              <a:off x="785545" y="8937308"/>
              <a:ext cx="1402934" cy="425360"/>
            </a:xfrm>
            <a:prstGeom prst="homePlate">
              <a:avLst>
                <a:gd name="adj" fmla="val 17132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78" name="Pentagon 37"/>
            <p:cNvSpPr/>
            <p:nvPr/>
          </p:nvSpPr>
          <p:spPr>
            <a:xfrm>
              <a:off x="704616" y="8937308"/>
              <a:ext cx="1434268" cy="425360"/>
            </a:xfrm>
            <a:prstGeom prst="homePlate">
              <a:avLst>
                <a:gd name="adj" fmla="val 1826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6223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Участие заказчика 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в уставном капитале субъекта </a:t>
              </a: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МСП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9" name="Прямоугольник 78"/>
          <p:cNvSpPr/>
          <p:nvPr/>
        </p:nvSpPr>
        <p:spPr>
          <a:xfrm>
            <a:off x="3782910" y="926268"/>
            <a:ext cx="85995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50 пар заказчик-поставщик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в рамках договоров, заключенных в 2018 г., имеют прямую связь с заказчиками через владение долями в уставном капитале. Объем заключенных договоров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- 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2,889 млрд рублей 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0,2%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от общего объема договоров) 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6 пар заказчик-поставщик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, в которых поставщик имеет прямую связь с заказчиком через органы управления. Объем заключенных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договоров - </a:t>
            </a:r>
            <a:r>
              <a:rPr lang="ru-RU" sz="1400" b="1" dirty="0" smtClean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24,412 млн </a:t>
            </a:r>
            <a:r>
              <a:rPr lang="ru-RU" sz="1400" b="1" dirty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рублей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ru-RU" sz="1400" b="1" dirty="0" smtClean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0,0017%</a:t>
            </a:r>
            <a:r>
              <a:rPr lang="ru-RU" sz="1400" dirty="0" smtClean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 общего объема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договоров, заключенных с субъектами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МСП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2018 году)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80" name="Группа 79"/>
          <p:cNvGrpSpPr/>
          <p:nvPr/>
        </p:nvGrpSpPr>
        <p:grpSpPr>
          <a:xfrm>
            <a:off x="292959" y="2260600"/>
            <a:ext cx="3469358" cy="760704"/>
            <a:chOff x="720984" y="9045108"/>
            <a:chExt cx="1488260" cy="425360"/>
          </a:xfrm>
        </p:grpSpPr>
        <p:sp>
          <p:nvSpPr>
            <p:cNvPr id="81" name="Pentagon 35"/>
            <p:cNvSpPr/>
            <p:nvPr/>
          </p:nvSpPr>
          <p:spPr>
            <a:xfrm>
              <a:off x="806310" y="9045821"/>
              <a:ext cx="1402934" cy="421495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82" name="Pentagon 37"/>
            <p:cNvSpPr/>
            <p:nvPr/>
          </p:nvSpPr>
          <p:spPr>
            <a:xfrm>
              <a:off x="720984" y="9045108"/>
              <a:ext cx="1438863" cy="425360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6223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Совпадение юридических адресов 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и телефонов </a:t>
              </a: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поставщиков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307391" y="3109948"/>
            <a:ext cx="3459108" cy="779275"/>
            <a:chOff x="704616" y="8937308"/>
            <a:chExt cx="1483863" cy="425360"/>
          </a:xfrm>
        </p:grpSpPr>
        <p:sp>
          <p:nvSpPr>
            <p:cNvPr id="84" name="Pentagon 35"/>
            <p:cNvSpPr/>
            <p:nvPr/>
          </p:nvSpPr>
          <p:spPr>
            <a:xfrm>
              <a:off x="785545" y="8937308"/>
              <a:ext cx="1402934" cy="425360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85" name="Pentagon 37"/>
            <p:cNvSpPr/>
            <p:nvPr/>
          </p:nvSpPr>
          <p:spPr>
            <a:xfrm>
              <a:off x="704616" y="8937308"/>
              <a:ext cx="1429755" cy="425360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6223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Дата создания (регистрации) 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субъекта МСП </a:t>
              </a: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– поставщика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0" name="Стрелка вправо 12"/>
          <p:cNvSpPr/>
          <p:nvPr/>
        </p:nvSpPr>
        <p:spPr>
          <a:xfrm>
            <a:off x="3805859" y="3049904"/>
            <a:ext cx="8551241" cy="9665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marL="285750" lvl="1" indent="-285750" algn="ju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Наибольший объем закупок 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201,3 млрд руб.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выявлен у субъектов МСП - поставщ</a:t>
            </a:r>
            <a:r>
              <a:rPr lang="ru-RU" sz="1400" noProof="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иков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, созданных в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2015 году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,                    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что составляет </a:t>
            </a:r>
            <a:r>
              <a:rPr lang="ru-RU" sz="1400" b="1" dirty="0" smtClean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6,6%</a:t>
            </a:r>
            <a:r>
              <a:rPr lang="ru-RU" sz="1400" dirty="0" smtClean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 общего объема закупок у субъектов МСП за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2018 год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lvl="1" indent="-285750" algn="ju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Наибольший объем закупок у единственного поставщика - субъекта МСП 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51,4 млрд руб.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выявлен у субъектов МСП, созданных в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2004 году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что составляет </a:t>
            </a:r>
            <a:r>
              <a:rPr lang="ru-RU" sz="1400" b="1" dirty="0" smtClean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1,7%</a:t>
            </a:r>
            <a:r>
              <a:rPr lang="ru-RU" sz="1400" dirty="0" smtClean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 общего объема закупок у субъектов МСП за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2018 год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86529" y="153691"/>
            <a:ext cx="1313459" cy="40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вал 1"/>
          <p:cNvSpPr/>
          <p:nvPr/>
        </p:nvSpPr>
        <p:spPr>
          <a:xfrm>
            <a:off x="1169581" y="5622168"/>
            <a:ext cx="1019388" cy="6058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2017г.:</a:t>
            </a:r>
          </a:p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</a:rPr>
              <a:t>1,83</a:t>
            </a:r>
            <a:endParaRPr lang="ru-RU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3011863" y="5942822"/>
            <a:ext cx="1019388" cy="6058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2017г.:</a:t>
            </a:r>
          </a:p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</a:rPr>
              <a:t>1,7</a:t>
            </a:r>
            <a:endParaRPr lang="ru-RU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5232659" y="5688484"/>
            <a:ext cx="1019388" cy="6058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solidFill>
                  <a:schemeClr val="bg2">
                    <a:lumMod val="50000"/>
                  </a:schemeClr>
                </a:solidFill>
              </a:rPr>
              <a:t>2017г.:</a:t>
            </a:r>
          </a:p>
          <a:p>
            <a:pPr algn="ctr"/>
            <a:r>
              <a:rPr lang="ru-RU" sz="1350" b="1" dirty="0" smtClean="0">
                <a:solidFill>
                  <a:schemeClr val="bg1">
                    <a:lumMod val="95000"/>
                  </a:schemeClr>
                </a:solidFill>
              </a:rPr>
              <a:t>11,13%</a:t>
            </a:r>
            <a:endParaRPr lang="ru-RU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7076276" y="5939068"/>
            <a:ext cx="1019388" cy="6058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2017г.:</a:t>
            </a:r>
          </a:p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</a:rPr>
              <a:t>5,3 %</a:t>
            </a:r>
            <a:endParaRPr lang="ru-RU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9434695" y="5623756"/>
            <a:ext cx="1019388" cy="6058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bg2">
                    <a:lumMod val="50000"/>
                  </a:schemeClr>
                </a:solidFill>
              </a:rPr>
              <a:t>2017г.:</a:t>
            </a:r>
          </a:p>
          <a:p>
            <a:pPr algn="ctr"/>
            <a:r>
              <a:rPr lang="ru-RU" sz="1300" b="1" dirty="0" smtClean="0">
                <a:solidFill>
                  <a:schemeClr val="bg1">
                    <a:lumMod val="95000"/>
                  </a:schemeClr>
                </a:solidFill>
              </a:rPr>
              <a:t>25,68%</a:t>
            </a:r>
            <a:endParaRPr lang="ru-RU" sz="13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11193889" y="5986054"/>
            <a:ext cx="1019388" cy="6058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2017г.:</a:t>
            </a:r>
          </a:p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</a:rPr>
              <a:t>51,6 %</a:t>
            </a:r>
            <a:endParaRPr lang="ru-RU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67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2"/>
          <p:cNvSpPr/>
          <p:nvPr/>
        </p:nvSpPr>
        <p:spPr>
          <a:xfrm>
            <a:off x="0" y="1"/>
            <a:ext cx="12605596" cy="1148086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62574" y="234146"/>
            <a:ext cx="10116594" cy="734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Мероприятия по расширению доступа субъектов МСП к закупкам крупнейших заказчиков, реализуемые в рамках Национального проекта</a:t>
            </a: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672973" y="3720093"/>
            <a:ext cx="8376232" cy="546500"/>
          </a:xfrm>
          <a:prstGeom prst="rect">
            <a:avLst/>
          </a:prstGeom>
        </p:spPr>
        <p:txBody>
          <a:bodyPr vert="horz" lIns="94500" tIns="47250" rIns="94500" bIns="472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47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9368784" y="1485296"/>
            <a:ext cx="2931195" cy="688492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Увеличение объема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закупок у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МСП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Стрелка вправо с вырезом 52"/>
          <p:cNvSpPr/>
          <p:nvPr/>
        </p:nvSpPr>
        <p:spPr>
          <a:xfrm rot="16200000">
            <a:off x="8140871" y="4887164"/>
            <a:ext cx="5347628" cy="513388"/>
          </a:xfrm>
          <a:prstGeom prst="notchedRightArrow">
            <a:avLst>
              <a:gd name="adj1" fmla="val 50000"/>
              <a:gd name="adj2" fmla="val 106495"/>
            </a:avLst>
          </a:prstGeom>
          <a:gradFill flip="none" rotWithShape="1">
            <a:gsLst>
              <a:gs pos="34000">
                <a:schemeClr val="bg1"/>
              </a:gs>
              <a:gs pos="0">
                <a:schemeClr val="bg1"/>
              </a:gs>
              <a:gs pos="6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9258282" y="2479625"/>
            <a:ext cx="1261002" cy="5498212"/>
            <a:chOff x="8645062" y="3637703"/>
            <a:chExt cx="1085212" cy="2759656"/>
          </a:xfrm>
        </p:grpSpPr>
        <p:grpSp>
          <p:nvGrpSpPr>
            <p:cNvPr id="56" name="Группа 55"/>
            <p:cNvGrpSpPr/>
            <p:nvPr/>
          </p:nvGrpSpPr>
          <p:grpSpPr>
            <a:xfrm>
              <a:off x="8645062" y="3637703"/>
              <a:ext cx="1085212" cy="2286838"/>
              <a:chOff x="8645062" y="3937258"/>
              <a:chExt cx="1085212" cy="2657108"/>
            </a:xfrm>
          </p:grpSpPr>
          <p:sp>
            <p:nvSpPr>
              <p:cNvPr id="59" name="Скругленный прямоугольник 58"/>
              <p:cNvSpPr/>
              <p:nvPr/>
            </p:nvSpPr>
            <p:spPr>
              <a:xfrm>
                <a:off x="8645062" y="4495954"/>
                <a:ext cx="1085212" cy="465369"/>
              </a:xfrm>
              <a:prstGeom prst="roundRect">
                <a:avLst/>
              </a:prstGeom>
              <a:solidFill>
                <a:schemeClr val="accent1">
                  <a:lumMod val="50000"/>
                  <a:alpha val="44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2019</a:t>
                </a:r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0" name="Скругленный прямоугольник 59"/>
              <p:cNvSpPr/>
              <p:nvPr/>
            </p:nvSpPr>
            <p:spPr>
              <a:xfrm>
                <a:off x="8645062" y="3937258"/>
                <a:ext cx="1085212" cy="465369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C0512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Arial"/>
                  </a:rPr>
                  <a:t>2024 </a:t>
                </a:r>
              </a:p>
            </p:txBody>
          </p:sp>
          <p:sp>
            <p:nvSpPr>
              <p:cNvPr id="61" name="Скругленный прямоугольник 60"/>
              <p:cNvSpPr/>
              <p:nvPr/>
            </p:nvSpPr>
            <p:spPr>
              <a:xfrm>
                <a:off x="8645062" y="5037625"/>
                <a:ext cx="1085212" cy="465369"/>
              </a:xfrm>
              <a:prstGeom prst="roundRect">
                <a:avLst/>
              </a:prstGeom>
              <a:solidFill>
                <a:srgbClr val="1F4E79">
                  <a:alpha val="30000"/>
                </a:srgb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BC0512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Arial"/>
                  </a:rPr>
                  <a:t>2018</a:t>
                </a:r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BC051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64" name="Скругленный прямоугольник 63"/>
              <p:cNvSpPr/>
              <p:nvPr/>
            </p:nvSpPr>
            <p:spPr>
              <a:xfrm>
                <a:off x="8645062" y="5579296"/>
                <a:ext cx="1085212" cy="465369"/>
              </a:xfrm>
              <a:prstGeom prst="roundRect">
                <a:avLst/>
              </a:prstGeom>
              <a:solidFill>
                <a:srgbClr val="1F4E79">
                  <a:alpha val="21000"/>
                </a:srgb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2017</a:t>
                </a:r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5" name="Скругленный прямоугольник 64"/>
              <p:cNvSpPr/>
              <p:nvPr/>
            </p:nvSpPr>
            <p:spPr>
              <a:xfrm>
                <a:off x="8645062" y="6128997"/>
                <a:ext cx="1085212" cy="465369"/>
              </a:xfrm>
              <a:prstGeom prst="roundRect">
                <a:avLst/>
              </a:prstGeom>
              <a:solidFill>
                <a:srgbClr val="1F4E79">
                  <a:alpha val="8000"/>
                </a:srgb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2016</a:t>
                </a:r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7" name="Скругленный прямоугольник 56"/>
            <p:cNvSpPr/>
            <p:nvPr/>
          </p:nvSpPr>
          <p:spPr>
            <a:xfrm>
              <a:off x="8645062" y="5996840"/>
              <a:ext cx="1085212" cy="400519"/>
            </a:xfrm>
            <a:prstGeom prst="roundRect">
              <a:avLst/>
            </a:prstGeom>
            <a:solidFill>
              <a:srgbClr val="D0DAE3">
                <a:alpha val="8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2015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11107515" y="2470044"/>
            <a:ext cx="1368249" cy="5479256"/>
            <a:chOff x="10468294" y="3570941"/>
            <a:chExt cx="1473527" cy="2794544"/>
          </a:xfrm>
        </p:grpSpPr>
        <p:grpSp>
          <p:nvGrpSpPr>
            <p:cNvPr id="68" name="Группа 67"/>
            <p:cNvGrpSpPr/>
            <p:nvPr/>
          </p:nvGrpSpPr>
          <p:grpSpPr>
            <a:xfrm>
              <a:off x="10468294" y="3570941"/>
              <a:ext cx="1473527" cy="2353599"/>
              <a:chOff x="10468295" y="3737102"/>
              <a:chExt cx="1473527" cy="2548195"/>
            </a:xfrm>
          </p:grpSpPr>
          <p:sp>
            <p:nvSpPr>
              <p:cNvPr id="70" name="Заголовок 1"/>
              <p:cNvSpPr txBox="1">
                <a:spLocks/>
              </p:cNvSpPr>
              <p:nvPr/>
            </p:nvSpPr>
            <p:spPr>
              <a:xfrm>
                <a:off x="10468295" y="3737102"/>
                <a:ext cx="1434616" cy="495024"/>
              </a:xfrm>
              <a:prstGeom prst="rect">
                <a:avLst/>
              </a:prstGeom>
              <a:solidFill>
                <a:srgbClr val="1F4E79"/>
              </a:solidFill>
              <a:ln>
                <a:solidFill>
                  <a:schemeClr val="accent1"/>
                </a:solidFill>
              </a:ln>
            </p:spPr>
            <p:txBody>
              <a:bodyPr vert="horz" lIns="72000" tIns="45720" rIns="7200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BC0512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j-ea"/>
                    <a:cs typeface="Arial"/>
                  </a:rPr>
                  <a:t>5,0</a:t>
                </a:r>
                <a:endPara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BC0512"/>
                  </a:solidFill>
                  <a:effectLst/>
                  <a:uLnTx/>
                  <a:uFillTx/>
                  <a:latin typeface="Arial Narrow" panose="020B0606020202030204" pitchFamily="34" charset="0"/>
                  <a:ea typeface="+mj-ea"/>
                  <a:cs typeface="Arial"/>
                </a:endParaRPr>
              </a:p>
            </p:txBody>
          </p:sp>
          <p:sp>
            <p:nvSpPr>
              <p:cNvPr id="71" name="Заголовок 1"/>
              <p:cNvSpPr txBox="1">
                <a:spLocks/>
              </p:cNvSpPr>
              <p:nvPr/>
            </p:nvSpPr>
            <p:spPr>
              <a:xfrm>
                <a:off x="10468295" y="4822686"/>
                <a:ext cx="1434616" cy="429050"/>
              </a:xfrm>
              <a:prstGeom prst="rect">
                <a:avLst/>
              </a:prstGeom>
              <a:solidFill>
                <a:srgbClr val="BBCAD7"/>
              </a:solidFill>
              <a:ln>
                <a:solidFill>
                  <a:schemeClr val="accent1"/>
                </a:solidFill>
              </a:ln>
            </p:spPr>
            <p:txBody>
              <a:bodyPr vert="horz" lIns="72000" tIns="45720" rIns="7200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BC0512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j-ea"/>
                    <a:cs typeface="Arial"/>
                  </a:rPr>
                  <a:t>3,0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BC0512"/>
                  </a:solidFill>
                  <a:effectLst/>
                  <a:uLnTx/>
                  <a:uFillTx/>
                  <a:latin typeface="Arial Narrow" panose="020B0606020202030204" pitchFamily="34" charset="0"/>
                  <a:ea typeface="+mj-ea"/>
                  <a:cs typeface="Arial"/>
                </a:endParaRPr>
              </a:p>
            </p:txBody>
          </p:sp>
          <p:sp>
            <p:nvSpPr>
              <p:cNvPr id="86" name="Заголовок 1"/>
              <p:cNvSpPr txBox="1">
                <a:spLocks/>
              </p:cNvSpPr>
              <p:nvPr/>
            </p:nvSpPr>
            <p:spPr>
              <a:xfrm>
                <a:off x="10468296" y="4304236"/>
                <a:ext cx="1473526" cy="429050"/>
              </a:xfrm>
              <a:prstGeom prst="rect">
                <a:avLst/>
              </a:prstGeom>
              <a:solidFill>
                <a:srgbClr val="9DB1C4"/>
              </a:solidFill>
              <a:ln>
                <a:solidFill>
                  <a:schemeClr val="accent1"/>
                </a:solidFill>
              </a:ln>
            </p:spPr>
            <p:txBody>
              <a:bodyPr vert="horz" lIns="72000" tIns="45720" rIns="7200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j-ea"/>
                    <a:cs typeface="+mj-cs"/>
                  </a:rPr>
                  <a:t>3,2</a:t>
                </a:r>
                <a:endPara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j-ea"/>
                  <a:cs typeface="+mj-cs"/>
                </a:endParaRPr>
              </a:p>
            </p:txBody>
          </p:sp>
          <p:sp>
            <p:nvSpPr>
              <p:cNvPr id="87" name="Заголовок 1"/>
              <p:cNvSpPr txBox="1">
                <a:spLocks/>
              </p:cNvSpPr>
              <p:nvPr/>
            </p:nvSpPr>
            <p:spPr>
              <a:xfrm>
                <a:off x="10468295" y="5357559"/>
                <a:ext cx="1412955" cy="419244"/>
              </a:xfrm>
              <a:prstGeom prst="rect">
                <a:avLst/>
              </a:prstGeom>
              <a:solidFill>
                <a:srgbClr val="D0DAE3"/>
              </a:solidFill>
              <a:ln>
                <a:solidFill>
                  <a:schemeClr val="accent1"/>
                </a:solidFill>
              </a:ln>
            </p:spPr>
            <p:txBody>
              <a:bodyPr vert="horz" lIns="72000" tIns="45720" rIns="7200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j-ea"/>
                    <a:cs typeface="+mj-cs"/>
                  </a:rPr>
                  <a:t>2,098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+mj-ea"/>
                  <a:cs typeface="+mj-cs"/>
                </a:endParaRPr>
              </a:p>
            </p:txBody>
          </p:sp>
          <p:sp>
            <p:nvSpPr>
              <p:cNvPr id="88" name="Заголовок 1"/>
              <p:cNvSpPr txBox="1">
                <a:spLocks/>
              </p:cNvSpPr>
              <p:nvPr/>
            </p:nvSpPr>
            <p:spPr>
              <a:xfrm>
                <a:off x="10468295" y="5866053"/>
                <a:ext cx="1434616" cy="419244"/>
              </a:xfrm>
              <a:prstGeom prst="rect">
                <a:avLst/>
              </a:prstGeom>
              <a:solidFill>
                <a:srgbClr val="EDF1F4"/>
              </a:solidFill>
              <a:ln>
                <a:solidFill>
                  <a:schemeClr val="accent1"/>
                </a:solidFill>
              </a:ln>
            </p:spPr>
            <p:txBody>
              <a:bodyPr vert="horz" lIns="72000" tIns="45720" rIns="7200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j-ea"/>
                    <a:cs typeface="+mj-cs"/>
                  </a:rPr>
                  <a:t>1,511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+mj-ea"/>
                  <a:cs typeface="+mj-cs"/>
                </a:endParaRPr>
              </a:p>
            </p:txBody>
          </p:sp>
        </p:grpSp>
        <p:sp>
          <p:nvSpPr>
            <p:cNvPr id="69" name="Заголовок 1"/>
            <p:cNvSpPr txBox="1">
              <a:spLocks/>
            </p:cNvSpPr>
            <p:nvPr/>
          </p:nvSpPr>
          <p:spPr>
            <a:xfrm>
              <a:off x="10468294" y="5978257"/>
              <a:ext cx="1434616" cy="387228"/>
            </a:xfrm>
            <a:prstGeom prst="rect">
              <a:avLst/>
            </a:prstGeom>
            <a:solidFill>
              <a:srgbClr val="D0DAE3">
                <a:alpha val="8000"/>
              </a:srgbClr>
            </a:solidFill>
            <a:ln>
              <a:solidFill>
                <a:schemeClr val="accent1"/>
              </a:solidFill>
            </a:ln>
          </p:spPr>
          <p:txBody>
            <a:bodyPr vert="horz" lIns="72000" tIns="45720" rIns="7200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+mj-ea"/>
                  <a:cs typeface="+mj-cs"/>
                </a:rPr>
                <a:t>0,064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endParaRPr>
            </a:p>
          </p:txBody>
        </p:sp>
      </p:grpSp>
      <p:sp>
        <p:nvSpPr>
          <p:cNvPr id="90" name="Скругленный прямоугольник 89"/>
          <p:cNvSpPr/>
          <p:nvPr/>
        </p:nvSpPr>
        <p:spPr>
          <a:xfrm>
            <a:off x="112862" y="1280734"/>
            <a:ext cx="8948011" cy="319288"/>
          </a:xfrm>
          <a:prstGeom prst="roundRect">
            <a:avLst>
              <a:gd name="adj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Совершенствование законодательства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154780" y="4461840"/>
            <a:ext cx="8927642" cy="312369"/>
          </a:xfrm>
          <a:prstGeom prst="roundRect">
            <a:avLst>
              <a:gd name="adj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Повышение качества закупочной деятельности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2" name="Таблица 91"/>
          <p:cNvGraphicFramePr>
            <a:graphicFrameLocks noGrp="1"/>
          </p:cNvGraphicFramePr>
          <p:nvPr>
            <p:extLst/>
          </p:nvPr>
        </p:nvGraphicFramePr>
        <p:xfrm>
          <a:off x="640374" y="1609999"/>
          <a:ext cx="8376232" cy="177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6232">
                  <a:extLst>
                    <a:ext uri="{9D8B030D-6E8A-4147-A177-3AD203B41FA5}">
                      <a16:colId xmlns:a16="http://schemas.microsoft.com/office/drawing/2014/main" xmlns="" val="4067184725"/>
                    </a:ext>
                  </a:extLst>
                </a:gridCol>
              </a:tblGrid>
              <a:tr h="722235">
                <a:tc>
                  <a:txBody>
                    <a:bodyPr/>
                    <a:lstStyle/>
                    <a:p>
                      <a:pPr marL="0" marR="0" lvl="0" indent="0" algn="l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Распространение на поставщиков механизмов факторинга в закупках у субъектов МСП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крупнейших заказчиков посредством определения в положениях о закупках сведений о возможности применения факторинга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 не менее чем 100 крупнейших заказчиков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8000652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Введение </a:t>
                      </a:r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административной ответственности за нарушение сроков оплаты </a:t>
                      </a:r>
                      <a:r>
                        <a:rPr lang="ru-RU" sz="16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 договорам, заключенным с субъектами МСП, в соответствии с Законом № 223-ФЗ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24811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Расширение горизонта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планирования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закупок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для субъектов МСП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 3 лет</a:t>
                      </a:r>
                      <a:endParaRPr lang="ru-RU" sz="16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40185915"/>
                  </a:ext>
                </a:extLst>
              </a:tr>
            </a:tbl>
          </a:graphicData>
        </a:graphic>
      </p:graphicFrame>
      <p:sp>
        <p:nvSpPr>
          <p:cNvPr id="93" name="Скругленный прямоугольник 92"/>
          <p:cNvSpPr/>
          <p:nvPr/>
        </p:nvSpPr>
        <p:spPr>
          <a:xfrm>
            <a:off x="122864" y="6388296"/>
            <a:ext cx="8926341" cy="307359"/>
          </a:xfrm>
          <a:prstGeom prst="roundRect">
            <a:avLst>
              <a:gd name="adj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Создание системы акселерации субъектов МСП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5" name="Таблица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537486"/>
              </p:ext>
            </p:extLst>
          </p:nvPr>
        </p:nvGraphicFramePr>
        <p:xfrm>
          <a:off x="677058" y="6841370"/>
          <a:ext cx="8488772" cy="1432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8772">
                  <a:extLst>
                    <a:ext uri="{9D8B030D-6E8A-4147-A177-3AD203B41FA5}">
                      <a16:colId xmlns:a16="http://schemas.microsoft.com/office/drawing/2014/main" xmlns="" val="4067184725"/>
                    </a:ext>
                  </a:extLst>
                </a:gridCol>
              </a:tblGrid>
              <a:tr h="609372"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ru-RU" sz="16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Осуществление </a:t>
                      </a:r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консолидированной поддержки инновационных, высокотехнологичный субъектов МСП</a:t>
                      </a:r>
                      <a:r>
                        <a:rPr lang="ru-RU" sz="16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в том числе </a:t>
                      </a:r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не менее 100 </a:t>
                      </a:r>
                      <a:r>
                        <a:rPr lang="ru-RU" sz="16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стартап</a:t>
                      </a:r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-предприятий и «газелей»</a:t>
                      </a:r>
                      <a:endParaRPr lang="ru-RU" sz="1600" b="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80006525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ru-RU" sz="16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Формирование с учетом предложений органов государственной власти субъектов Российской Федерации </a:t>
                      </a:r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реестра производственных субъектов МСП </a:t>
                      </a:r>
                      <a:r>
                        <a:rPr lang="ru-RU" sz="16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потенциальных поставщиков крупнейших заказчиков, включающий не менее </a:t>
                      </a:r>
                      <a:r>
                        <a:rPr lang="ru-RU" sz="1600" b="1" kern="1200" dirty="0" smtClean="0">
                          <a:solidFill>
                            <a:srgbClr val="BC0512"/>
                          </a:solidFill>
                          <a:latin typeface="Arial Narrow" panose="020B0606020202030204" pitchFamily="34" charset="0"/>
                          <a:ea typeface="+mn-ea"/>
                          <a:cs typeface="Arial"/>
                        </a:rPr>
                        <a:t>60 тысяч субъектов МСП </a:t>
                      </a:r>
                      <a:r>
                        <a:rPr lang="ru-RU" sz="16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 2024</a:t>
                      </a:r>
                      <a:r>
                        <a:rPr lang="ru-RU" sz="16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году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24811295"/>
                  </a:ext>
                </a:extLst>
              </a:tr>
            </a:tbl>
          </a:graphicData>
        </a:graphic>
      </p:graphicFrame>
      <p:pic>
        <p:nvPicPr>
          <p:cNvPr id="96" name="Рисунок 9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53" y="2511926"/>
            <a:ext cx="424110" cy="424110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3" y="5657665"/>
            <a:ext cx="396141" cy="435569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1" y="7663752"/>
            <a:ext cx="518074" cy="417294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2" y="4930478"/>
            <a:ext cx="396141" cy="396141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15" y="1793289"/>
            <a:ext cx="476507" cy="476507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1" y="6865347"/>
            <a:ext cx="552735" cy="55273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7" y="2995351"/>
            <a:ext cx="651322" cy="424733"/>
          </a:xfrm>
          <a:prstGeom prst="rect">
            <a:avLst/>
          </a:prstGeom>
        </p:spPr>
      </p:pic>
      <p:sp>
        <p:nvSpPr>
          <p:cNvPr id="38" name="Заголовок 1"/>
          <p:cNvSpPr txBox="1">
            <a:spLocks/>
          </p:cNvSpPr>
          <p:nvPr/>
        </p:nvSpPr>
        <p:spPr>
          <a:xfrm>
            <a:off x="11109153" y="2226544"/>
            <a:ext cx="1332118" cy="242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72000" tIns="45720" rIns="7200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C0512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Arial"/>
              </a:rPr>
              <a:t>ТРЛН РУБЛЕЙ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BC0512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Arial"/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9216786" y="2230883"/>
            <a:ext cx="1332118" cy="242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72000" tIns="45720" rIns="7200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C0512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Arial"/>
              </a:rPr>
              <a:t>ГОД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BC0512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Aria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645136" y="4852942"/>
          <a:ext cx="8496300" cy="1402080"/>
        </p:xfrm>
        <a:graphic>
          <a:graphicData uri="http://schemas.openxmlformats.org/drawingml/2006/table">
            <a:tbl>
              <a:tblPr firstRow="1" firstCol="1" bandRow="1"/>
              <a:tblGrid>
                <a:gridCol w="8496300">
                  <a:extLst>
                    <a:ext uri="{9D8B030D-6E8A-4147-A177-3AD203B41FA5}">
                      <a16:colId xmlns:a16="http://schemas.microsoft.com/office/drawing/2014/main" xmlns="" val="3268149094"/>
                    </a:ext>
                  </a:extLst>
                </a:gridCol>
              </a:tblGrid>
              <a:tr h="5590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203864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Увеличение доли «</a:t>
                      </a:r>
                      <a:r>
                        <a:rPr lang="ru-RU" sz="1600" b="1" dirty="0" err="1" smtClean="0">
                          <a:solidFill>
                            <a:srgbClr val="203864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спецторгов</a:t>
                      </a:r>
                      <a:r>
                        <a:rPr lang="ru-RU" sz="1600" b="1" dirty="0" smtClean="0">
                          <a:solidFill>
                            <a:srgbClr val="203864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», </a:t>
                      </a:r>
                      <a:r>
                        <a:rPr lang="ru-RU" sz="1600" b="0" dirty="0" smtClean="0">
                          <a:solidFill>
                            <a:srgbClr val="203864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участниками которых являются только субъекты МСП</a:t>
                      </a:r>
                      <a:r>
                        <a:rPr lang="ru-RU" sz="1600" b="1" dirty="0" smtClean="0">
                          <a:solidFill>
                            <a:srgbClr val="203864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18% </a:t>
                      </a:r>
                      <a:r>
                        <a:rPr lang="ru-RU" sz="1600" b="1" dirty="0" smtClean="0">
                          <a:solidFill>
                            <a:srgbClr val="203864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b="1" dirty="0" smtClean="0">
                          <a:solidFill>
                            <a:srgbClr val="203864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dirty="0" smtClean="0">
                          <a:solidFill>
                            <a:srgbClr val="203864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2020 году</a:t>
                      </a:r>
                      <a:endParaRPr lang="ru-RU" sz="1600" b="1" kern="1200" dirty="0">
                        <a:solidFill>
                          <a:srgbClr val="BC051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8387721"/>
                  </a:ext>
                </a:extLst>
              </a:tr>
              <a:tr h="681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203864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Включение в программы повышения качества управления закупочной деятельности </a:t>
                      </a:r>
                      <a:r>
                        <a:rPr lang="ru-RU" sz="1600" b="0" dirty="0" smtClean="0">
                          <a:solidFill>
                            <a:srgbClr val="203864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компаний из числа субъектов естественных монополий и компаний с государственным участием</a:t>
                      </a:r>
                      <a:r>
                        <a:rPr lang="ru-RU" sz="1600" b="1" dirty="0" smtClean="0">
                          <a:solidFill>
                            <a:srgbClr val="203864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показателей эффективности, связанных с обеспечением закупок у субъектов МСП</a:t>
                      </a:r>
                      <a:endParaRPr lang="ru-RU" sz="1600" b="1" kern="1200" dirty="0">
                        <a:solidFill>
                          <a:srgbClr val="BC051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8361450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31287" y="3303478"/>
            <a:ext cx="8376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152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Внесение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изменений в законодательство в целях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установления возможности оказания крупнейшими заказчиками мер поддержки субъектам МСП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(в том числе финансовой, имущественной и иных форм поддержки)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целях их потенциального участия в закупках крупнейших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заказчиков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9" y="3567388"/>
            <a:ext cx="504207" cy="504207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98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object 2"/>
          <p:cNvSpPr/>
          <p:nvPr/>
        </p:nvSpPr>
        <p:spPr>
          <a:xfrm>
            <a:off x="191244" y="136531"/>
            <a:ext cx="12217501" cy="1107854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ctrTitle"/>
          </p:nvPr>
        </p:nvSpPr>
        <p:spPr>
          <a:xfrm>
            <a:off x="2727257" y="150247"/>
            <a:ext cx="6480651" cy="807802"/>
          </a:xfrm>
        </p:spPr>
        <p:txBody>
          <a:bodyPr>
            <a:noAutofit/>
          </a:bodyPr>
          <a:lstStyle/>
          <a:p>
            <a:pPr algn="l" defTabSz="443320">
              <a:lnSpc>
                <a:spcPct val="100000"/>
              </a:lnSpc>
            </a:pP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Формирование реестра производственных субъектов </a:t>
            </a: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МСП</a:t>
            </a:r>
            <a:endParaRPr lang="ru-RU" sz="3102" b="1" kern="0" spc="-111" dirty="0">
              <a:solidFill>
                <a:srgbClr val="FFFFFF"/>
              </a:solidFill>
              <a:ea typeface="+mn-ea"/>
              <a:cs typeface="Arial"/>
            </a:endParaRPr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31" y="225216"/>
            <a:ext cx="2024465" cy="9942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94996" y="1351334"/>
            <a:ext cx="10980197" cy="107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52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Национальным проектом «Малое и среднее предпринимательство и поддержка индивидуальной предпринимательской инициативы» предусмотрено формирование </a:t>
            </a:r>
            <a:r>
              <a:rPr kumimoji="0" lang="ru-RU" sz="1552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 учетом предложений органов государственной власти субъектов Российской Федерации реестра производственных субъектов МСП – потенциальных поставщиков крупнейших заказчиков, включающего</a:t>
            </a:r>
            <a:r>
              <a:rPr kumimoji="0" lang="ru-RU" sz="164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kumimoji="0" lang="ru-RU" sz="164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64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746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не менее 60 тыс. субъектов МСП</a:t>
            </a:r>
            <a:r>
              <a:rPr kumimoji="0" lang="ru-RU" sz="174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552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 1 марта 2024 года</a:t>
            </a:r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894" y="1415105"/>
            <a:ext cx="664190" cy="640073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1185372" y="5819212"/>
            <a:ext cx="3564907" cy="51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7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Интеграция АИС Мониторинг МСП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7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 сервисами Портала Бизнес-навигатора МСП</a:t>
            </a:r>
          </a:p>
        </p:txBody>
      </p:sp>
      <p:graphicFrame>
        <p:nvGraphicFramePr>
          <p:cNvPr id="6" name="Диаграмма 5"/>
          <p:cNvGraphicFramePr/>
          <p:nvPr>
            <p:extLst/>
          </p:nvPr>
        </p:nvGraphicFramePr>
        <p:xfrm>
          <a:off x="4750280" y="2718059"/>
          <a:ext cx="7038129" cy="5264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8" name="Рисунок 87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86" y="4690973"/>
            <a:ext cx="420159" cy="420159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1185372" y="4603795"/>
            <a:ext cx="3387173" cy="51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7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Утверждение критериев отнесения субъектов МСП к производственным субъектам МСП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00" y="3338787"/>
            <a:ext cx="523608" cy="52360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33013" y="3240641"/>
            <a:ext cx="3387173" cy="718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7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Организовано взаимодействие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7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 субъектами РФ в целях формирования реестра производственных субъектов МСП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61" y="5848089"/>
            <a:ext cx="523608" cy="52360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943172" y="2828553"/>
            <a:ext cx="882998" cy="280133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804"/>
              </a:spcBef>
              <a:spcAft>
                <a:spcPts val="601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3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2018 г.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43171" y="4211932"/>
            <a:ext cx="882999" cy="280133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804"/>
              </a:spcBef>
              <a:spcAft>
                <a:spcPts val="601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3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2019 г.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61" y="5234025"/>
            <a:ext cx="523608" cy="52360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85372" y="5197471"/>
            <a:ext cx="3387173" cy="51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7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Формирование реестра на базе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7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АИС Мониторинг МСП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699181" y="7036307"/>
            <a:ext cx="1475701" cy="280133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804"/>
              </a:spcBef>
              <a:spcAft>
                <a:spcPts val="601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3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</a:t>
            </a:r>
            <a:r>
              <a:rPr kumimoji="0" lang="en-US" sz="193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20-2024</a:t>
            </a:r>
            <a:r>
              <a:rPr kumimoji="0" lang="ru-RU" sz="193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гг.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85372" y="7440320"/>
            <a:ext cx="3564907" cy="51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7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Актуализация реестра производственных субъектов МСП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01" y="7354235"/>
            <a:ext cx="628329" cy="62832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00" y="6550759"/>
            <a:ext cx="523608" cy="5236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2836" y="6426723"/>
            <a:ext cx="3228842" cy="51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7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Интеграция Портала Бизнес-навигатора МСП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7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 ГИСП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6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34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642427" y="2837411"/>
            <a:ext cx="2262204" cy="2587859"/>
            <a:chOff x="67739" y="2383238"/>
            <a:chExt cx="1980000" cy="2265030"/>
          </a:xfrm>
        </p:grpSpPr>
        <p:sp>
          <p:nvSpPr>
            <p:cNvPr id="54" name="TextBox 53"/>
            <p:cNvSpPr txBox="1"/>
            <p:nvPr/>
          </p:nvSpPr>
          <p:spPr>
            <a:xfrm>
              <a:off x="67739" y="2383238"/>
              <a:ext cx="1980000" cy="219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28" dirty="0">
                  <a:latin typeface="Arial" panose="020B0604020202020204" pitchFamily="34" charset="0"/>
                  <a:cs typeface="Arial" panose="020B0604020202020204" pitchFamily="34" charset="0"/>
                </a:rPr>
                <a:t>г. Москва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7739" y="2613689"/>
              <a:ext cx="1980000" cy="219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28" dirty="0">
                  <a:latin typeface="Arial" panose="020B0604020202020204" pitchFamily="34" charset="0"/>
                  <a:cs typeface="Arial" panose="020B0604020202020204" pitchFamily="34" charset="0"/>
                </a:rPr>
                <a:t>г. Санкт-Петербург</a:t>
              </a:r>
              <a:endParaRPr lang="en-US" sz="1028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7739" y="2844140"/>
              <a:ext cx="1980000" cy="219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28" dirty="0">
                  <a:latin typeface="Arial" panose="020B0604020202020204" pitchFamily="34" charset="0"/>
                  <a:cs typeface="Arial" panose="020B0604020202020204" pitchFamily="34" charset="0"/>
                </a:rPr>
                <a:t>Московская область</a:t>
              </a:r>
              <a:endParaRPr lang="en-US" sz="1028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7739" y="3074591"/>
              <a:ext cx="1980000" cy="219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28" dirty="0">
                  <a:latin typeface="Arial" panose="020B0604020202020204" pitchFamily="34" charset="0"/>
                  <a:cs typeface="Arial" panose="020B0604020202020204" pitchFamily="34" charset="0"/>
                </a:rPr>
                <a:t>Свердловская область</a:t>
              </a:r>
              <a:endParaRPr lang="en-US" sz="1028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739" y="3330814"/>
              <a:ext cx="1980000" cy="219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28" dirty="0">
                  <a:latin typeface="Arial" panose="020B0604020202020204" pitchFamily="34" charset="0"/>
                  <a:cs typeface="Arial" panose="020B0604020202020204" pitchFamily="34" charset="0"/>
                </a:rPr>
                <a:t>Нижегородская область</a:t>
              </a:r>
              <a:endParaRPr lang="en-US" sz="1028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739" y="3559258"/>
              <a:ext cx="1980000" cy="219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28" dirty="0">
                  <a:latin typeface="Arial" panose="020B0604020202020204" pitchFamily="34" charset="0"/>
                  <a:cs typeface="Arial" panose="020B0604020202020204" pitchFamily="34" charset="0"/>
                </a:rPr>
                <a:t>Республика Татарстан</a:t>
              </a:r>
              <a:endParaRPr lang="en-US" sz="1028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7739" y="3771272"/>
              <a:ext cx="1980000" cy="219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28" dirty="0">
                  <a:latin typeface="Arial" panose="020B0604020202020204" pitchFamily="34" charset="0"/>
                  <a:cs typeface="Arial" panose="020B0604020202020204" pitchFamily="34" charset="0"/>
                </a:rPr>
                <a:t>Челябинская область</a:t>
              </a:r>
              <a:endParaRPr lang="en-US" sz="1028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7739" y="4002104"/>
              <a:ext cx="1980000" cy="219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28" dirty="0">
                  <a:latin typeface="Arial" panose="020B0604020202020204" pitchFamily="34" charset="0"/>
                  <a:cs typeface="Arial" panose="020B0604020202020204" pitchFamily="34" charset="0"/>
                </a:rPr>
                <a:t>Новосибирская область</a:t>
              </a:r>
              <a:endParaRPr lang="en-US" sz="1028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739" y="4214118"/>
              <a:ext cx="1980000" cy="219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28" dirty="0">
                  <a:latin typeface="Arial" panose="020B0604020202020204" pitchFamily="34" charset="0"/>
                  <a:cs typeface="Arial" panose="020B0604020202020204" pitchFamily="34" charset="0"/>
                </a:rPr>
                <a:t>Ростовская область</a:t>
              </a:r>
              <a:endParaRPr lang="en-US" sz="1028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7739" y="4429001"/>
              <a:ext cx="1980000" cy="219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28" dirty="0">
                  <a:latin typeface="Arial" panose="020B0604020202020204" pitchFamily="34" charset="0"/>
                  <a:cs typeface="Arial" panose="020B0604020202020204" pitchFamily="34" charset="0"/>
                </a:rPr>
                <a:t>Краснодарский край</a:t>
              </a:r>
              <a:endParaRPr lang="en-US" sz="1028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474115" y="949260"/>
            <a:ext cx="7712087" cy="6995684"/>
            <a:chOff x="5332702" y="1936453"/>
            <a:chExt cx="6750024" cy="6122991"/>
          </a:xfrm>
        </p:grpSpPr>
        <p:sp>
          <p:nvSpPr>
            <p:cNvPr id="64" name="Овал 63"/>
            <p:cNvSpPr/>
            <p:nvPr/>
          </p:nvSpPr>
          <p:spPr>
            <a:xfrm>
              <a:off x="6682726" y="2659444"/>
              <a:ext cx="5400000" cy="5400000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4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Овал 64"/>
            <p:cNvSpPr/>
            <p:nvPr/>
          </p:nvSpPr>
          <p:spPr>
            <a:xfrm>
              <a:off x="5332702" y="2493962"/>
              <a:ext cx="4320000" cy="4320000"/>
            </a:xfrm>
            <a:prstGeom prst="ellipse">
              <a:avLst/>
            </a:pr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43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Овал 65"/>
            <p:cNvSpPr/>
            <p:nvPr/>
          </p:nvSpPr>
          <p:spPr>
            <a:xfrm>
              <a:off x="8271465" y="1936453"/>
              <a:ext cx="1801472" cy="1621960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43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9182398" y="2829578"/>
              <a:ext cx="460476" cy="296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462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191211" y="2593545"/>
              <a:ext cx="360860" cy="296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38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101930" y="5136479"/>
              <a:ext cx="610600" cy="296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2 375</a:t>
              </a:r>
              <a:endParaRPr lang="ru-RU" sz="1828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563287" y="3012974"/>
              <a:ext cx="460476" cy="296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269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364770" y="706399"/>
            <a:ext cx="8649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производственных субъектов МСП – потенциальных поставщиков крупнейших заказчиков включает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16 073 предприятий*</a:t>
            </a:r>
            <a:endParaRPr lang="ru-RU" sz="1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11892" y="5875675"/>
            <a:ext cx="677108" cy="265348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Топ-10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видам деятельности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25919" y="5867139"/>
            <a:ext cx="0" cy="263215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725919" y="2787513"/>
            <a:ext cx="1" cy="2601072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11892" y="2721976"/>
            <a:ext cx="677108" cy="265348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Топ-10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субъектам РФ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11892" y="933858"/>
            <a:ext cx="430887" cy="14780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категориям</a:t>
            </a: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725919" y="926374"/>
            <a:ext cx="2198" cy="146483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088413" y="8256641"/>
            <a:ext cx="1218603" cy="26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* на 01.06.2019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82120" y="1092647"/>
            <a:ext cx="430887" cy="74115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направлениям поддержки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(10 093; 62,8% от всех предприятий в реестре)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flipH="1">
            <a:off x="7096657" y="1015718"/>
            <a:ext cx="8845" cy="756543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83" name="Группа 82"/>
          <p:cNvGrpSpPr/>
          <p:nvPr/>
        </p:nvGrpSpPr>
        <p:grpSpPr>
          <a:xfrm>
            <a:off x="2061912" y="1209898"/>
            <a:ext cx="3692037" cy="1247689"/>
            <a:chOff x="2667979" y="1078645"/>
            <a:chExt cx="3328393" cy="1211911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103" y="1365563"/>
              <a:ext cx="279810" cy="279810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2667979" y="1717748"/>
              <a:ext cx="546060" cy="557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28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микро</a:t>
              </a:r>
            </a:p>
            <a:p>
              <a:pPr algn="ctr"/>
              <a:r>
                <a:rPr lang="ru-RU" sz="137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9 198</a:t>
              </a:r>
              <a:br>
                <a:rPr lang="ru-RU" sz="137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143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57,2%</a:t>
              </a:r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0489" y="1239117"/>
              <a:ext cx="406256" cy="406256"/>
            </a:xfrm>
            <a:prstGeom prst="rect">
              <a:avLst/>
            </a:prstGeom>
          </p:spPr>
        </p:pic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8024" y="1078645"/>
              <a:ext cx="648348" cy="581689"/>
            </a:xfrm>
            <a:prstGeom prst="rect">
              <a:avLst/>
            </a:prstGeom>
          </p:spPr>
        </p:pic>
        <p:sp>
          <p:nvSpPr>
            <p:cNvPr id="88" name="TextBox 87"/>
            <p:cNvSpPr txBox="1"/>
            <p:nvPr/>
          </p:nvSpPr>
          <p:spPr>
            <a:xfrm>
              <a:off x="4020588" y="1717748"/>
              <a:ext cx="546060" cy="557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28" dirty="0">
                  <a:latin typeface="Arial" panose="020B0604020202020204" pitchFamily="34" charset="0"/>
                  <a:cs typeface="Arial" panose="020B0604020202020204" pitchFamily="34" charset="0"/>
                </a:rPr>
                <a:t>малые</a:t>
              </a:r>
              <a:br>
                <a:rPr lang="ru-RU" sz="1028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371" dirty="0">
                  <a:latin typeface="Arial" panose="020B0604020202020204" pitchFamily="34" charset="0"/>
                  <a:cs typeface="Arial" panose="020B0604020202020204" pitchFamily="34" charset="0"/>
                </a:rPr>
                <a:t>5 782</a:t>
              </a:r>
              <a:r>
                <a:rPr lang="en-US" sz="1143" dirty="0">
                  <a:solidFill>
                    <a:srgbClr val="C40F0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1143" dirty="0">
                  <a:solidFill>
                    <a:srgbClr val="C40F0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143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36,0%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368302" y="1732710"/>
              <a:ext cx="607794" cy="557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28" dirty="0">
                  <a:latin typeface="Arial" panose="020B0604020202020204" pitchFamily="34" charset="0"/>
                  <a:cs typeface="Arial" panose="020B0604020202020204" pitchFamily="34" charset="0"/>
                </a:rPr>
                <a:t>средние</a:t>
              </a:r>
            </a:p>
            <a:p>
              <a:pPr algn="ctr"/>
              <a:r>
                <a:rPr lang="ru-RU" sz="1371" dirty="0">
                  <a:latin typeface="Arial" panose="020B0604020202020204" pitchFamily="34" charset="0"/>
                  <a:cs typeface="Arial" panose="020B0604020202020204" pitchFamily="34" charset="0"/>
                </a:rPr>
                <a:t>1 093</a:t>
              </a:r>
              <a:r>
                <a:rPr lang="en-US" sz="1143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1143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143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6,8</a:t>
              </a:r>
              <a:r>
                <a:rPr lang="en-US" sz="1143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1143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633167" y="5876091"/>
            <a:ext cx="2263575" cy="2575252"/>
            <a:chOff x="-85861" y="5153025"/>
            <a:chExt cx="1981200" cy="2253996"/>
          </a:xfrm>
        </p:grpSpPr>
        <p:sp>
          <p:nvSpPr>
            <p:cNvPr id="76" name="TextBox 75"/>
            <p:cNvSpPr txBox="1"/>
            <p:nvPr/>
          </p:nvSpPr>
          <p:spPr>
            <a:xfrm>
              <a:off x="-84661" y="5153025"/>
              <a:ext cx="1980000" cy="219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28" dirty="0">
                  <a:latin typeface="Arial" panose="020B0604020202020204" pitchFamily="34" charset="0"/>
                  <a:cs typeface="Arial" panose="020B0604020202020204" pitchFamily="34" charset="0"/>
                </a:rPr>
                <a:t>Машины и оборудование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-84661" y="5383476"/>
              <a:ext cx="1980000" cy="219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28" dirty="0">
                  <a:latin typeface="Arial" panose="020B0604020202020204" pitchFamily="34" charset="0"/>
                  <a:cs typeface="Arial" panose="020B0604020202020204" pitchFamily="34" charset="0"/>
                </a:rPr>
                <a:t>Мебель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-84661" y="5613927"/>
              <a:ext cx="1980000" cy="357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28" dirty="0">
                  <a:latin typeface="Arial" panose="020B0604020202020204" pitchFamily="34" charset="0"/>
                  <a:cs typeface="Arial" panose="020B0604020202020204" pitchFamily="34" charset="0"/>
                </a:rPr>
                <a:t>Электрическое оборудование</a:t>
              </a:r>
              <a:endParaRPr lang="en-US" sz="1028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1028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-84661" y="5844378"/>
              <a:ext cx="1980000" cy="219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28" dirty="0">
                  <a:latin typeface="Arial" panose="020B0604020202020204" pitchFamily="34" charset="0"/>
                  <a:cs typeface="Arial" panose="020B0604020202020204" pitchFamily="34" charset="0"/>
                </a:rPr>
                <a:t>Готовые металл. изд.</a:t>
              </a:r>
              <a:endParaRPr lang="en-US" sz="1028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-84661" y="6066878"/>
              <a:ext cx="1980000" cy="219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28" dirty="0">
                  <a:latin typeface="Arial" panose="020B0604020202020204" pitchFamily="34" charset="0"/>
                  <a:cs typeface="Arial" panose="020B0604020202020204" pitchFamily="34" charset="0"/>
                </a:rPr>
                <a:t>Компьютеры, электронные изд.</a:t>
              </a:r>
              <a:endParaRPr lang="en-US" sz="1028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-84661" y="6300618"/>
              <a:ext cx="1980000" cy="219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28" dirty="0">
                  <a:latin typeface="Arial" panose="020B0604020202020204" pitchFamily="34" charset="0"/>
                  <a:cs typeface="Arial" panose="020B0604020202020204" pitchFamily="34" charset="0"/>
                </a:rPr>
                <a:t>Хим. вещества и продукты</a:t>
              </a:r>
              <a:endParaRPr lang="en-US" sz="1028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-85861" y="6521467"/>
              <a:ext cx="1980000" cy="219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28" dirty="0">
                  <a:latin typeface="Arial" panose="020B0604020202020204" pitchFamily="34" charset="0"/>
                  <a:cs typeface="Arial" panose="020B0604020202020204" pitchFamily="34" charset="0"/>
                </a:rPr>
                <a:t>Проч. неметалл. минерал. </a:t>
              </a:r>
              <a:r>
                <a:rPr lang="ru-RU" sz="1028" dirty="0" err="1">
                  <a:latin typeface="Arial" panose="020B0604020202020204" pitchFamily="34" charset="0"/>
                  <a:cs typeface="Arial" panose="020B0604020202020204" pitchFamily="34" charset="0"/>
                </a:rPr>
                <a:t>прод</a:t>
              </a:r>
              <a:r>
                <a:rPr lang="ru-RU" sz="1028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1028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-84661" y="6735037"/>
              <a:ext cx="1980000" cy="219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28" dirty="0">
                  <a:latin typeface="Arial" panose="020B0604020202020204" pitchFamily="34" charset="0"/>
                  <a:cs typeface="Arial" panose="020B0604020202020204" pitchFamily="34" charset="0"/>
                </a:rPr>
                <a:t>Проч. готовые изд.</a:t>
              </a:r>
              <a:endParaRPr lang="en-US" sz="1028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-85861" y="6963794"/>
              <a:ext cx="1980000" cy="219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28" dirty="0">
                  <a:latin typeface="Arial" panose="020B0604020202020204" pitchFamily="34" charset="0"/>
                  <a:cs typeface="Arial" panose="020B0604020202020204" pitchFamily="34" charset="0"/>
                </a:rPr>
                <a:t>Утилизация отходов</a:t>
              </a:r>
              <a:endParaRPr lang="en-US" sz="1028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-85041" y="7187754"/>
              <a:ext cx="1980000" cy="219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28" dirty="0">
                  <a:latin typeface="Arial" panose="020B0604020202020204" pitchFamily="34" charset="0"/>
                  <a:cs typeface="Arial" panose="020B0604020202020204" pitchFamily="34" charset="0"/>
                </a:rPr>
                <a:t>Изд. из древесины, пробки</a:t>
              </a:r>
              <a:endParaRPr lang="en-US" sz="1028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6570" y="5766945"/>
            <a:ext cx="3698654" cy="28767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3436" y="2712411"/>
            <a:ext cx="3698654" cy="28836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171822" y="1984676"/>
            <a:ext cx="1919396" cy="1147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28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886</a:t>
            </a:r>
          </a:p>
          <a:p>
            <a:pPr algn="ctr"/>
            <a:r>
              <a:rPr lang="ru-RU" sz="1143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доступа</a:t>
            </a:r>
          </a:p>
          <a:p>
            <a:pPr algn="ctr"/>
            <a:r>
              <a:rPr lang="ru-RU" sz="1143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закупкам крупнейших заказчиков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028944" y="6305547"/>
            <a:ext cx="2619072" cy="1147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7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5 927</a:t>
            </a:r>
          </a:p>
          <a:p>
            <a:pPr algn="ctr"/>
            <a:r>
              <a:rPr lang="ru-RU" sz="114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Маркетинговая и информационная поддержка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294724" y="987469"/>
            <a:ext cx="1064452" cy="813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8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</a:t>
            </a:r>
          </a:p>
          <a:p>
            <a:pPr algn="ctr"/>
            <a:r>
              <a:rPr lang="ru-RU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поддержка</a:t>
            </a:r>
          </a:p>
          <a:p>
            <a:pPr algn="ctr"/>
            <a:r>
              <a:rPr lang="ru-RU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части НСГ)</a:t>
            </a: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7" y="15170"/>
            <a:ext cx="1913713" cy="939876"/>
          </a:xfrm>
          <a:prstGeom prst="rect">
            <a:avLst/>
          </a:prstGeom>
        </p:spPr>
      </p:pic>
      <p:sp>
        <p:nvSpPr>
          <p:cNvPr id="94" name="Заголовок 1"/>
          <p:cNvSpPr txBox="1">
            <a:spLocks/>
          </p:cNvSpPr>
          <p:nvPr/>
        </p:nvSpPr>
        <p:spPr>
          <a:xfrm>
            <a:off x="2722657" y="72276"/>
            <a:ext cx="6480651" cy="4743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1521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5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433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Формирование реестра производственных субъектов МСП</a:t>
            </a:r>
            <a:endParaRPr kumimoji="0" lang="ru-RU" sz="3102" b="1" i="0" u="none" strike="noStrike" kern="0" cap="none" spc="-11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0426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786296" y="1810163"/>
            <a:ext cx="1199966" cy="542280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marL="0" marR="0" lvl="0" indent="0" algn="l" defTabSz="3636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Calibri" panose="020F0502020204030204" pitchFamily="34" charset="0"/>
                <a:cs typeface="Arial" pitchFamily="34" charset="0"/>
              </a:rPr>
              <a:t>2017 </a:t>
            </a:r>
          </a:p>
          <a:p>
            <a:pPr marL="0" marR="0" lvl="0" indent="0" algn="l" defTabSz="3636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Calibri" panose="020F0502020204030204" pitchFamily="34" charset="0"/>
                <a:cs typeface="Arial" pitchFamily="34" charset="0"/>
              </a:rPr>
              <a:t>2018 </a:t>
            </a:r>
          </a:p>
        </p:txBody>
      </p:sp>
      <p:sp>
        <p:nvSpPr>
          <p:cNvPr id="55" name="object 2"/>
          <p:cNvSpPr/>
          <p:nvPr/>
        </p:nvSpPr>
        <p:spPr>
          <a:xfrm>
            <a:off x="235750" y="176539"/>
            <a:ext cx="12222940" cy="904973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pPr marL="0" marR="0" lvl="0" indent="0" algn="l" defTabSz="4433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9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590120" y="82387"/>
            <a:ext cx="9503764" cy="863479"/>
          </a:xfrm>
          <a:prstGeom prst="rect">
            <a:avLst/>
          </a:prstGeom>
          <a:noFill/>
        </p:spPr>
        <p:txBody>
          <a:bodyPr wrap="square" lIns="27961" tIns="13980" rIns="0" bIns="13980" rtlCol="0" anchor="ctr">
            <a:noAutofit/>
          </a:bodyPr>
          <a:lstStyle/>
          <a:p>
            <a:pPr marR="0" indent="0" defTabSz="44332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b="1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Утверждение крупнейшими заказчиками программ повышения качества управления закупочной деятельности</a:t>
            </a: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50" y="174972"/>
            <a:ext cx="1794331" cy="816259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8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50" y="915620"/>
            <a:ext cx="12222940" cy="1229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363661"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</a:rPr>
              <a:t>В соответствии пунктом 4.2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</a:rPr>
              <a:t>раздела 4.3 паспорта национального проекта «Малое и среднее предпринимательство и поддержка индивидуальной предпринимательской инициативы», одобренного президиумом Совета при Президенте Российской Федерации по стратегическому развитию и национальным проектам (протокол от 24 декабря 2018 г. № 16), </a:t>
            </a: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в срок до 1 марта 2019 г. поручено принять меры, направленные на разработку 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и </a:t>
            </a: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принятие 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компаниями из числа субъектов естественных монополий и компаниями с государственным участием </a:t>
            </a: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программ по повышению качества управления закупочной деятельностью, 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в том числе предусматривающих разработку показателей эффективности таких программ.</a:t>
            </a:r>
          </a:p>
        </p:txBody>
      </p:sp>
      <p:sp>
        <p:nvSpPr>
          <p:cNvPr id="64" name="object 10"/>
          <p:cNvSpPr/>
          <p:nvPr/>
        </p:nvSpPr>
        <p:spPr>
          <a:xfrm>
            <a:off x="235750" y="2189476"/>
            <a:ext cx="12222940" cy="1082534"/>
          </a:xfrm>
          <a:custGeom>
            <a:avLst/>
            <a:gdLst/>
            <a:ahLst/>
            <a:cxnLst/>
            <a:rect l="l" t="t" r="r" b="b"/>
            <a:pathLst>
              <a:path w="10692130" h="423545">
                <a:moveTo>
                  <a:pt x="10692003" y="0"/>
                </a:moveTo>
                <a:lnTo>
                  <a:pt x="0" y="0"/>
                </a:lnTo>
                <a:lnTo>
                  <a:pt x="0" y="423329"/>
                </a:lnTo>
                <a:lnTo>
                  <a:pt x="10692003" y="423329"/>
                </a:lnTo>
                <a:lnTo>
                  <a:pt x="10692003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pPr lvl="0" algn="ctr"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Правительством Российской Федерации изданы директивы (от 20.02.2019 № 1519п-П13), предусматривающие разработку и принятие компаниями из числа субъектов естественных монополий и компаниями с государственным участием программ по повышению качества управления закупочной деятельностью, в том числе предусматривающих разработку показателей эффективности таких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программ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46040" y="3530378"/>
            <a:ext cx="516500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состоянию на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27.06.2019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7256" y="4032315"/>
            <a:ext cx="11826001" cy="3543300"/>
          </a:xfrm>
          <a:prstGeom prst="roundRect">
            <a:avLst>
              <a:gd name="adj" fmla="val 14473"/>
            </a:avLst>
          </a:prstGeom>
          <a:noFill/>
          <a:ln w="28575" cap="flat" cmpd="sng" algn="ctr">
            <a:solidFill>
              <a:srgbClr val="1F4E7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30 </a:t>
            </a: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крупнейшими заказчиками федерального уровня,</a:t>
            </a:r>
          </a:p>
          <a:p>
            <a:pPr lvl="0" algn="ctr"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</a:rPr>
              <a:t>(ОАО «РЖД»,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ПАО «</a:t>
            </a:r>
            <a:r>
              <a:rPr lang="ru-RU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Россети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», ПАО «Ростелеком, ПАО «</a:t>
            </a:r>
            <a:r>
              <a:rPr lang="ru-RU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Транснефть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», ПАО «</a:t>
            </a:r>
            <a:r>
              <a:rPr lang="ru-RU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РусГидро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», АК «АЛРОСА» (ПАО),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ПАО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«</a:t>
            </a:r>
            <a:r>
              <a:rPr lang="ru-RU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Интер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 РАО», АО «</a:t>
            </a:r>
            <a:r>
              <a:rPr lang="ru-RU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Россельхозбанк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»,  АО «ОЗК», АО «</a:t>
            </a:r>
            <a:r>
              <a:rPr lang="ru-RU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Приокский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 завод цветных металлов», АО «Системный оператор ЕЭС», АО «</a:t>
            </a:r>
            <a:r>
              <a:rPr lang="ru-RU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Росспиртпром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», АО «Концерн «ЦНИИ «Электроприбор», РНКБ Банк (ПАО), АО «</a:t>
            </a:r>
            <a:r>
              <a:rPr lang="ru-RU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Росагролизинг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», ПАО «ГТЛК», АО «Концерн ВКО Алмаз-Антей», АО «КТРВ», АО «МАШ», АО «ПО «Кристалл», АО «ДОМ.РФ»,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АО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«</a:t>
            </a:r>
            <a:r>
              <a:rPr lang="ru-RU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Зарубежнефть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», АО «РОСНАНО», АО «</a:t>
            </a:r>
            <a:r>
              <a:rPr lang="ru-RU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Роскартография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», АО «Концерн «</a:t>
            </a:r>
            <a:r>
              <a:rPr lang="ru-RU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Моринсис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 - Агат», </a:t>
            </a:r>
            <a:endParaRPr lang="ru-RU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0"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АО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«Концерн «НПО «Аврора», АО «ЦТСС», ПАО «Газпром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», ПАО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«ФСК ЕЭС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», АО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«Корпорация «МСП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») 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20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утверждены программы повышения качества управления закупочной деятельности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35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37104</TotalTime>
  <Words>2528</Words>
  <Application>Microsoft Office PowerPoint</Application>
  <PresentationFormat>Произвольный</PresentationFormat>
  <Paragraphs>417</Paragraphs>
  <Slides>12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Helvetica</vt:lpstr>
      <vt:lpstr>Tahoma</vt:lpstr>
      <vt:lpstr>Times New Roman</vt:lpstr>
      <vt:lpstr>Trebuchet MS</vt:lpstr>
      <vt:lpstr>Wingdings</vt:lpstr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Формирование реестра производственных субъектов МСП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EDubinchuk@corpmsp.ru</dc:creator>
  <cp:lastModifiedBy>Машков Виталий Владимирович</cp:lastModifiedBy>
  <cp:revision>1523</cp:revision>
  <cp:lastPrinted>2019-06-07T14:34:19Z</cp:lastPrinted>
  <dcterms:created xsi:type="dcterms:W3CDTF">2015-12-16T13:43:54Z</dcterms:created>
  <dcterms:modified xsi:type="dcterms:W3CDTF">2019-07-01T13:07:08Z</dcterms:modified>
</cp:coreProperties>
</file>