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72" r:id="rId7"/>
    <p:sldId id="264" r:id="rId8"/>
    <p:sldId id="265" r:id="rId9"/>
    <p:sldId id="273" r:id="rId10"/>
    <p:sldId id="274" r:id="rId11"/>
    <p:sldId id="277" r:id="rId12"/>
    <p:sldId id="27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C1300-4D13-46D6-8522-5F19C7DAF885}">
          <p14:sldIdLst>
            <p14:sldId id="256"/>
            <p14:sldId id="258"/>
            <p14:sldId id="259"/>
            <p14:sldId id="260"/>
            <p14:sldId id="261"/>
            <p14:sldId id="272"/>
            <p14:sldId id="264"/>
            <p14:sldId id="265"/>
            <p14:sldId id="273"/>
            <p14:sldId id="274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AA2"/>
    <a:srgbClr val="1B4955"/>
    <a:srgbClr val="323B8D"/>
    <a:srgbClr val="261F5B"/>
    <a:srgbClr val="63B336"/>
    <a:srgbClr val="00007A"/>
    <a:srgbClr val="190E6C"/>
    <a:srgbClr val="000099"/>
    <a:srgbClr val="9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737" autoAdjust="0"/>
  </p:normalViewPr>
  <p:slideViewPr>
    <p:cSldViewPr>
      <p:cViewPr varScale="1">
        <p:scale>
          <a:sx n="94" d="100"/>
          <a:sy n="94" d="100"/>
        </p:scale>
        <p:origin x="61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41B7-4249-45B9-A22D-205148F9920D}" type="datetimeFigureOut">
              <a:rPr lang="ru-RU" smtClean="0"/>
              <a:t>04.07.2019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998B-C158-49C6-B6E7-ED099DF16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1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0FC-1D19-4A4F-9CCC-694A704A89D8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89B9-6FC5-459D-82AB-5A3D3C2D6D6C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BCBF-E91C-416C-AA58-1B4D119DCC1C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A6EA-F080-4BB7-87D3-DC3F6FEF63A1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27B-6377-4AC5-B63E-0B4E265975B8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9E4-37CD-4D7F-8977-628151E83286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98CE-6B16-47F8-BD50-1FE8EE17F8DE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0937-6DE9-4A6E-B4A0-EE34350AA72B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136A-C33E-40EF-9E7C-DD9C82220213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C01-C685-424D-BEA5-D7C368398753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D461-D94C-4804-93C5-F22A6B3DEC21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3D9F-315B-4B38-A7D7-20D10B40E0C9}" type="datetime1">
              <a:rPr lang="ru-RU" smtClean="0"/>
              <a:t>04.07.2019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27E3-C45F-4A7B-9A38-0A12054865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7305"/>
            <a:ext cx="9137589" cy="514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635646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Требования к асфальтобетонам, предъявляемые современной нормативно-технической базой, и способы их достижения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712" y="2931790"/>
            <a:ext cx="684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ООО «Новые технологии строительства»</a:t>
            </a:r>
            <a:endParaRPr lang="ru-RU" sz="1600" dirty="0">
              <a:solidFill>
                <a:schemeClr val="bg1"/>
              </a:solidFill>
              <a:latin typeface="Gotham Pro Light" pitchFamily="50" charset="0"/>
              <a:cs typeface="Gotham Pro Light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1526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000" y="4680000"/>
            <a:ext cx="4286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/>
                <a:cs typeface="Gotham Pro Medium" pitchFamily="50" charset="0"/>
              </a:rPr>
              <a:pPr algn="ctr" defTabSz="756000">
                <a:lnSpc>
                  <a:spcPts val="1400"/>
                </a:lnSpc>
              </a:pPr>
              <a:t>10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97" y="411510"/>
            <a:ext cx="774043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Результаты сравнительных </a:t>
            </a:r>
            <a:r>
              <a:rPr lang="ru-RU" sz="23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испытаний</a:t>
            </a:r>
            <a:r>
              <a:rPr lang="en-US" sz="23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 </a:t>
            </a:r>
            <a:r>
              <a:rPr lang="ru-RU" sz="23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смеси ЩМА-15</a:t>
            </a:r>
            <a:endParaRPr lang="ru-RU" sz="23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090425"/>
              </p:ext>
            </p:extLst>
          </p:nvPr>
        </p:nvGraphicFramePr>
        <p:xfrm>
          <a:off x="834083" y="1026420"/>
          <a:ext cx="7626350" cy="3821228"/>
        </p:xfrm>
        <a:graphic>
          <a:graphicData uri="http://schemas.openxmlformats.org/drawingml/2006/table">
            <a:tbl>
              <a:tblPr firstRow="1" firstCol="1" bandRow="1"/>
              <a:tblGrid>
                <a:gridCol w="353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9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№ п/п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2325" marR="223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Наименование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показателя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Требования ГОСТ 31015-2002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II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–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III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Д-К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З)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Состав №1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БНД 60/90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c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Viatop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Состав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№2</a:t>
                      </a:r>
                      <a:endParaRPr lang="en-US" sz="900" b="1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БНД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60/90 с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комплексным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модификатором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Состав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№3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ПБВ-60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Viatop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22325" marR="223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Средняя плотность, г/см³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не регламентируется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2,59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2,59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2,59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22325" marR="223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Устойчивость  к расслаиванию по стеканию,%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не более 0,20 (0,07÷0,15)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0,11</a:t>
                      </a:r>
                    </a:p>
                  </a:txBody>
                  <a:tcPr marL="22325" marR="22325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0,13</a:t>
                      </a:r>
                    </a:p>
                  </a:txBody>
                  <a:tcPr marL="22325" marR="22325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0,12</a:t>
                      </a:r>
                    </a:p>
                  </a:txBody>
                  <a:tcPr marL="22325" marR="22325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22325" marR="223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Пористость минеральной части, %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15  ÷ 19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18,6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18,7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18,6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22325" marR="223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Остаточная пористость, %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1,5 ÷ 4,5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3,4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2,6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3,3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22325" marR="223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Водонасыщение, %  по объему                         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1,0 ÷ 4,0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2,2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2,3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2325" marR="223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Предел прочности при сжатии, МПа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при температуре 20 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при температуре 50 °С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0,65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0,67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1,04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0,88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22325" marR="223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Сдвигоустойчивость температуре 50 °С 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коэффициент внутреннего  трения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сцепление при сдвиге при, МПа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не менее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0,18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0,21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0,27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0,27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22325" marR="2232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Трещиностойкость - предел прочности на растяжение при расколе при температуре 0 °С, МПа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не менее   2,5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не более 6,0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4,5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4,0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5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22325" marR="223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Колейность: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Глубина колеи, мм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Угол наклона кривой колееобразования, 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WTS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Испытание проведено в соответствии с 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ПНСТ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180</a:t>
                      </a:r>
                    </a:p>
                  </a:txBody>
                  <a:tcPr marL="22325" marR="223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6,75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0,15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1,38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0,021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0,53 </a:t>
                      </a:r>
                    </a:p>
                  </a:txBody>
                  <a:tcPr marL="22325" marR="223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834083" y="4193048"/>
            <a:ext cx="7626349" cy="65460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1526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000" y="4680000"/>
            <a:ext cx="4286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/>
                <a:cs typeface="Gotham Pro Medium" pitchFamily="50" charset="0"/>
              </a:rPr>
              <a:pPr algn="ctr" defTabSz="756000">
                <a:lnSpc>
                  <a:spcPts val="1400"/>
                </a:lnSpc>
              </a:pPr>
              <a:t>11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97" y="411510"/>
            <a:ext cx="7740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Заключение</a:t>
            </a:r>
            <a:endParaRPr lang="ru-RU" sz="25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45" y="1635646"/>
            <a:ext cx="3414831" cy="2681176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794562" y="1847781"/>
            <a:ext cx="2088232" cy="72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АПДДР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794562" y="968565"/>
            <a:ext cx="2088232" cy="72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СБС</a:t>
            </a:r>
            <a:endParaRPr lang="ru-RU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794562" y="2737637"/>
            <a:ext cx="2088232" cy="1294056"/>
          </a:xfrm>
          <a:prstGeom prst="rightArrow">
            <a:avLst>
              <a:gd name="adj1" fmla="val 50000"/>
              <a:gd name="adj2" fmla="val 28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Комплексные модификаторы</a:t>
            </a:r>
            <a:endParaRPr lang="ru-RU" b="1" dirty="0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6372193" y="968565"/>
            <a:ext cx="2088233" cy="725862"/>
          </a:xfrm>
          <a:prstGeom prst="rightArrow">
            <a:avLst/>
          </a:prstGeom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Каучуки</a:t>
            </a:r>
            <a:endParaRPr lang="ru-RU" b="1" dirty="0"/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5940153" y="2782323"/>
            <a:ext cx="2520273" cy="1279813"/>
          </a:xfrm>
          <a:prstGeom prst="rightArrow">
            <a:avLst>
              <a:gd name="adj1" fmla="val 50000"/>
              <a:gd name="adj2" fmla="val 35693"/>
            </a:avLst>
          </a:prstGeom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Термореактивные полимеры</a:t>
            </a:r>
            <a:endParaRPr lang="ru-RU" b="1" dirty="0"/>
          </a:p>
        </p:txBody>
      </p:sp>
      <p:sp>
        <p:nvSpPr>
          <p:cNvPr id="23" name="Стрелка вправо 22"/>
          <p:cNvSpPr/>
          <p:nvPr/>
        </p:nvSpPr>
        <p:spPr>
          <a:xfrm flipH="1">
            <a:off x="6372193" y="1846651"/>
            <a:ext cx="2088233" cy="725862"/>
          </a:xfrm>
          <a:prstGeom prst="rightArrow">
            <a:avLst/>
          </a:prstGeom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Термопласты</a:t>
            </a:r>
            <a:endParaRPr lang="ru-RU" b="1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794562" y="4192451"/>
            <a:ext cx="2088232" cy="72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Воски</a:t>
            </a:r>
            <a:endParaRPr lang="ru-RU" b="1" dirty="0"/>
          </a:p>
        </p:txBody>
      </p:sp>
      <p:sp>
        <p:nvSpPr>
          <p:cNvPr id="25" name="Стрелка вправо 24"/>
          <p:cNvSpPr/>
          <p:nvPr/>
        </p:nvSpPr>
        <p:spPr>
          <a:xfrm flipH="1">
            <a:off x="6044065" y="4192451"/>
            <a:ext cx="2416360" cy="725862"/>
          </a:xfrm>
          <a:prstGeom prst="rightArrow">
            <a:avLst/>
          </a:prstGeom>
          <a:ln>
            <a:solidFill>
              <a:schemeClr val="accent1">
                <a:shade val="50000"/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Термоэластопласты</a:t>
            </a:r>
            <a:endParaRPr lang="ru-RU" b="1" dirty="0"/>
          </a:p>
        </p:txBody>
      </p:sp>
      <p:sp>
        <p:nvSpPr>
          <p:cNvPr id="2" name="Стрелка вверх 1"/>
          <p:cNvSpPr/>
          <p:nvPr/>
        </p:nvSpPr>
        <p:spPr>
          <a:xfrm>
            <a:off x="3296631" y="4307709"/>
            <a:ext cx="2304257" cy="4875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Прочие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3490" y="763999"/>
            <a:ext cx="15234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48AA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НТД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48AA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0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1526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000" y="4680000"/>
            <a:ext cx="4286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/>
                <a:cs typeface="Gotham Pro Medium" pitchFamily="50" charset="0"/>
              </a:rPr>
              <a:pPr algn="ctr" defTabSz="756000">
                <a:lnSpc>
                  <a:spcPts val="1400"/>
                </a:lnSpc>
              </a:pPr>
              <a:t>12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4825" y="2067694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Спасибо за внимание!</a:t>
            </a:r>
            <a:endParaRPr lang="ru-RU" sz="4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" y="0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000" y="4680000"/>
            <a:ext cx="4286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00">
              <a:lnSpc>
                <a:spcPts val="1400"/>
              </a:lnSpc>
            </a:pPr>
            <a:fld id="{3C4B73A0-0D28-4522-B133-C3DF26E27F1D}" type="slidenum">
              <a:rPr lang="en-US" sz="140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pPr algn="ctr" defTabSz="756000">
                <a:lnSpc>
                  <a:spcPts val="1400"/>
                </a:lnSpc>
              </a:pPr>
              <a:t>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00" y="411510"/>
            <a:ext cx="7740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Обзор </a:t>
            </a:r>
            <a:r>
              <a:rPr lang="ru-RU" sz="2500" dirty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существующей </a:t>
            </a:r>
            <a:r>
              <a:rPr lang="ru-RU" sz="25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нормативной базы</a:t>
            </a:r>
            <a:endParaRPr lang="ru-RU" sz="25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0154"/>
              </p:ext>
            </p:extLst>
          </p:nvPr>
        </p:nvGraphicFramePr>
        <p:xfrm>
          <a:off x="720000" y="1042134"/>
          <a:ext cx="7740432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704">
                  <a:extLst>
                    <a:ext uri="{9D8B030D-6E8A-4147-A177-3AD203B41FA5}">
                      <a16:colId xmlns:a16="http://schemas.microsoft.com/office/drawing/2014/main" val="3753646174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134782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ГОД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НОРМАТИВНЫЙ</a:t>
                      </a:r>
                      <a:r>
                        <a:rPr lang="ru-RU" sz="1400" kern="1200" baseline="0" dirty="0" smtClean="0">
                          <a:solidFill>
                            <a:schemeClr val="bg1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 ДОКУМЕНТ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532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1931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«Технические условия, правила и нормы для изысканий, проектирования, постройки, ремонта и содержания автогужевых дорог и мостовых сооружений на них» Цудортранса НКПС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92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1960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ГОСТ 9128 «Смеси асфальтобетонные дорожные, аэродромные и асфальтобетон. Технические условия»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50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2002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cs typeface="Gotham Pro Medium" pitchFamily="50" charset="0"/>
                        </a:rPr>
                        <a:t>ГОСТ 31015 «Смеси асфальтобетонные дорожные, аэродромные и асфальтобетон. Технические условия»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84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2013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 СТО АВТОДОР 2.6 «Требования к нежестким дорожным одеждам автомобильных дорог государственной компании «Автодор»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72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2016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ПНСТ 183</a:t>
                      </a:r>
                      <a:r>
                        <a:rPr lang="en-US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 (</a:t>
                      </a:r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ГОСТ</a:t>
                      </a:r>
                      <a:r>
                        <a:rPr lang="ru-RU" sz="1400" kern="1200" baseline="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 Р 58401.1-2019)</a:t>
                      </a:r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 и ПНСТ 184 (ГОСТ</a:t>
                      </a:r>
                      <a:r>
                        <a:rPr lang="ru-RU" sz="1400" kern="1200" baseline="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 Р 58402.1-2019)</a:t>
                      </a:r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  «Евроасфальт»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33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2016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323B8D"/>
                          </a:solidFill>
                          <a:latin typeface="Gotham Pro Medium" pitchFamily="50" charset="0"/>
                          <a:ea typeface="+mn-ea"/>
                          <a:cs typeface="Gotham Pro Medium" pitchFamily="50" charset="0"/>
                        </a:rPr>
                        <a:t>ПНСТ 114 и ПНСТ 127 «Суперасфальт"</a:t>
                      </a:r>
                      <a:endParaRPr lang="ru-RU" sz="1400" kern="1200" dirty="0">
                        <a:solidFill>
                          <a:srgbClr val="323B8D"/>
                        </a:solidFill>
                        <a:latin typeface="Gotham Pro Medium" pitchFamily="50" charset="0"/>
                        <a:ea typeface="+mn-ea"/>
                        <a:cs typeface="Gotham Pro Medium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4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5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0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000" y="4680000"/>
            <a:ext cx="4286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pPr algn="ctr" defTabSz="756000">
                <a:lnSpc>
                  <a:spcPts val="1400"/>
                </a:lnSpc>
              </a:pPr>
              <a:t>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97" y="411510"/>
            <a:ext cx="7740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Изменение требований к характеристикам АБС </a:t>
            </a:r>
            <a:endParaRPr lang="ru-RU" sz="25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00733"/>
              </p:ext>
            </p:extLst>
          </p:nvPr>
        </p:nvGraphicFramePr>
        <p:xfrm>
          <a:off x="719996" y="1300074"/>
          <a:ext cx="7740431" cy="353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584">
                  <a:extLst>
                    <a:ext uri="{9D8B030D-6E8A-4147-A177-3AD203B41FA5}">
                      <a16:colId xmlns:a16="http://schemas.microsoft.com/office/drawing/2014/main" val="3832923696"/>
                    </a:ext>
                  </a:extLst>
                </a:gridCol>
                <a:gridCol w="156372">
                  <a:extLst>
                    <a:ext uri="{9D8B030D-6E8A-4147-A177-3AD203B41FA5}">
                      <a16:colId xmlns:a16="http://schemas.microsoft.com/office/drawing/2014/main" val="983893979"/>
                    </a:ext>
                  </a:extLst>
                </a:gridCol>
                <a:gridCol w="938235">
                  <a:extLst>
                    <a:ext uri="{9D8B030D-6E8A-4147-A177-3AD203B41FA5}">
                      <a16:colId xmlns:a16="http://schemas.microsoft.com/office/drawing/2014/main" val="1845250057"/>
                    </a:ext>
                  </a:extLst>
                </a:gridCol>
                <a:gridCol w="156372">
                  <a:extLst>
                    <a:ext uri="{9D8B030D-6E8A-4147-A177-3AD203B41FA5}">
                      <a16:colId xmlns:a16="http://schemas.microsoft.com/office/drawing/2014/main" val="3715885738"/>
                    </a:ext>
                  </a:extLst>
                </a:gridCol>
                <a:gridCol w="1094607">
                  <a:extLst>
                    <a:ext uri="{9D8B030D-6E8A-4147-A177-3AD203B41FA5}">
                      <a16:colId xmlns:a16="http://schemas.microsoft.com/office/drawing/2014/main" val="2897986547"/>
                    </a:ext>
                  </a:extLst>
                </a:gridCol>
                <a:gridCol w="156372">
                  <a:extLst>
                    <a:ext uri="{9D8B030D-6E8A-4147-A177-3AD203B41FA5}">
                      <a16:colId xmlns:a16="http://schemas.microsoft.com/office/drawing/2014/main" val="2524145598"/>
                    </a:ext>
                  </a:extLst>
                </a:gridCol>
                <a:gridCol w="1094607">
                  <a:extLst>
                    <a:ext uri="{9D8B030D-6E8A-4147-A177-3AD203B41FA5}">
                      <a16:colId xmlns:a16="http://schemas.microsoft.com/office/drawing/2014/main" val="829247405"/>
                    </a:ext>
                  </a:extLst>
                </a:gridCol>
                <a:gridCol w="156372">
                  <a:extLst>
                    <a:ext uri="{9D8B030D-6E8A-4147-A177-3AD203B41FA5}">
                      <a16:colId xmlns:a16="http://schemas.microsoft.com/office/drawing/2014/main" val="2030820721"/>
                    </a:ext>
                  </a:extLst>
                </a:gridCol>
                <a:gridCol w="743208">
                  <a:extLst>
                    <a:ext uri="{9D8B030D-6E8A-4147-A177-3AD203B41FA5}">
                      <a16:colId xmlns:a16="http://schemas.microsoft.com/office/drawing/2014/main" val="153052641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4223769"/>
                    </a:ext>
                  </a:extLst>
                </a:gridCol>
                <a:gridCol w="781862">
                  <a:extLst>
                    <a:ext uri="{9D8B030D-6E8A-4147-A177-3AD203B41FA5}">
                      <a16:colId xmlns:a16="http://schemas.microsoft.com/office/drawing/2014/main" val="1761255350"/>
                    </a:ext>
                  </a:extLst>
                </a:gridCol>
              </a:tblGrid>
              <a:tr h="2518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5720" marR="4572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ГОСТ 9128</a:t>
                      </a:r>
                    </a:p>
                    <a:p>
                      <a:pPr algn="ctr"/>
                      <a:r>
                        <a:rPr lang="ru-RU" sz="800" dirty="0" smtClean="0"/>
                        <a:t>ТИП</a:t>
                      </a:r>
                      <a:r>
                        <a:rPr lang="ru-RU" sz="800" baseline="0" dirty="0" smtClean="0"/>
                        <a:t> А </a:t>
                      </a:r>
                      <a:r>
                        <a:rPr lang="en-US" sz="800" baseline="0" dirty="0" smtClean="0">
                          <a:latin typeface="Gotham Pro Medium"/>
                        </a:rPr>
                        <a:t>I</a:t>
                      </a:r>
                      <a:r>
                        <a:rPr lang="ru-RU" sz="800" baseline="0" dirty="0" smtClean="0"/>
                        <a:t> Марки</a:t>
                      </a:r>
                      <a:endParaRPr lang="ru-RU" sz="800" dirty="0" smtClean="0"/>
                    </a:p>
                  </a:txBody>
                  <a:tcPr marL="45720" marR="4572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СТО АВТОДОР 2.6-2013 ТИП А </a:t>
                      </a:r>
                      <a:r>
                        <a:rPr lang="en-US" sz="800" b="1" dirty="0" smtClean="0">
                          <a:latin typeface="Gotham Pro Medium"/>
                        </a:rPr>
                        <a:t>I </a:t>
                      </a:r>
                      <a:r>
                        <a:rPr lang="ru-RU" sz="800" b="1" dirty="0" smtClean="0"/>
                        <a:t>Марки</a:t>
                      </a:r>
                      <a:endParaRPr lang="ru-RU" sz="800" dirty="0"/>
                    </a:p>
                  </a:txBody>
                  <a:tcPr marL="45720" marR="4572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СТО АВТОДОР</a:t>
                      </a:r>
                    </a:p>
                    <a:p>
                      <a:pPr algn="ctr"/>
                      <a:r>
                        <a:rPr lang="ru-RU" sz="800" b="1" dirty="0" smtClean="0"/>
                        <a:t> 2.18-2015 ПДА АЕ</a:t>
                      </a:r>
                      <a:r>
                        <a:rPr lang="ru-RU" sz="800" b="1" baseline="-25000" dirty="0" smtClean="0"/>
                        <a:t>16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СТО АВТОДОР 2.6-2013</a:t>
                      </a:r>
                      <a:endParaRPr lang="en-US" sz="800" b="1" dirty="0" smtClean="0">
                        <a:latin typeface="Gotham Pro Medium"/>
                      </a:endParaRPr>
                    </a:p>
                    <a:p>
                      <a:pPr algn="ctr"/>
                      <a:r>
                        <a:rPr lang="ru-RU" sz="800" b="1" dirty="0" smtClean="0"/>
                        <a:t> (редакция 2016 г.)</a:t>
                      </a:r>
                      <a:endParaRPr lang="ru-RU" sz="800" dirty="0"/>
                    </a:p>
                  </a:txBody>
                  <a:tcPr marL="45720" marR="45720" marT="36000" marB="36000" anchor="ctr"/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603495025"/>
                  </a:ext>
                </a:extLst>
              </a:tr>
              <a:tr h="223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ПДА АЕ</a:t>
                      </a:r>
                      <a:r>
                        <a:rPr lang="ru-RU" sz="800" b="1" baseline="-250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36000" marB="36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ТИП А </a:t>
                      </a:r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Gotham Pro Medium"/>
                        </a:rPr>
                        <a:t>I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</a:rPr>
                        <a:t>Марки</a:t>
                      </a:r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156559"/>
                  </a:ext>
                </a:extLst>
              </a:tr>
              <a:tr h="221000">
                <a:tc>
                  <a:txBody>
                    <a:bodyPr/>
                    <a:lstStyle/>
                    <a:p>
                      <a:r>
                        <a:rPr lang="ru-RU" sz="800" dirty="0"/>
                        <a:t>Пористость минеральной части, %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14,0 – 19,0</a:t>
                      </a:r>
                      <a:endParaRPr lang="ru-RU" sz="800" b="1" dirty="0"/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14,0 – 19,0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не более 19,0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не более 19,0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14,0 – 19,0</a:t>
                      </a:r>
                    </a:p>
                  </a:txBody>
                  <a:tcPr marL="45720" marR="45720" marT="36000" marB="36000" anchor="ctr"/>
                </a:tc>
                <a:extLst>
                  <a:ext uri="{0D108BD9-81ED-4DB2-BD59-A6C34878D82A}">
                    <a16:rowId xmlns:a16="http://schemas.microsoft.com/office/drawing/2014/main" val="260640926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r>
                        <a:rPr lang="ru-RU" sz="800" dirty="0"/>
                        <a:t>Остаточная пористость,%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2,5 – 5,0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2,5 – 5,0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2,5 – 5,0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2,5 – 5,0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2,5 – 5,0</a:t>
                      </a:r>
                    </a:p>
                  </a:txBody>
                  <a:tcPr marL="45720" marR="45720" marT="36000" marB="36000" anchor="ctr"/>
                </a:tc>
                <a:extLst>
                  <a:ext uri="{0D108BD9-81ED-4DB2-BD59-A6C34878D82A}">
                    <a16:rowId xmlns:a16="http://schemas.microsoft.com/office/drawing/2014/main" val="1721741011"/>
                  </a:ext>
                </a:extLst>
              </a:tr>
              <a:tr h="146680">
                <a:tc>
                  <a:txBody>
                    <a:bodyPr/>
                    <a:lstStyle/>
                    <a:p>
                      <a:r>
                        <a:rPr lang="ru-RU" sz="800" dirty="0"/>
                        <a:t>Водонасыщение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 2,0 – 5,0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 2,0 – 5,0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 2,0 – 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4,5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 2,0 – 4,5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 2,0 – 5,0</a:t>
                      </a:r>
                    </a:p>
                  </a:txBody>
                  <a:tcPr marL="45720" marR="45720" marT="36000" marB="36000" anchor="ctr"/>
                </a:tc>
                <a:extLst>
                  <a:ext uri="{0D108BD9-81ED-4DB2-BD59-A6C34878D82A}">
                    <a16:rowId xmlns:a16="http://schemas.microsoft.com/office/drawing/2014/main" val="1026584935"/>
                  </a:ext>
                </a:extLst>
              </a:tr>
              <a:tr h="149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</a:rPr>
                        <a:t>Предел прочности при сжатии, при темп. 50</a:t>
                      </a:r>
                      <a:r>
                        <a:rPr lang="en-US" sz="800" kern="1200" dirty="0">
                          <a:effectLst/>
                          <a:latin typeface="Gotham Pro Medium"/>
                        </a:rPr>
                        <a:t>ºC</a:t>
                      </a:r>
                      <a:r>
                        <a:rPr lang="ru-RU" sz="800" kern="1200" dirty="0">
                          <a:effectLst/>
                        </a:rPr>
                        <a:t>, МПа</a:t>
                      </a:r>
                      <a:r>
                        <a:rPr lang="en-US" sz="800" kern="1200" dirty="0">
                          <a:effectLst/>
                          <a:latin typeface="Gotham Pro Medium"/>
                        </a:rPr>
                        <a:t>,</a:t>
                      </a:r>
                      <a:r>
                        <a:rPr lang="ru-RU" sz="800" kern="1200" dirty="0">
                          <a:effectLst/>
                        </a:rPr>
                        <a:t> не менее </a:t>
                      </a:r>
                      <a:endParaRPr lang="ru-RU" sz="800" dirty="0"/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1,0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1,5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Gotham Pro Medium"/>
                        </a:rPr>
                        <a:t>1,75</a:t>
                      </a:r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1,75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1,6</a:t>
                      </a:r>
                    </a:p>
                  </a:txBody>
                  <a:tcPr marL="45720" marR="45720" marT="36000" marB="36000" anchor="ctr"/>
                </a:tc>
                <a:extLst>
                  <a:ext uri="{0D108BD9-81ED-4DB2-BD59-A6C34878D82A}">
                    <a16:rowId xmlns:a16="http://schemas.microsoft.com/office/drawing/2014/main" val="3675310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</a:rPr>
                        <a:t>Предел прочности при сжатии, при темп. 20</a:t>
                      </a:r>
                      <a:r>
                        <a:rPr lang="en-US" sz="800" kern="1200" dirty="0">
                          <a:effectLst/>
                          <a:latin typeface="Gotham Pro Medium"/>
                        </a:rPr>
                        <a:t>º</a:t>
                      </a:r>
                      <a:r>
                        <a:rPr lang="ru-RU" sz="800" kern="1200" dirty="0">
                          <a:effectLst/>
                        </a:rPr>
                        <a:t>С, МПа, не менее</a:t>
                      </a:r>
                      <a:endParaRPr lang="ru-RU" sz="800" dirty="0"/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2,5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3,5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Gotham Pro Medium"/>
                        </a:rPr>
                        <a:t>4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Gotham Pro Medium"/>
                        </a:rPr>
                        <a:t>0</a:t>
                      </a:r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4,0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4,0</a:t>
                      </a:r>
                    </a:p>
                  </a:txBody>
                  <a:tcPr marL="45720" marR="45720" marT="36000" marB="36000" anchor="ctr"/>
                </a:tc>
                <a:extLst>
                  <a:ext uri="{0D108BD9-81ED-4DB2-BD59-A6C34878D82A}">
                    <a16:rowId xmlns:a16="http://schemas.microsoft.com/office/drawing/2014/main" val="1032862876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</a:rPr>
                        <a:t>Предел прочности при сжатии, при темп. 0ºС, МПа, не более </a:t>
                      </a:r>
                      <a:endParaRPr lang="ru-RU" sz="800" dirty="0"/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11,0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11,0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11,0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11,0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11,0</a:t>
                      </a:r>
                    </a:p>
                  </a:txBody>
                  <a:tcPr marL="45720" marR="45720" marT="36000" marB="36000" anchor="ctr"/>
                </a:tc>
                <a:extLst>
                  <a:ext uri="{0D108BD9-81ED-4DB2-BD59-A6C34878D82A}">
                    <a16:rowId xmlns:a16="http://schemas.microsoft.com/office/drawing/2014/main" val="3765933675"/>
                  </a:ext>
                </a:extLst>
              </a:tr>
              <a:tr h="151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Водостойкость, </a:t>
                      </a:r>
                      <a:r>
                        <a:rPr lang="ru-RU" sz="800" kern="1200" dirty="0">
                          <a:effectLst/>
                        </a:rPr>
                        <a:t>не менее: </a:t>
                      </a:r>
                      <a:endParaRPr lang="ru-RU" sz="800" dirty="0"/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0,90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0,90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0,90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0,90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/>
                        <a:t>0,90</a:t>
                      </a:r>
                    </a:p>
                  </a:txBody>
                  <a:tcPr marL="45720" marR="45720" marT="36000" marB="36000" anchor="ctr"/>
                </a:tc>
                <a:extLst>
                  <a:ext uri="{0D108BD9-81ED-4DB2-BD59-A6C34878D82A}">
                    <a16:rowId xmlns:a16="http://schemas.microsoft.com/office/drawing/2014/main" val="745051939"/>
                  </a:ext>
                </a:extLst>
              </a:tr>
              <a:tr h="154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</a:rPr>
                        <a:t>Водостойкость </a:t>
                      </a:r>
                      <a:r>
                        <a:rPr lang="ru-RU" sz="800" kern="1200" dirty="0">
                          <a:effectLst/>
                        </a:rPr>
                        <a:t>при длительном водонасыщении, не менее: </a:t>
                      </a:r>
                      <a:endParaRPr lang="ru-RU" sz="800" dirty="0"/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0,85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0,90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0,90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0,90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/>
                        <a:t>0,90</a:t>
                      </a:r>
                    </a:p>
                  </a:txBody>
                  <a:tcPr marL="45720" marR="45720" marT="36000" marB="36000" anchor="ctr"/>
                </a:tc>
                <a:extLst>
                  <a:ext uri="{0D108BD9-81ED-4DB2-BD59-A6C34878D82A}">
                    <a16:rowId xmlns:a16="http://schemas.microsoft.com/office/drawing/2014/main" val="3735264331"/>
                  </a:ext>
                </a:extLst>
              </a:tr>
              <a:tr h="251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</a:rPr>
                        <a:t>Сдвигоустойчивость по:</a:t>
                      </a:r>
                      <a:br>
                        <a:rPr lang="ru-RU" sz="800" kern="1200" dirty="0">
                          <a:effectLst/>
                        </a:rPr>
                      </a:br>
                      <a:r>
                        <a:rPr lang="ru-RU" sz="800" kern="1200" dirty="0">
                          <a:effectLst/>
                        </a:rPr>
                        <a:t>- коэффициенту внутреннего трения, не менее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</a:rPr>
                        <a:t>- сцеплению при сдвиге при температуре 50 °С. МПа. не менее 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0,87</a:t>
                      </a:r>
                    </a:p>
                    <a:p>
                      <a:pPr algn="ctr"/>
                      <a:r>
                        <a:rPr lang="ru-RU" sz="800" b="1" dirty="0"/>
                        <a:t>0,27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0,87</a:t>
                      </a:r>
                    </a:p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0,30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en-US" sz="800" b="1" dirty="0">
                          <a:latin typeface="Gotham Pro Medium"/>
                        </a:rPr>
                        <a:t>-</a:t>
                      </a:r>
                      <a:endParaRPr lang="ru-RU" sz="800" b="1" dirty="0"/>
                    </a:p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Gotham Pro Medium"/>
                        </a:rPr>
                        <a:t>-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0,89</a:t>
                      </a:r>
                    </a:p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</a:rPr>
                        <a:t>0,30</a:t>
                      </a:r>
                    </a:p>
                  </a:txBody>
                  <a:tcPr marL="45720" marR="45720" marT="36000" marB="36000"/>
                </a:tc>
                <a:extLst>
                  <a:ext uri="{0D108BD9-81ED-4DB2-BD59-A6C34878D82A}">
                    <a16:rowId xmlns:a16="http://schemas.microsoft.com/office/drawing/2014/main" val="163933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kern="1200" dirty="0">
                          <a:effectLst/>
                        </a:rPr>
                        <a:t>Трещиностойкость по пределу прочности на растяжение при расколе при температуре 0С, 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36000" marB="36000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3,5 – 6,0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3,5 – 6,0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3,5 – 6,0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3,5 – 6,0</a:t>
                      </a:r>
                    </a:p>
                  </a:txBody>
                  <a:tcPr marL="45720" marR="4572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3,5 – 6,0</a:t>
                      </a:r>
                    </a:p>
                  </a:txBody>
                  <a:tcPr marL="45720" marR="45720" marT="36000" marB="36000" anchor="ctr"/>
                </a:tc>
                <a:extLst>
                  <a:ext uri="{0D108BD9-81ED-4DB2-BD59-A6C34878D82A}">
                    <a16:rowId xmlns:a16="http://schemas.microsoft.com/office/drawing/2014/main" val="3741541396"/>
                  </a:ext>
                </a:extLst>
              </a:tr>
            </a:tbl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3069357" y="2662808"/>
            <a:ext cx="14401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5417046" y="2662808"/>
            <a:ext cx="14401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4149477" y="2662808"/>
            <a:ext cx="14401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6660232" y="2662808"/>
            <a:ext cx="14401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947357" y="856609"/>
            <a:ext cx="328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 части статических испытаний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0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000" y="4680000"/>
            <a:ext cx="4286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pPr algn="ctr" defTabSz="756000">
                <a:lnSpc>
                  <a:spcPts val="1400"/>
                </a:lnSpc>
              </a:pPr>
              <a:t>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97" y="411510"/>
            <a:ext cx="7740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Изменение требований к характеристикам АБС </a:t>
            </a:r>
            <a:endParaRPr lang="ru-RU" sz="25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39364"/>
              </p:ext>
            </p:extLst>
          </p:nvPr>
        </p:nvGraphicFramePr>
        <p:xfrm>
          <a:off x="719997" y="1300074"/>
          <a:ext cx="7740431" cy="34049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5584">
                  <a:extLst>
                    <a:ext uri="{9D8B030D-6E8A-4147-A177-3AD203B41FA5}">
                      <a16:colId xmlns:a16="http://schemas.microsoft.com/office/drawing/2014/main" val="3832923696"/>
                    </a:ext>
                  </a:extLst>
                </a:gridCol>
                <a:gridCol w="156372">
                  <a:extLst>
                    <a:ext uri="{9D8B030D-6E8A-4147-A177-3AD203B41FA5}">
                      <a16:colId xmlns:a16="http://schemas.microsoft.com/office/drawing/2014/main" val="983893979"/>
                    </a:ext>
                  </a:extLst>
                </a:gridCol>
                <a:gridCol w="938235">
                  <a:extLst>
                    <a:ext uri="{9D8B030D-6E8A-4147-A177-3AD203B41FA5}">
                      <a16:colId xmlns:a16="http://schemas.microsoft.com/office/drawing/2014/main" val="1845250057"/>
                    </a:ext>
                  </a:extLst>
                </a:gridCol>
                <a:gridCol w="156372">
                  <a:extLst>
                    <a:ext uri="{9D8B030D-6E8A-4147-A177-3AD203B41FA5}">
                      <a16:colId xmlns:a16="http://schemas.microsoft.com/office/drawing/2014/main" val="3715885738"/>
                    </a:ext>
                  </a:extLst>
                </a:gridCol>
                <a:gridCol w="1094607">
                  <a:extLst>
                    <a:ext uri="{9D8B030D-6E8A-4147-A177-3AD203B41FA5}">
                      <a16:colId xmlns:a16="http://schemas.microsoft.com/office/drawing/2014/main" val="2897986547"/>
                    </a:ext>
                  </a:extLst>
                </a:gridCol>
                <a:gridCol w="156372">
                  <a:extLst>
                    <a:ext uri="{9D8B030D-6E8A-4147-A177-3AD203B41FA5}">
                      <a16:colId xmlns:a16="http://schemas.microsoft.com/office/drawing/2014/main" val="2524145598"/>
                    </a:ext>
                  </a:extLst>
                </a:gridCol>
                <a:gridCol w="1094607">
                  <a:extLst>
                    <a:ext uri="{9D8B030D-6E8A-4147-A177-3AD203B41FA5}">
                      <a16:colId xmlns:a16="http://schemas.microsoft.com/office/drawing/2014/main" val="829247405"/>
                    </a:ext>
                  </a:extLst>
                </a:gridCol>
                <a:gridCol w="156372">
                  <a:extLst>
                    <a:ext uri="{9D8B030D-6E8A-4147-A177-3AD203B41FA5}">
                      <a16:colId xmlns:a16="http://schemas.microsoft.com/office/drawing/2014/main" val="2030820721"/>
                    </a:ext>
                  </a:extLst>
                </a:gridCol>
                <a:gridCol w="743208">
                  <a:extLst>
                    <a:ext uri="{9D8B030D-6E8A-4147-A177-3AD203B41FA5}">
                      <a16:colId xmlns:a16="http://schemas.microsoft.com/office/drawing/2014/main" val="153052641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4223769"/>
                    </a:ext>
                  </a:extLst>
                </a:gridCol>
                <a:gridCol w="781862">
                  <a:extLst>
                    <a:ext uri="{9D8B030D-6E8A-4147-A177-3AD203B41FA5}">
                      <a16:colId xmlns:a16="http://schemas.microsoft.com/office/drawing/2014/main" val="1761255350"/>
                    </a:ext>
                  </a:extLst>
                </a:gridCol>
              </a:tblGrid>
              <a:tr h="2518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/>
                        <a:t>НАИМЕНОВАНИЕ ПОКАЗАТЕЛЯ</a:t>
                      </a:r>
                      <a:endParaRPr lang="ru-RU" sz="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ГОСТ 9128</a:t>
                      </a:r>
                    </a:p>
                    <a:p>
                      <a:pPr algn="ctr"/>
                      <a:r>
                        <a:rPr lang="ru-RU" sz="800" dirty="0" smtClean="0"/>
                        <a:t>ТИП</a:t>
                      </a:r>
                      <a:r>
                        <a:rPr lang="ru-RU" sz="800" baseline="0" dirty="0" smtClean="0"/>
                        <a:t> А </a:t>
                      </a:r>
                      <a:r>
                        <a:rPr lang="en-US" sz="800" baseline="0" dirty="0" smtClean="0"/>
                        <a:t>I</a:t>
                      </a:r>
                      <a:r>
                        <a:rPr lang="ru-RU" sz="800" baseline="0" dirty="0" smtClean="0"/>
                        <a:t> Марки</a:t>
                      </a:r>
                      <a:endParaRPr lang="ru-RU" sz="800" dirty="0" smtClean="0"/>
                    </a:p>
                  </a:txBody>
                  <a:tcPr marL="45720" marR="45720" marT="36000" marB="36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СТО АВТОДОР 2.6-2013 ТИП А </a:t>
                      </a:r>
                      <a:r>
                        <a:rPr lang="en-US" sz="800" dirty="0" smtClean="0"/>
                        <a:t>I </a:t>
                      </a:r>
                      <a:r>
                        <a:rPr lang="ru-RU" sz="800" dirty="0" smtClean="0"/>
                        <a:t>Марки</a:t>
                      </a:r>
                      <a:endParaRPr lang="ru-RU" sz="800" dirty="0"/>
                    </a:p>
                  </a:txBody>
                  <a:tcPr marL="45720" marR="45720" marT="36000" marB="3600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СТО АВТОДОР</a:t>
                      </a:r>
                    </a:p>
                    <a:p>
                      <a:pPr algn="ctr"/>
                      <a:r>
                        <a:rPr lang="ru-RU" sz="800" dirty="0" smtClean="0"/>
                        <a:t> 2.18-2015 ПДА АЕ</a:t>
                      </a:r>
                      <a:r>
                        <a:rPr lang="ru-RU" sz="800" baseline="-25000" dirty="0" smtClean="0"/>
                        <a:t>16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СТО АВТОДОР 2.6-2013</a:t>
                      </a:r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 (редакция 2016 г.)</a:t>
                      </a:r>
                      <a:endParaRPr lang="ru-RU" sz="800" dirty="0"/>
                    </a:p>
                  </a:txBody>
                  <a:tcPr marL="45720" marR="45720" marT="36000" marB="36000" anchor="ctr"/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603495025"/>
                  </a:ext>
                </a:extLst>
              </a:tr>
              <a:tr h="223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ПДА АЕ</a:t>
                      </a:r>
                      <a:r>
                        <a:rPr lang="ru-RU" sz="800" baseline="-250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ТИП А 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Марки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36000" marB="3600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156559"/>
                  </a:ext>
                </a:extLst>
              </a:tr>
              <a:tr h="159824">
                <a:tc>
                  <a:txBody>
                    <a:bodyPr/>
                    <a:lstStyle/>
                    <a:p>
                      <a:r>
                        <a:rPr lang="ru-RU" sz="800" kern="1200" dirty="0">
                          <a:effectLst/>
                        </a:rPr>
                        <a:t>Стойкость к колееобразованию при температуре 60С после 30000 проходов колеса, мм, не более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2,0</a:t>
                      </a:r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2,0</a:t>
                      </a:r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40926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r>
                        <a:rPr lang="ru-RU" sz="800" kern="1200" dirty="0">
                          <a:effectLst/>
                        </a:rPr>
                        <a:t>Остаточная деформация, мм, не более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Gotham Pro Medium"/>
                        </a:rPr>
                        <a:t>2,0</a:t>
                      </a:r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741011"/>
                  </a:ext>
                </a:extLst>
              </a:tr>
              <a:tr h="146680">
                <a:tc>
                  <a:txBody>
                    <a:bodyPr/>
                    <a:lstStyle/>
                    <a:p>
                      <a:r>
                        <a:rPr lang="ru-RU" sz="800" kern="1200" dirty="0">
                          <a:effectLst/>
                        </a:rPr>
                        <a:t>Динамический модуль упругости, Мпа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набор статистики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  <a:p>
                      <a:pPr algn="ctr"/>
                      <a:r>
                        <a:rPr lang="ru-RU" sz="800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584935"/>
                  </a:ext>
                </a:extLst>
              </a:tr>
              <a:tr h="149344">
                <a:tc>
                  <a:txBody>
                    <a:bodyPr/>
                    <a:lstStyle/>
                    <a:p>
                      <a:r>
                        <a:rPr lang="ru-RU" sz="800" kern="1200" dirty="0">
                          <a:effectLst/>
                        </a:rPr>
                        <a:t>Угол наклона кривой колееобр., мм/1000 циклов, не более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0,08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0,08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310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жесткости на 50-м цикле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частоте 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деформации 250 мкм/м и частоте приложения нагрузки 10 Гц, Мпа, не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при 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температуре +40ºС/+20ºС/0ºС/-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10ºС частоте 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деформации 25 мкм/м и частоте приложения нагрузки 5 Гц, Мпа, при температуре -20ºС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40С 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- 450/20С - 4500/ остальное - набор стат.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40С </a:t>
                      </a:r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- 390/20С - 3800/ остальное - набор стат.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862876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Усталостная прочность, количество циклов прилож.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нагрузки 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частоте деформ. 250 мкм/м и частоте прилож. нагрузки 10 Гц, Мпа, не менее при темп. +20ºС/0ºС/-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10ºС при </a:t>
                      </a: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частоте деформации 25 мкм/м и частоте приложения нагрузки 5 Гц, Мпа, при температуре -20ºС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5720" marR="45720" marT="36000" marB="3600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5720" marR="4572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при 20С – 145000/ остальное - набор статистики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0000"/>
                          </a:solidFill>
                        </a:rPr>
                        <a:t>при 20С – 100000/ остальное - набор статистики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933675"/>
                  </a:ext>
                </a:extLst>
              </a:tr>
            </a:tbl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3059832" y="2620790"/>
            <a:ext cx="144016" cy="8640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5405675" y="2620790"/>
            <a:ext cx="144016" cy="8640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4149477" y="2620790"/>
            <a:ext cx="144016" cy="8640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6660232" y="2620790"/>
            <a:ext cx="144016" cy="8640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19000" y="863132"/>
            <a:ext cx="356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 части динамических испытаний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0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000" y="4680000"/>
            <a:ext cx="4286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/>
                <a:cs typeface="Gotham Pro Medium" pitchFamily="50" charset="0"/>
              </a:rPr>
              <a:pPr algn="ctr" defTabSz="756000">
                <a:lnSpc>
                  <a:spcPts val="1400"/>
                </a:lnSpc>
              </a:pPr>
              <a:t>5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97" y="411510"/>
            <a:ext cx="774043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Новые стандарты «Суперасфальт» и «Евроасфальт» </a:t>
            </a:r>
            <a:endParaRPr lang="ru-RU" sz="23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13" name="Объект 3">
            <a:extLst>
              <a:ext uri="{FF2B5EF4-FFF2-40B4-BE49-F238E27FC236}">
                <a16:creationId xmlns:a16="http://schemas.microsoft.com/office/drawing/2014/main" id="{EA0E9076-72F3-4248-9745-79348EB046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366"/>
              </p:ext>
            </p:extLst>
          </p:nvPr>
        </p:nvGraphicFramePr>
        <p:xfrm>
          <a:off x="704990" y="1411492"/>
          <a:ext cx="774042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872">
                  <a:extLst>
                    <a:ext uri="{9D8B030D-6E8A-4147-A177-3AD203B41FA5}">
                      <a16:colId xmlns:a16="http://schemas.microsoft.com/office/drawing/2014/main" val="1097808779"/>
                    </a:ext>
                  </a:extLst>
                </a:gridCol>
                <a:gridCol w="957151">
                  <a:extLst>
                    <a:ext uri="{9D8B030D-6E8A-4147-A177-3AD203B41FA5}">
                      <a16:colId xmlns:a16="http://schemas.microsoft.com/office/drawing/2014/main" val="2545937567"/>
                    </a:ext>
                  </a:extLst>
                </a:gridCol>
                <a:gridCol w="211216">
                  <a:extLst>
                    <a:ext uri="{9D8B030D-6E8A-4147-A177-3AD203B41FA5}">
                      <a16:colId xmlns:a16="http://schemas.microsoft.com/office/drawing/2014/main" val="1727073005"/>
                    </a:ext>
                  </a:extLst>
                </a:gridCol>
                <a:gridCol w="2810952">
                  <a:extLst>
                    <a:ext uri="{9D8B030D-6E8A-4147-A177-3AD203B41FA5}">
                      <a16:colId xmlns:a16="http://schemas.microsoft.com/office/drawing/2014/main" val="2724746921"/>
                    </a:ext>
                  </a:extLst>
                </a:gridCol>
                <a:gridCol w="986238">
                  <a:extLst>
                    <a:ext uri="{9D8B030D-6E8A-4147-A177-3AD203B41FA5}">
                      <a16:colId xmlns:a16="http://schemas.microsoft.com/office/drawing/2014/main" val="451687745"/>
                    </a:ext>
                  </a:extLst>
                </a:gridCol>
              </a:tblGrid>
              <a:tr h="11688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НАИМЕНОВАНИЕ ПОКАЗАТЕЛЯ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ЗНАЧЕНИЕ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НАИМЕНОВАНИЕ ПОКАЗАТЕЛЯ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ЗНАЧЕНИЕ</a:t>
                      </a:r>
                      <a:endParaRPr lang="ru-RU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365820"/>
                  </a:ext>
                </a:extLst>
              </a:tr>
              <a:tr h="132820">
                <a:tc>
                  <a:txBody>
                    <a:bodyPr/>
                    <a:lstStyle/>
                    <a:p>
                      <a:r>
                        <a:rPr lang="ru-RU" sz="1000" b="1" dirty="0"/>
                        <a:t>Содержание воздушных пустот,%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2,5 – 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Угол наклона кривой колееобр., мм/1000 циклов, не более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effectLst/>
                        </a:rPr>
                        <a:t>0,15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163560"/>
                  </a:ext>
                </a:extLst>
              </a:tr>
              <a:tr h="132820">
                <a:tc>
                  <a:txBody>
                    <a:bodyPr/>
                    <a:lstStyle/>
                    <a:p>
                      <a:r>
                        <a:rPr lang="ru-RU" sz="1000" b="1" dirty="0"/>
                        <a:t>Пустоты в минеральном заполнителе, % не менее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Разрушающая нагрузка по Маршаллу, Н, не менее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effectLst/>
                        </a:rPr>
                        <a:t>8006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8113114"/>
                  </a:ext>
                </a:extLst>
              </a:tr>
              <a:tr h="132820">
                <a:tc>
                  <a:txBody>
                    <a:bodyPr/>
                    <a:lstStyle/>
                    <a:p>
                      <a:r>
                        <a:rPr lang="ru-RU" sz="1000" b="1" dirty="0"/>
                        <a:t>Пустоты, </a:t>
                      </a:r>
                      <a:r>
                        <a:rPr lang="ru-RU" sz="1000" b="1" dirty="0" smtClean="0"/>
                        <a:t>наполненные </a:t>
                      </a:r>
                      <a:r>
                        <a:rPr lang="ru-RU" sz="1000" b="1" dirty="0"/>
                        <a:t>битумным вяжущим,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/>
                        <a:t>67 - 80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Деформация по Маршаллу, мм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effectLst/>
                        </a:rPr>
                        <a:t>2,0 – 3,5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0183038"/>
                  </a:ext>
                </a:extLst>
              </a:tr>
              <a:tr h="132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effectLst/>
                        </a:rPr>
                        <a:t>Отношение пыль-вяжущее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0,6 – 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Истираемость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зависимости от класса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2976076"/>
                  </a:ext>
                </a:extLst>
              </a:tr>
              <a:tr h="13282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Коэффициент водостойкости, не менее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effectLst/>
                        </a:rPr>
                        <a:t>0,85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Усталостные свойства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effectLst/>
                        </a:rPr>
                        <a:t>Набор статистических данных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65298"/>
                  </a:ext>
                </a:extLst>
              </a:tr>
              <a:tr h="13282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Водонасыщение, % от объема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effectLst/>
                        </a:rPr>
                        <a:t>1,0 – 4,0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Коэффициент длительной водостойкости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790836"/>
                  </a:ext>
                </a:extLst>
              </a:tr>
              <a:tr h="13282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Средняя глубина колеи, мм, не более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Остаточная прочность после воздействия реагентов, % не менее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176065"/>
                  </a:ext>
                </a:extLst>
              </a:tr>
              <a:tr h="13282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Предел прочности на растяжение при изгибе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effectLst/>
                        </a:rPr>
                        <a:t>7,0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Ползучесть, кПа</a:t>
                      </a:r>
                      <a:r>
                        <a:rPr lang="ru-RU" sz="1000" b="1" kern="1200" baseline="30000" dirty="0">
                          <a:effectLst/>
                        </a:rPr>
                        <a:t>-1</a:t>
                      </a:r>
                      <a:endParaRPr lang="ru-RU" sz="1000" b="1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494394"/>
                  </a:ext>
                </a:extLst>
              </a:tr>
              <a:tr h="132820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effectLst/>
                        </a:rPr>
                        <a:t>Предельная относительная деформация растяжения, не </a:t>
                      </a:r>
                      <a:r>
                        <a:rPr lang="ru-RU" sz="1000" b="1" kern="1200" dirty="0" smtClean="0">
                          <a:effectLst/>
                        </a:rPr>
                        <a:t>менее</a:t>
                      </a:r>
                      <a:endParaRPr lang="ru-RU" sz="1000" b="1" kern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effectLst/>
                        </a:rPr>
                        <a:t>0,005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baseline="0" dirty="0">
                          <a:effectLst/>
                        </a:rPr>
                        <a:t>Предел прочности при непрямом растяжении</a:t>
                      </a:r>
                      <a:endParaRPr lang="ru-RU" sz="10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1554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E6A0CA2-B3C4-A545-845A-19003D0D6175}"/>
              </a:ext>
            </a:extLst>
          </p:cNvPr>
          <p:cNvSpPr txBox="1"/>
          <p:nvPr/>
        </p:nvSpPr>
        <p:spPr>
          <a:xfrm>
            <a:off x="823633" y="978282"/>
            <a:ext cx="750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323B8D"/>
                </a:solidFill>
              </a:rPr>
              <a:t>Требования ПНСТ </a:t>
            </a:r>
            <a:r>
              <a:rPr lang="ru-RU" dirty="0">
                <a:solidFill>
                  <a:srgbClr val="323B8D"/>
                </a:solidFill>
              </a:rPr>
              <a:t>184 (ГОСТ Р 58402.1-2019</a:t>
            </a:r>
            <a:r>
              <a:rPr lang="ru-RU" dirty="0" smtClean="0">
                <a:solidFill>
                  <a:srgbClr val="323B8D"/>
                </a:solidFill>
              </a:rPr>
              <a:t>) </a:t>
            </a:r>
            <a:r>
              <a:rPr lang="ru-RU" dirty="0">
                <a:solidFill>
                  <a:srgbClr val="323B8D"/>
                </a:solidFill>
              </a:rPr>
              <a:t>«Евроасфальт</a:t>
            </a:r>
            <a:r>
              <a:rPr lang="ru-RU" dirty="0" smtClean="0">
                <a:solidFill>
                  <a:srgbClr val="323B8D"/>
                </a:solidFill>
              </a:rPr>
              <a:t>» к смеси А16ВТ</a:t>
            </a:r>
            <a:endParaRPr lang="ru-RU" baseline="-25000" dirty="0">
              <a:solidFill>
                <a:srgbClr val="323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0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000" y="4680000"/>
            <a:ext cx="4286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/>
                <a:cs typeface="Gotham Pro Medium" pitchFamily="50" charset="0"/>
              </a:rPr>
              <a:pPr algn="ctr" defTabSz="756000">
                <a:lnSpc>
                  <a:spcPts val="1400"/>
                </a:lnSpc>
              </a:pPr>
              <a:t>6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98" y="411510"/>
            <a:ext cx="77404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spc="-4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Пути достижения новых требований к асфальтобетонам</a:t>
            </a:r>
            <a:endParaRPr lang="ru-RU" sz="2300" spc="-4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7416" y="3075806"/>
            <a:ext cx="21247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Каменные материалы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35688" y="3075806"/>
            <a:ext cx="2124717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Битумное вяжущее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9997" y="1447792"/>
            <a:ext cx="2843891" cy="2780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Совершенствование технологии проектирования АБС и создания современных конструкций дорожных одежд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87416" y="1446240"/>
            <a:ext cx="4573012" cy="134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Применимее материалов с повышенными эксплуатационными свойствами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4860032" y="278777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25566" y="2804709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5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1526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000" y="4680000"/>
            <a:ext cx="4286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/>
                <a:cs typeface="Gotham Pro Medium" pitchFamily="50" charset="0"/>
              </a:rPr>
              <a:pPr algn="ctr" defTabSz="756000">
                <a:lnSpc>
                  <a:spcPts val="1400"/>
                </a:lnSpc>
              </a:pPr>
              <a:t>7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97" y="411510"/>
            <a:ext cx="7740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Способы модификации</a:t>
            </a:r>
            <a:endParaRPr lang="ru-RU" sz="25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09080"/>
              </p:ext>
            </p:extLst>
          </p:nvPr>
        </p:nvGraphicFramePr>
        <p:xfrm>
          <a:off x="719999" y="956370"/>
          <a:ext cx="7740429" cy="367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937">
                  <a:extLst>
                    <a:ext uri="{9D8B030D-6E8A-4147-A177-3AD203B41FA5}">
                      <a16:colId xmlns:a16="http://schemas.microsoft.com/office/drawing/2014/main" val="2696351755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4264026009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1146999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ПОКАЗАТЕЛИ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СУХОЙ СПОСОБ</a:t>
                      </a:r>
                      <a:endParaRPr lang="ru-RU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МОКРЫЙ</a:t>
                      </a:r>
                      <a:r>
                        <a:rPr lang="ru-RU" sz="1500" baseline="0" dirty="0" smtClean="0"/>
                        <a:t> СПОСОБ</a:t>
                      </a:r>
                      <a:endParaRPr lang="ru-RU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84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323B8D"/>
                          </a:solidFill>
                          <a:latin typeface="+mn-lt"/>
                          <a:ea typeface="+mn-ea"/>
                          <a:cs typeface="+mn-cs"/>
                        </a:rPr>
                        <a:t>Дальность перевозки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ограничена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</a:rPr>
                        <a:t>Ограничена</a:t>
                      </a:r>
                      <a:endParaRPr lang="ru-RU" sz="15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66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323B8D"/>
                          </a:solidFill>
                          <a:latin typeface="+mn-lt"/>
                          <a:ea typeface="+mn-ea"/>
                          <a:cs typeface="+mn-cs"/>
                        </a:rPr>
                        <a:t>Удобство </a:t>
                      </a:r>
                      <a:r>
                        <a:rPr lang="ru-RU" sz="1500" b="1" kern="1200" dirty="0">
                          <a:solidFill>
                            <a:srgbClr val="323B8D"/>
                          </a:solidFill>
                          <a:latin typeface="+mn-lt"/>
                          <a:ea typeface="+mn-ea"/>
                          <a:cs typeface="+mn-cs"/>
                        </a:rPr>
                        <a:t>хранения и </a:t>
                      </a:r>
                      <a:r>
                        <a:rPr lang="ru-RU" sz="1500" b="1" kern="1200" dirty="0" smtClean="0">
                          <a:solidFill>
                            <a:srgbClr val="323B8D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транспортировки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Нет специальных требований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Специальные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</a:rPr>
                        <a:t> требования по ГОСТ 1510 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629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323B8D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Необходимость </a:t>
                      </a:r>
                      <a:r>
                        <a:rPr lang="ru-RU" sz="1500" b="1" kern="1200" dirty="0">
                          <a:solidFill>
                            <a:srgbClr val="323B8D"/>
                          </a:solidFill>
                          <a:latin typeface="+mn-lt"/>
                          <a:ea typeface="+mn-ea"/>
                          <a:cs typeface="+mn-cs"/>
                        </a:rPr>
                        <a:t>модернизации </a:t>
                      </a:r>
                      <a:r>
                        <a:rPr lang="ru-RU" sz="1500" b="1" kern="1200" dirty="0" smtClean="0">
                          <a:solidFill>
                            <a:srgbClr val="323B8D"/>
                          </a:solidFill>
                          <a:latin typeface="+mn-lt"/>
                          <a:ea typeface="+mn-ea"/>
                          <a:cs typeface="+mn-cs"/>
                        </a:rPr>
                        <a:t>АБЗ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требуется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Требуется в отдельных</a:t>
                      </a:r>
                      <a:r>
                        <a:rPr lang="ru-RU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случаях</a:t>
                      </a:r>
                      <a:endParaRPr lang="ru-RU" sz="1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27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323B8D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испытаний по существующим стандартам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</a:rPr>
                        <a:t>Нет</a:t>
                      </a:r>
                      <a:endParaRPr lang="ru-RU" sz="15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54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323B8D"/>
                          </a:solidFill>
                          <a:latin typeface="+mn-lt"/>
                          <a:ea typeface="+mn-ea"/>
                          <a:cs typeface="+mn-cs"/>
                        </a:rPr>
                        <a:t>Простота подбора рецептур АБС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C00000"/>
                          </a:solidFill>
                        </a:rPr>
                        <a:t>Требуется</a:t>
                      </a:r>
                      <a:r>
                        <a:rPr lang="ru-RU" sz="1500" b="1" baseline="0" dirty="0" smtClean="0">
                          <a:solidFill>
                            <a:srgbClr val="C00000"/>
                          </a:solidFill>
                        </a:rPr>
                        <a:t> подбор</a:t>
                      </a:r>
                      <a:endParaRPr lang="ru-RU" sz="15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 известным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параметрам вяжущего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7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323B8D"/>
                          </a:solidFill>
                          <a:latin typeface="+mn-lt"/>
                          <a:ea typeface="+mn-ea"/>
                          <a:cs typeface="+mn-cs"/>
                        </a:rPr>
                        <a:t>Равномерность распределения модифицирующей добавки внутри вяжущего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Средняя</a:t>
                      </a:r>
                      <a:endParaRPr lang="ru-RU" sz="1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Высокая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063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" y="-184975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000" y="4680000"/>
            <a:ext cx="4286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/>
                <a:cs typeface="Gotham Pro Medium" pitchFamily="50" charset="0"/>
              </a:rPr>
              <a:pPr algn="ctr" defTabSz="756000">
                <a:lnSpc>
                  <a:spcPts val="1400"/>
                </a:lnSpc>
              </a:pPr>
              <a:t>8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97" y="411510"/>
            <a:ext cx="77404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Модификация битумного вяжущего</a:t>
            </a:r>
            <a:endParaRPr lang="ru-RU" sz="21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99" y="1253751"/>
            <a:ext cx="1562360" cy="2614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79" y="1001522"/>
            <a:ext cx="2198465" cy="3678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64" y="1001522"/>
            <a:ext cx="1898391" cy="31763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691567" y="2523589"/>
            <a:ext cx="17972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ПБВ</a:t>
            </a:r>
            <a:endParaRPr lang="ru-RU" sz="7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6977" y="2275586"/>
            <a:ext cx="1326004" cy="9325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РБВ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35132" y="1897220"/>
            <a:ext cx="212252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Комбини-рованное вяжущее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41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" y="1526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000" y="4680000"/>
            <a:ext cx="4286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Medium"/>
                <a:cs typeface="Gotham Pro Medium" pitchFamily="50" charset="0"/>
              </a:rPr>
              <a:pPr algn="ctr" defTabSz="756000">
                <a:lnSpc>
                  <a:spcPts val="1400"/>
                </a:lnSpc>
              </a:pPr>
              <a:t>9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97" y="411510"/>
            <a:ext cx="77404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rgbClr val="323B8D"/>
                </a:solidFill>
                <a:latin typeface="Gotham Pro Medium" pitchFamily="50" charset="0"/>
                <a:cs typeface="Gotham Pro Medium" pitchFamily="50" charset="0"/>
              </a:rPr>
              <a:t>Модификация асфальтобетонной смеси</a:t>
            </a:r>
            <a:endParaRPr lang="ru-RU" sz="21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74" y="1822336"/>
            <a:ext cx="2391146" cy="218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9" y="1826985"/>
            <a:ext cx="2411663" cy="21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83" y="1822337"/>
            <a:ext cx="2299052" cy="21895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4601" y="4013651"/>
            <a:ext cx="229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23B8D"/>
                </a:solidFill>
              </a:rPr>
              <a:t>Обычная резиновая крошка</a:t>
            </a:r>
            <a:endParaRPr lang="ru-RU" b="1" dirty="0">
              <a:solidFill>
                <a:srgbClr val="323B8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5880" y="4011910"/>
            <a:ext cx="229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23B8D"/>
                </a:solidFill>
              </a:rPr>
              <a:t>АПДДР по </a:t>
            </a:r>
          </a:p>
          <a:p>
            <a:pPr algn="ctr"/>
            <a:r>
              <a:rPr lang="ru-RU" b="1" dirty="0" smtClean="0">
                <a:solidFill>
                  <a:srgbClr val="323B8D"/>
                </a:solidFill>
              </a:rPr>
              <a:t>ГОСТ  Р 55419</a:t>
            </a:r>
            <a:endParaRPr lang="ru-RU" b="1" dirty="0">
              <a:solidFill>
                <a:srgbClr val="323B8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2652" y="4004382"/>
            <a:ext cx="229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23B8D"/>
                </a:solidFill>
              </a:rPr>
              <a:t>СБС +</a:t>
            </a:r>
          </a:p>
          <a:p>
            <a:pPr algn="ctr"/>
            <a:r>
              <a:rPr lang="ru-RU" b="1" dirty="0" smtClean="0">
                <a:solidFill>
                  <a:srgbClr val="323B8D"/>
                </a:solidFill>
              </a:rPr>
              <a:t>АПДДР</a:t>
            </a:r>
            <a:endParaRPr lang="ru-RU" b="1" dirty="0">
              <a:solidFill>
                <a:srgbClr val="323B8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553" y="1130432"/>
            <a:ext cx="504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23B8D"/>
                </a:solidFill>
              </a:rPr>
              <a:t>Модификаторы на основе резиновой крошки</a:t>
            </a:r>
            <a:endParaRPr lang="ru-RU" b="1" dirty="0">
              <a:solidFill>
                <a:srgbClr val="323B8D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553" y="1635645"/>
            <a:ext cx="5185658" cy="3180287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81878" y="1001507"/>
            <a:ext cx="225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23B8D"/>
                </a:solidFill>
              </a:rPr>
              <a:t>Комплексный модификатор</a:t>
            </a:r>
            <a:endParaRPr lang="ru-RU" b="1" dirty="0">
              <a:solidFill>
                <a:srgbClr val="323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1086</Words>
  <Application>Microsoft Office PowerPoint</Application>
  <PresentationFormat>Экран (16:9)</PresentationFormat>
  <Paragraphs>332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Gotham Pro Light</vt:lpstr>
      <vt:lpstr>Gotham Pro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Windows User</cp:lastModifiedBy>
  <cp:revision>68</cp:revision>
  <dcterms:created xsi:type="dcterms:W3CDTF">2019-04-17T17:59:01Z</dcterms:created>
  <dcterms:modified xsi:type="dcterms:W3CDTF">2019-07-04T03:56:32Z</dcterms:modified>
</cp:coreProperties>
</file>