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72" r:id="rId4"/>
    <p:sldId id="263" r:id="rId5"/>
    <p:sldId id="270" r:id="rId6"/>
    <p:sldId id="264" r:id="rId7"/>
    <p:sldId id="261" r:id="rId8"/>
    <p:sldId id="273" r:id="rId9"/>
    <p:sldId id="271" r:id="rId10"/>
    <p:sldId id="274" r:id="rId11"/>
    <p:sldId id="275" r:id="rId12"/>
    <p:sldId id="276" r:id="rId13"/>
    <p:sldId id="278" r:id="rId14"/>
    <p:sldId id="277" r:id="rId15"/>
    <p:sldId id="279" r:id="rId16"/>
    <p:sldId id="269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24C1300-4D13-46D6-8522-5F19C7DAF885}">
          <p14:sldIdLst>
            <p14:sldId id="256"/>
            <p14:sldId id="259"/>
            <p14:sldId id="272"/>
            <p14:sldId id="263"/>
            <p14:sldId id="270"/>
            <p14:sldId id="264"/>
            <p14:sldId id="261"/>
            <p14:sldId id="273"/>
            <p14:sldId id="271"/>
            <p14:sldId id="274"/>
            <p14:sldId id="275"/>
            <p14:sldId id="276"/>
            <p14:sldId id="278"/>
            <p14:sldId id="277"/>
            <p14:sldId id="279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336"/>
    <a:srgbClr val="C0504D"/>
    <a:srgbClr val="323B8D"/>
    <a:srgbClr val="261F5B"/>
    <a:srgbClr val="00007A"/>
    <a:srgbClr val="190E6C"/>
    <a:srgbClr val="000099"/>
    <a:srgbClr val="9A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86"/>
  </p:normalViewPr>
  <p:slideViewPr>
    <p:cSldViewPr>
      <p:cViewPr varScale="1">
        <p:scale>
          <a:sx n="162" d="100"/>
          <a:sy n="162" d="100"/>
        </p:scale>
        <p:origin x="14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EAFBCF-13AD-455A-8438-D475520B6849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988231C-F107-42B5-A318-1B0CA0079FF6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pPr algn="just"/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Статья 1 п.4 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- Вновь строящиеся, реконструируемые, капитально ремонтируемые и эксплуатируемые </a:t>
          </a:r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автомобильные дороги общего пользования 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и </a:t>
          </a:r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дорожные сооружения 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на них, включая </a:t>
          </a:r>
          <a:r>
            <a:rPr lang="ru-RU" sz="1600" b="0" dirty="0">
              <a:latin typeface="Arial Narrow" panose="020B0606020202030204" pitchFamily="34" charset="0"/>
              <a:cs typeface="Arial" panose="020B0604020202020204" pitchFamily="34" charset="0"/>
            </a:rPr>
            <a:t>элементы обустройства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, а также связанные с ними </a:t>
          </a:r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процессы проектирования, строительства, реконструкции, капитального ремонта и эксплуатации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 автомобильных дорог и дорожных сооружений и </a:t>
          </a:r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применяемые дорожно-строительные материалы и изделия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. </a:t>
          </a:r>
        </a:p>
        <a:p>
          <a:pPr algn="just"/>
          <a:r>
            <a:rPr lang="ru-RU" sz="1600" i="1" dirty="0">
              <a:latin typeface="Arial Narrow" panose="020B0606020202030204" pitchFamily="34" charset="0"/>
              <a:cs typeface="Arial" panose="020B0604020202020204" pitchFamily="34" charset="0"/>
            </a:rPr>
            <a:t>При этом для объектов дорожного и придорожного сервиса регулируется только их расположение</a:t>
          </a:r>
          <a:endParaRPr lang="ru-RU" sz="1600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D2EF6D3-ED10-473D-B812-6A204C09539E}" type="parTrans" cxnId="{BF25F38E-2D41-4D94-8969-876A26B08811}">
      <dgm:prSet/>
      <dgm:spPr/>
      <dgm:t>
        <a:bodyPr/>
        <a:lstStyle/>
        <a:p>
          <a:endParaRPr lang="ru-RU"/>
        </a:p>
      </dgm:t>
    </dgm:pt>
    <dgm:pt modelId="{B4839F4E-BACA-4F1F-B959-BA026B506121}" type="sibTrans" cxnId="{BF25F38E-2D41-4D94-8969-876A26B08811}">
      <dgm:prSet/>
      <dgm:spPr/>
      <dgm:t>
        <a:bodyPr/>
        <a:lstStyle/>
        <a:p>
          <a:endParaRPr lang="ru-RU"/>
        </a:p>
      </dgm:t>
    </dgm:pt>
    <dgm:pt modelId="{DB7A7493-D0FF-434A-BA29-F1631F8FE53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Статья 1 п.5 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- На автомобильные дороги </a:t>
          </a:r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не относящиеся 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к автомобильным </a:t>
          </a:r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дорогам общего пользования </a:t>
          </a:r>
          <a:r>
            <a:rPr lang="ru-RU" sz="1600" dirty="0">
              <a:latin typeface="Arial Narrow" panose="020B0606020202030204" pitchFamily="34" charset="0"/>
              <a:cs typeface="Arial" panose="020B0604020202020204" pitchFamily="34" charset="0"/>
            </a:rPr>
            <a:t>(автомобильные дороги промышленных, строительных, лесных и иных производственных предприятий, дороги, предназначенные для временного использования, дороги, расположенные в специальных зонах отчуждения и сооружаемые для нужд обороны или исключительно в спортивных целях), а также на </a:t>
          </a:r>
          <a:r>
            <a:rPr lang="ru-RU" sz="1600" b="1" dirty="0">
              <a:latin typeface="Arial Narrow" panose="020B0606020202030204" pitchFamily="34" charset="0"/>
              <a:cs typeface="Arial" panose="020B0604020202020204" pitchFamily="34" charset="0"/>
            </a:rPr>
            <a:t>улицы населенных пунктов </a:t>
          </a:r>
          <a:r>
            <a:rPr lang="ru-RU" sz="1600" b="1" u="none" dirty="0">
              <a:latin typeface="Arial Narrow" panose="020B0606020202030204" pitchFamily="34" charset="0"/>
              <a:cs typeface="Arial" panose="020B0604020202020204" pitchFamily="34" charset="0"/>
            </a:rPr>
            <a:t>при проектировании, строительстве, реконструкции, капитальном ремонте и эксплуатации</a:t>
          </a:r>
        </a:p>
      </dgm:t>
    </dgm:pt>
    <dgm:pt modelId="{6A8029C5-AA2A-42C1-8348-9CB9D849EB13}" type="parTrans" cxnId="{B0101325-B872-43AE-855D-827D7399BB65}">
      <dgm:prSet/>
      <dgm:spPr/>
      <dgm:t>
        <a:bodyPr/>
        <a:lstStyle/>
        <a:p>
          <a:endParaRPr lang="ru-RU"/>
        </a:p>
      </dgm:t>
    </dgm:pt>
    <dgm:pt modelId="{DA011190-FDC1-41FB-993A-D51B45A5B77A}" type="sibTrans" cxnId="{B0101325-B872-43AE-855D-827D7399BB65}">
      <dgm:prSet/>
      <dgm:spPr/>
      <dgm:t>
        <a:bodyPr/>
        <a:lstStyle/>
        <a:p>
          <a:endParaRPr lang="ru-RU"/>
        </a:p>
      </dgm:t>
    </dgm:pt>
    <dgm:pt modelId="{4DD35A6B-6549-4377-837A-5E6687615BE1}" type="pres">
      <dgm:prSet presAssocID="{1FEAFBCF-13AD-455A-8438-D475520B68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95FCEE-6459-49C4-B20A-8F2E7D586D18}" type="pres">
      <dgm:prSet presAssocID="{F988231C-F107-42B5-A318-1B0CA0079FF6}" presName="linNode" presStyleCnt="0"/>
      <dgm:spPr/>
    </dgm:pt>
    <dgm:pt modelId="{5E016F3D-56C2-4290-A985-B8FA31A946DA}" type="pres">
      <dgm:prSet presAssocID="{F988231C-F107-42B5-A318-1B0CA0079FF6}" presName="parentText" presStyleLbl="node1" presStyleIdx="0" presStyleCnt="2" custScaleX="272608" custScaleY="109610" custLinFactNeighborX="-2412" custLinFactNeighborY="-244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7F111-3214-4E7D-A0A3-2C8528748475}" type="pres">
      <dgm:prSet presAssocID="{B4839F4E-BACA-4F1F-B959-BA026B506121}" presName="sp" presStyleCnt="0"/>
      <dgm:spPr/>
    </dgm:pt>
    <dgm:pt modelId="{5708DAD9-0875-4E80-A038-3498578FFEE6}" type="pres">
      <dgm:prSet presAssocID="{DB7A7493-D0FF-434A-BA29-F1631F8FE537}" presName="linNode" presStyleCnt="0"/>
      <dgm:spPr/>
    </dgm:pt>
    <dgm:pt modelId="{6929DB65-4D5C-4DCA-8D3B-3FB462971367}" type="pres">
      <dgm:prSet presAssocID="{DB7A7493-D0FF-434A-BA29-F1631F8FE537}" presName="parentText" presStyleLbl="node1" presStyleIdx="1" presStyleCnt="2" custScaleX="2701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25F38E-2D41-4D94-8969-876A26B08811}" srcId="{1FEAFBCF-13AD-455A-8438-D475520B6849}" destId="{F988231C-F107-42B5-A318-1B0CA0079FF6}" srcOrd="0" destOrd="0" parTransId="{BD2EF6D3-ED10-473D-B812-6A204C09539E}" sibTransId="{B4839F4E-BACA-4F1F-B959-BA026B506121}"/>
    <dgm:cxn modelId="{0AA18B10-EB8E-4BA8-9612-AFCBE7AEBE75}" type="presOf" srcId="{1FEAFBCF-13AD-455A-8438-D475520B6849}" destId="{4DD35A6B-6549-4377-837A-5E6687615BE1}" srcOrd="0" destOrd="0" presId="urn:microsoft.com/office/officeart/2005/8/layout/vList5"/>
    <dgm:cxn modelId="{7C2BB322-48BC-4F1B-BA93-BF7DABD3587A}" type="presOf" srcId="{DB7A7493-D0FF-434A-BA29-F1631F8FE537}" destId="{6929DB65-4D5C-4DCA-8D3B-3FB462971367}" srcOrd="0" destOrd="0" presId="urn:microsoft.com/office/officeart/2005/8/layout/vList5"/>
    <dgm:cxn modelId="{6531F24B-6949-42AE-B9C1-5FE746E86808}" type="presOf" srcId="{F988231C-F107-42B5-A318-1B0CA0079FF6}" destId="{5E016F3D-56C2-4290-A985-B8FA31A946DA}" srcOrd="0" destOrd="0" presId="urn:microsoft.com/office/officeart/2005/8/layout/vList5"/>
    <dgm:cxn modelId="{B0101325-B872-43AE-855D-827D7399BB65}" srcId="{1FEAFBCF-13AD-455A-8438-D475520B6849}" destId="{DB7A7493-D0FF-434A-BA29-F1631F8FE537}" srcOrd="1" destOrd="0" parTransId="{6A8029C5-AA2A-42C1-8348-9CB9D849EB13}" sibTransId="{DA011190-FDC1-41FB-993A-D51B45A5B77A}"/>
    <dgm:cxn modelId="{B9DC1CCE-102D-4B70-B61A-2DA02CA9A094}" type="presParOf" srcId="{4DD35A6B-6549-4377-837A-5E6687615BE1}" destId="{E595FCEE-6459-49C4-B20A-8F2E7D586D18}" srcOrd="0" destOrd="0" presId="urn:microsoft.com/office/officeart/2005/8/layout/vList5"/>
    <dgm:cxn modelId="{045CD588-D283-47DF-BA00-84BC35933C22}" type="presParOf" srcId="{E595FCEE-6459-49C4-B20A-8F2E7D586D18}" destId="{5E016F3D-56C2-4290-A985-B8FA31A946DA}" srcOrd="0" destOrd="0" presId="urn:microsoft.com/office/officeart/2005/8/layout/vList5"/>
    <dgm:cxn modelId="{5FAA3870-DFE8-4F43-A194-D8C6F7A8EFF2}" type="presParOf" srcId="{4DD35A6B-6549-4377-837A-5E6687615BE1}" destId="{5397F111-3214-4E7D-A0A3-2C8528748475}" srcOrd="1" destOrd="0" presId="urn:microsoft.com/office/officeart/2005/8/layout/vList5"/>
    <dgm:cxn modelId="{9808E03D-44E3-4D1D-864E-950E154EC7D1}" type="presParOf" srcId="{4DD35A6B-6549-4377-837A-5E6687615BE1}" destId="{5708DAD9-0875-4E80-A038-3498578FFEE6}" srcOrd="2" destOrd="0" presId="urn:microsoft.com/office/officeart/2005/8/layout/vList5"/>
    <dgm:cxn modelId="{9ACD3FD4-BB5A-417F-840E-EF891CFF55C9}" type="presParOf" srcId="{5708DAD9-0875-4E80-A038-3498578FFEE6}" destId="{6929DB65-4D5C-4DCA-8D3B-3FB462971367}" srcOrd="0" destOrd="0" presId="urn:microsoft.com/office/officeart/2005/8/layout/vList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8506C0-855B-4D5A-92D5-CDD3F2F06CA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FCF8AE-879C-4C39-9F92-00081A5FA7FA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изысканиях</a:t>
          </a:r>
        </a:p>
      </dgm:t>
    </dgm:pt>
    <dgm:pt modelId="{3395C6CD-E762-44A3-B5AA-7C0B3E5EED8C}" type="parTrans" cxnId="{1D67234C-8FAD-4929-8064-62FC4111B5E0}">
      <dgm:prSet/>
      <dgm:spPr/>
      <dgm:t>
        <a:bodyPr/>
        <a:lstStyle/>
        <a:p>
          <a:endParaRPr lang="ru-RU"/>
        </a:p>
      </dgm:t>
    </dgm:pt>
    <dgm:pt modelId="{9BF16031-74CC-4F5D-8524-883C1F2571C7}" type="sibTrans" cxnId="{1D67234C-8FAD-4929-8064-62FC4111B5E0}">
      <dgm:prSet/>
      <dgm:spPr/>
      <dgm:t>
        <a:bodyPr/>
        <a:lstStyle/>
        <a:p>
          <a:endParaRPr lang="ru-RU"/>
        </a:p>
      </dgm:t>
    </dgm:pt>
    <dgm:pt modelId="{FDB510CB-DF78-46A5-ACEC-83D94400F148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проектировании</a:t>
          </a:r>
        </a:p>
      </dgm:t>
    </dgm:pt>
    <dgm:pt modelId="{B725302A-198D-4A33-A3CD-258BD7F94BEA}" type="parTrans" cxnId="{E9FA6CC3-C402-4A15-A4F5-6DF46F9FBD3A}">
      <dgm:prSet/>
      <dgm:spPr/>
      <dgm:t>
        <a:bodyPr/>
        <a:lstStyle/>
        <a:p>
          <a:endParaRPr lang="ru-RU"/>
        </a:p>
      </dgm:t>
    </dgm:pt>
    <dgm:pt modelId="{AB1BB1C7-E7AB-4126-A718-8CBA5931697C}" type="sibTrans" cxnId="{E9FA6CC3-C402-4A15-A4F5-6DF46F9FBD3A}">
      <dgm:prSet/>
      <dgm:spPr/>
      <dgm:t>
        <a:bodyPr/>
        <a:lstStyle/>
        <a:p>
          <a:endParaRPr lang="ru-RU"/>
        </a:p>
      </dgm:t>
    </dgm:pt>
    <dgm:pt modelId="{E63FFAA9-7134-4AB3-870C-D0ED7607F0EA}">
      <dgm:prSet phldrT="[Текст]" custT="1"/>
      <dgm:spPr/>
      <dgm:t>
        <a:bodyPr/>
        <a:lstStyle/>
        <a:p>
          <a:r>
            <a:rPr lang="ru-RU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строительстве, реконструкции и капитальном ремонте</a:t>
          </a:r>
          <a:endParaRPr lang="ru-RU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EC980-FF8D-4D63-943D-85FFC1FC2C58}" type="parTrans" cxnId="{842E92F1-1C4F-4CF9-8D57-CA088239E0A3}">
      <dgm:prSet/>
      <dgm:spPr/>
      <dgm:t>
        <a:bodyPr/>
        <a:lstStyle/>
        <a:p>
          <a:endParaRPr lang="ru-RU"/>
        </a:p>
      </dgm:t>
    </dgm:pt>
    <dgm:pt modelId="{88830486-5AE5-4FE8-9F39-582DE370B084}" type="sibTrans" cxnId="{842E92F1-1C4F-4CF9-8D57-CA088239E0A3}">
      <dgm:prSet/>
      <dgm:spPr/>
      <dgm:t>
        <a:bodyPr/>
        <a:lstStyle/>
        <a:p>
          <a:endParaRPr lang="ru-RU"/>
        </a:p>
      </dgm:t>
    </dgm:pt>
    <dgm:pt modelId="{B5F6EEE0-BD3F-483C-AA42-F49DDFFCA79A}">
      <dgm:prSet phldrT="[Текст]" custT="1"/>
      <dgm:spPr/>
      <dgm:t>
        <a:bodyPr/>
        <a:lstStyle/>
        <a:p>
          <a:r>
            <a:rPr lang="ru-RU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их эксплуатации</a:t>
          </a:r>
          <a:endParaRPr lang="ru-RU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C4F3D-42E5-4769-9E34-64DA488566F7}" type="parTrans" cxnId="{10ED3DF7-6298-4B9A-A97C-8B8B08E3283A}">
      <dgm:prSet/>
      <dgm:spPr/>
      <dgm:t>
        <a:bodyPr/>
        <a:lstStyle/>
        <a:p>
          <a:endParaRPr lang="ru-RU"/>
        </a:p>
      </dgm:t>
    </dgm:pt>
    <dgm:pt modelId="{4C01EA1E-E193-498F-A905-E7DEACD81373}" type="sibTrans" cxnId="{10ED3DF7-6298-4B9A-A97C-8B8B08E3283A}">
      <dgm:prSet/>
      <dgm:spPr/>
      <dgm:t>
        <a:bodyPr/>
        <a:lstStyle/>
        <a:p>
          <a:endParaRPr lang="ru-RU"/>
        </a:p>
      </dgm:t>
    </dgm:pt>
    <dgm:pt modelId="{2392888D-44B8-43C2-9051-74884256B79E}">
      <dgm:prSet phldrT="[Текст]" custT="1"/>
      <dgm:spPr/>
      <dgm:t>
        <a:bodyPr/>
        <a:lstStyle/>
        <a:p>
          <a:r>
            <a:rPr lang="ru-RU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дорожно-строительным материалам и изделиям</a:t>
          </a:r>
          <a:endParaRPr lang="ru-RU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76EC6D-D13F-4043-84F3-66B2547C6990}" type="parTrans" cxnId="{D32814D9-7AE0-4DCB-8948-1398455F1D87}">
      <dgm:prSet/>
      <dgm:spPr/>
      <dgm:t>
        <a:bodyPr/>
        <a:lstStyle/>
        <a:p>
          <a:endParaRPr lang="ru-RU"/>
        </a:p>
      </dgm:t>
    </dgm:pt>
    <dgm:pt modelId="{93CA6609-2E1D-4DDC-AD2A-AC025A865771}" type="sibTrans" cxnId="{D32814D9-7AE0-4DCB-8948-1398455F1D87}">
      <dgm:prSet/>
      <dgm:spPr/>
      <dgm:t>
        <a:bodyPr/>
        <a:lstStyle/>
        <a:p>
          <a:endParaRPr lang="ru-RU"/>
        </a:p>
      </dgm:t>
    </dgm:pt>
    <dgm:pt modelId="{C035DEF2-9062-4DE2-89FB-A068DED0BDB8}" type="pres">
      <dgm:prSet presAssocID="{A98506C0-855B-4D5A-92D5-CDD3F2F06CA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700D00E-DDD8-40DC-A9D8-25846F8F1738}" type="pres">
      <dgm:prSet presAssocID="{A98506C0-855B-4D5A-92D5-CDD3F2F06CAF}" presName="Name1" presStyleCnt="0"/>
      <dgm:spPr/>
    </dgm:pt>
    <dgm:pt modelId="{543E4512-E4DC-4047-88BA-2F8A962B75AC}" type="pres">
      <dgm:prSet presAssocID="{A98506C0-855B-4D5A-92D5-CDD3F2F06CAF}" presName="cycle" presStyleCnt="0"/>
      <dgm:spPr/>
    </dgm:pt>
    <dgm:pt modelId="{A1D74A61-C239-42C2-9BF3-6B814A84C343}" type="pres">
      <dgm:prSet presAssocID="{A98506C0-855B-4D5A-92D5-CDD3F2F06CAF}" presName="srcNode" presStyleLbl="node1" presStyleIdx="0" presStyleCnt="5"/>
      <dgm:spPr/>
    </dgm:pt>
    <dgm:pt modelId="{1BFF613A-107C-4516-BD37-67DE5092DD5D}" type="pres">
      <dgm:prSet presAssocID="{A98506C0-855B-4D5A-92D5-CDD3F2F06CAF}" presName="conn" presStyleLbl="parChTrans1D2" presStyleIdx="0" presStyleCnt="1"/>
      <dgm:spPr/>
      <dgm:t>
        <a:bodyPr/>
        <a:lstStyle/>
        <a:p>
          <a:endParaRPr lang="ru-RU"/>
        </a:p>
      </dgm:t>
    </dgm:pt>
    <dgm:pt modelId="{C1946897-2200-4318-8F0F-B7D4158E92AC}" type="pres">
      <dgm:prSet presAssocID="{A98506C0-855B-4D5A-92D5-CDD3F2F06CAF}" presName="extraNode" presStyleLbl="node1" presStyleIdx="0" presStyleCnt="5"/>
      <dgm:spPr/>
    </dgm:pt>
    <dgm:pt modelId="{50D1FF18-C120-4114-A94E-457A439A57AF}" type="pres">
      <dgm:prSet presAssocID="{A98506C0-855B-4D5A-92D5-CDD3F2F06CAF}" presName="dstNode" presStyleLbl="node1" presStyleIdx="0" presStyleCnt="5"/>
      <dgm:spPr/>
    </dgm:pt>
    <dgm:pt modelId="{B33F41AB-6EC5-49F2-A9E5-A5B3DEA68CCE}" type="pres">
      <dgm:prSet presAssocID="{A1FCF8AE-879C-4C39-9F92-00081A5FA7F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C1E9D-AB46-4EAD-A1EE-1E4B3B9EC41D}" type="pres">
      <dgm:prSet presAssocID="{A1FCF8AE-879C-4C39-9F92-00081A5FA7FA}" presName="accent_1" presStyleCnt="0"/>
      <dgm:spPr/>
    </dgm:pt>
    <dgm:pt modelId="{1FA0B640-BDED-4D50-BDC6-C620024AB7EF}" type="pres">
      <dgm:prSet presAssocID="{A1FCF8AE-879C-4C39-9F92-00081A5FA7FA}" presName="accentRepeatNode" presStyleLbl="solidFgAcc1" presStyleIdx="0" presStyleCnt="5"/>
      <dgm:spPr/>
    </dgm:pt>
    <dgm:pt modelId="{4F2D5090-6320-4BE7-9CB6-E0F7D88C96BE}" type="pres">
      <dgm:prSet presAssocID="{FDB510CB-DF78-46A5-ACEC-83D94400F14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4A63D-557C-4BC3-8CD9-FF1946BF8E34}" type="pres">
      <dgm:prSet presAssocID="{FDB510CB-DF78-46A5-ACEC-83D94400F148}" presName="accent_2" presStyleCnt="0"/>
      <dgm:spPr/>
    </dgm:pt>
    <dgm:pt modelId="{182B396F-D59B-4E33-A909-9AC945FB850C}" type="pres">
      <dgm:prSet presAssocID="{FDB510CB-DF78-46A5-ACEC-83D94400F148}" presName="accentRepeatNode" presStyleLbl="solidFgAcc1" presStyleIdx="1" presStyleCnt="5"/>
      <dgm:spPr/>
    </dgm:pt>
    <dgm:pt modelId="{3A8ADC98-00CA-4110-8999-E96978EB5F11}" type="pres">
      <dgm:prSet presAssocID="{E63FFAA9-7134-4AB3-870C-D0ED7607F0E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A39D1-35D8-4E56-A871-05BBA81B7D43}" type="pres">
      <dgm:prSet presAssocID="{E63FFAA9-7134-4AB3-870C-D0ED7607F0EA}" presName="accent_3" presStyleCnt="0"/>
      <dgm:spPr/>
    </dgm:pt>
    <dgm:pt modelId="{C56630AF-B19D-498D-9E4C-B876600CF3C1}" type="pres">
      <dgm:prSet presAssocID="{E63FFAA9-7134-4AB3-870C-D0ED7607F0EA}" presName="accentRepeatNode" presStyleLbl="solidFgAcc1" presStyleIdx="2" presStyleCnt="5"/>
      <dgm:spPr/>
    </dgm:pt>
    <dgm:pt modelId="{84B57676-799C-4911-9C16-87044EED934A}" type="pres">
      <dgm:prSet presAssocID="{B5F6EEE0-BD3F-483C-AA42-F49DDFFCA79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67987-CF2B-42C2-98FA-C5EEF5BA9A1D}" type="pres">
      <dgm:prSet presAssocID="{B5F6EEE0-BD3F-483C-AA42-F49DDFFCA79A}" presName="accent_4" presStyleCnt="0"/>
      <dgm:spPr/>
    </dgm:pt>
    <dgm:pt modelId="{3864A14E-A53E-4D74-9A5D-D1D17C019E6A}" type="pres">
      <dgm:prSet presAssocID="{B5F6EEE0-BD3F-483C-AA42-F49DDFFCA79A}" presName="accentRepeatNode" presStyleLbl="solidFgAcc1" presStyleIdx="3" presStyleCnt="5"/>
      <dgm:spPr/>
    </dgm:pt>
    <dgm:pt modelId="{3C1139D5-B0FB-4556-8D49-FAE3A69FAE80}" type="pres">
      <dgm:prSet presAssocID="{2392888D-44B8-43C2-9051-74884256B79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E3589-4F4D-46D4-8B94-FD402B7D4A2A}" type="pres">
      <dgm:prSet presAssocID="{2392888D-44B8-43C2-9051-74884256B79E}" presName="accent_5" presStyleCnt="0"/>
      <dgm:spPr/>
    </dgm:pt>
    <dgm:pt modelId="{780EA380-3470-4B14-97D6-7357925F22C8}" type="pres">
      <dgm:prSet presAssocID="{2392888D-44B8-43C2-9051-74884256B79E}" presName="accentRepeatNode" presStyleLbl="solidFgAcc1" presStyleIdx="4" presStyleCnt="5"/>
      <dgm:spPr/>
    </dgm:pt>
  </dgm:ptLst>
  <dgm:cxnLst>
    <dgm:cxn modelId="{0DFAA9DC-3A26-4E31-8137-21530615C719}" type="presOf" srcId="{2392888D-44B8-43C2-9051-74884256B79E}" destId="{3C1139D5-B0FB-4556-8D49-FAE3A69FAE80}" srcOrd="0" destOrd="0" presId="urn:microsoft.com/office/officeart/2008/layout/VerticalCurvedList"/>
    <dgm:cxn modelId="{B5B4A044-4195-4CED-A136-46868FD411EF}" type="presOf" srcId="{B5F6EEE0-BD3F-483C-AA42-F49DDFFCA79A}" destId="{84B57676-799C-4911-9C16-87044EED934A}" srcOrd="0" destOrd="0" presId="urn:microsoft.com/office/officeart/2008/layout/VerticalCurvedList"/>
    <dgm:cxn modelId="{1D67234C-8FAD-4929-8064-62FC4111B5E0}" srcId="{A98506C0-855B-4D5A-92D5-CDD3F2F06CAF}" destId="{A1FCF8AE-879C-4C39-9F92-00081A5FA7FA}" srcOrd="0" destOrd="0" parTransId="{3395C6CD-E762-44A3-B5AA-7C0B3E5EED8C}" sibTransId="{9BF16031-74CC-4F5D-8524-883C1F2571C7}"/>
    <dgm:cxn modelId="{AE519D6A-2266-4075-9518-9E52D34E1F68}" type="presOf" srcId="{A98506C0-855B-4D5A-92D5-CDD3F2F06CAF}" destId="{C035DEF2-9062-4DE2-89FB-A068DED0BDB8}" srcOrd="0" destOrd="0" presId="urn:microsoft.com/office/officeart/2008/layout/VerticalCurvedList"/>
    <dgm:cxn modelId="{E9FA6CC3-C402-4A15-A4F5-6DF46F9FBD3A}" srcId="{A98506C0-855B-4D5A-92D5-CDD3F2F06CAF}" destId="{FDB510CB-DF78-46A5-ACEC-83D94400F148}" srcOrd="1" destOrd="0" parTransId="{B725302A-198D-4A33-A3CD-258BD7F94BEA}" sibTransId="{AB1BB1C7-E7AB-4126-A718-8CBA5931697C}"/>
    <dgm:cxn modelId="{0E9B7457-FAA1-4A5D-8721-E786AF43BA90}" type="presOf" srcId="{FDB510CB-DF78-46A5-ACEC-83D94400F148}" destId="{4F2D5090-6320-4BE7-9CB6-E0F7D88C96BE}" srcOrd="0" destOrd="0" presId="urn:microsoft.com/office/officeart/2008/layout/VerticalCurvedList"/>
    <dgm:cxn modelId="{285C66DA-D091-4EFE-9DA5-BDF2EE4CB9DD}" type="presOf" srcId="{E63FFAA9-7134-4AB3-870C-D0ED7607F0EA}" destId="{3A8ADC98-00CA-4110-8999-E96978EB5F11}" srcOrd="0" destOrd="0" presId="urn:microsoft.com/office/officeart/2008/layout/VerticalCurvedList"/>
    <dgm:cxn modelId="{889D84BA-B9F2-4AE0-ACAC-4D9E47F97C7D}" type="presOf" srcId="{A1FCF8AE-879C-4C39-9F92-00081A5FA7FA}" destId="{B33F41AB-6EC5-49F2-A9E5-A5B3DEA68CCE}" srcOrd="0" destOrd="0" presId="urn:microsoft.com/office/officeart/2008/layout/VerticalCurvedList"/>
    <dgm:cxn modelId="{5D306023-A426-4885-9F44-084898A83E6B}" type="presOf" srcId="{9BF16031-74CC-4F5D-8524-883C1F2571C7}" destId="{1BFF613A-107C-4516-BD37-67DE5092DD5D}" srcOrd="0" destOrd="0" presId="urn:microsoft.com/office/officeart/2008/layout/VerticalCurvedList"/>
    <dgm:cxn modelId="{842E92F1-1C4F-4CF9-8D57-CA088239E0A3}" srcId="{A98506C0-855B-4D5A-92D5-CDD3F2F06CAF}" destId="{E63FFAA9-7134-4AB3-870C-D0ED7607F0EA}" srcOrd="2" destOrd="0" parTransId="{C12EC980-FF8D-4D63-943D-85FFC1FC2C58}" sibTransId="{88830486-5AE5-4FE8-9F39-582DE370B084}"/>
    <dgm:cxn modelId="{D32814D9-7AE0-4DCB-8948-1398455F1D87}" srcId="{A98506C0-855B-4D5A-92D5-CDD3F2F06CAF}" destId="{2392888D-44B8-43C2-9051-74884256B79E}" srcOrd="4" destOrd="0" parTransId="{F476EC6D-D13F-4043-84F3-66B2547C6990}" sibTransId="{93CA6609-2E1D-4DDC-AD2A-AC025A865771}"/>
    <dgm:cxn modelId="{10ED3DF7-6298-4B9A-A97C-8B8B08E3283A}" srcId="{A98506C0-855B-4D5A-92D5-CDD3F2F06CAF}" destId="{B5F6EEE0-BD3F-483C-AA42-F49DDFFCA79A}" srcOrd="3" destOrd="0" parTransId="{700C4F3D-42E5-4769-9E34-64DA488566F7}" sibTransId="{4C01EA1E-E193-498F-A905-E7DEACD81373}"/>
    <dgm:cxn modelId="{A6F3D0DF-8067-4F4F-87CC-B9AAA3C6AC5C}" type="presParOf" srcId="{C035DEF2-9062-4DE2-89FB-A068DED0BDB8}" destId="{A700D00E-DDD8-40DC-A9D8-25846F8F1738}" srcOrd="0" destOrd="0" presId="urn:microsoft.com/office/officeart/2008/layout/VerticalCurvedList"/>
    <dgm:cxn modelId="{6E4EB2FE-C002-4457-AE0B-27DCFE5AB3D7}" type="presParOf" srcId="{A700D00E-DDD8-40DC-A9D8-25846F8F1738}" destId="{543E4512-E4DC-4047-88BA-2F8A962B75AC}" srcOrd="0" destOrd="0" presId="urn:microsoft.com/office/officeart/2008/layout/VerticalCurvedList"/>
    <dgm:cxn modelId="{84B0BCBF-BE1C-4F17-9A32-2A1866854E72}" type="presParOf" srcId="{543E4512-E4DC-4047-88BA-2F8A962B75AC}" destId="{A1D74A61-C239-42C2-9BF3-6B814A84C343}" srcOrd="0" destOrd="0" presId="urn:microsoft.com/office/officeart/2008/layout/VerticalCurvedList"/>
    <dgm:cxn modelId="{FE4F8718-A89A-41A1-9FEE-6D2D5CC194DE}" type="presParOf" srcId="{543E4512-E4DC-4047-88BA-2F8A962B75AC}" destId="{1BFF613A-107C-4516-BD37-67DE5092DD5D}" srcOrd="1" destOrd="0" presId="urn:microsoft.com/office/officeart/2008/layout/VerticalCurvedList"/>
    <dgm:cxn modelId="{016C7C33-98BB-4A11-94E7-7240B2A3252F}" type="presParOf" srcId="{543E4512-E4DC-4047-88BA-2F8A962B75AC}" destId="{C1946897-2200-4318-8F0F-B7D4158E92AC}" srcOrd="2" destOrd="0" presId="urn:microsoft.com/office/officeart/2008/layout/VerticalCurvedList"/>
    <dgm:cxn modelId="{C3C4A3F2-7623-4AB4-869B-D5C6AE9C602E}" type="presParOf" srcId="{543E4512-E4DC-4047-88BA-2F8A962B75AC}" destId="{50D1FF18-C120-4114-A94E-457A439A57AF}" srcOrd="3" destOrd="0" presId="urn:microsoft.com/office/officeart/2008/layout/VerticalCurvedList"/>
    <dgm:cxn modelId="{D6CD6FE4-1B0C-4C19-9EE9-61180C1ED2BA}" type="presParOf" srcId="{A700D00E-DDD8-40DC-A9D8-25846F8F1738}" destId="{B33F41AB-6EC5-49F2-A9E5-A5B3DEA68CCE}" srcOrd="1" destOrd="0" presId="urn:microsoft.com/office/officeart/2008/layout/VerticalCurvedList"/>
    <dgm:cxn modelId="{D520CA27-0FD8-4FD5-AE72-9195FC5E617E}" type="presParOf" srcId="{A700D00E-DDD8-40DC-A9D8-25846F8F1738}" destId="{801C1E9D-AB46-4EAD-A1EE-1E4B3B9EC41D}" srcOrd="2" destOrd="0" presId="urn:microsoft.com/office/officeart/2008/layout/VerticalCurvedList"/>
    <dgm:cxn modelId="{6733A26D-D617-4F5C-9AC6-B2DD039D664F}" type="presParOf" srcId="{801C1E9D-AB46-4EAD-A1EE-1E4B3B9EC41D}" destId="{1FA0B640-BDED-4D50-BDC6-C620024AB7EF}" srcOrd="0" destOrd="0" presId="urn:microsoft.com/office/officeart/2008/layout/VerticalCurvedList"/>
    <dgm:cxn modelId="{FC16C926-4CC4-41AA-A259-D32E4F8EA66B}" type="presParOf" srcId="{A700D00E-DDD8-40DC-A9D8-25846F8F1738}" destId="{4F2D5090-6320-4BE7-9CB6-E0F7D88C96BE}" srcOrd="3" destOrd="0" presId="urn:microsoft.com/office/officeart/2008/layout/VerticalCurvedList"/>
    <dgm:cxn modelId="{25216447-7A36-485A-9F31-1203D221C930}" type="presParOf" srcId="{A700D00E-DDD8-40DC-A9D8-25846F8F1738}" destId="{05D4A63D-557C-4BC3-8CD9-FF1946BF8E34}" srcOrd="4" destOrd="0" presId="urn:microsoft.com/office/officeart/2008/layout/VerticalCurvedList"/>
    <dgm:cxn modelId="{418B892E-BB9C-48C1-A904-2FC438C726DA}" type="presParOf" srcId="{05D4A63D-557C-4BC3-8CD9-FF1946BF8E34}" destId="{182B396F-D59B-4E33-A909-9AC945FB850C}" srcOrd="0" destOrd="0" presId="urn:microsoft.com/office/officeart/2008/layout/VerticalCurvedList"/>
    <dgm:cxn modelId="{2566E854-8DD6-400E-A17A-4EE28BFFBE56}" type="presParOf" srcId="{A700D00E-DDD8-40DC-A9D8-25846F8F1738}" destId="{3A8ADC98-00CA-4110-8999-E96978EB5F11}" srcOrd="5" destOrd="0" presId="urn:microsoft.com/office/officeart/2008/layout/VerticalCurvedList"/>
    <dgm:cxn modelId="{526FE9B8-A5C2-4EC8-ACCB-B5D069681FAB}" type="presParOf" srcId="{A700D00E-DDD8-40DC-A9D8-25846F8F1738}" destId="{D67A39D1-35D8-4E56-A871-05BBA81B7D43}" srcOrd="6" destOrd="0" presId="urn:microsoft.com/office/officeart/2008/layout/VerticalCurvedList"/>
    <dgm:cxn modelId="{2463C671-54BC-4870-8E8D-5068E39B9AA9}" type="presParOf" srcId="{D67A39D1-35D8-4E56-A871-05BBA81B7D43}" destId="{C56630AF-B19D-498D-9E4C-B876600CF3C1}" srcOrd="0" destOrd="0" presId="urn:microsoft.com/office/officeart/2008/layout/VerticalCurvedList"/>
    <dgm:cxn modelId="{2C855026-9E1B-4CEB-A84E-81E0F31B8D85}" type="presParOf" srcId="{A700D00E-DDD8-40DC-A9D8-25846F8F1738}" destId="{84B57676-799C-4911-9C16-87044EED934A}" srcOrd="7" destOrd="0" presId="urn:microsoft.com/office/officeart/2008/layout/VerticalCurvedList"/>
    <dgm:cxn modelId="{EDBC848E-0D25-43A0-BD70-802527364C37}" type="presParOf" srcId="{A700D00E-DDD8-40DC-A9D8-25846F8F1738}" destId="{ED867987-CF2B-42C2-98FA-C5EEF5BA9A1D}" srcOrd="8" destOrd="0" presId="urn:microsoft.com/office/officeart/2008/layout/VerticalCurvedList"/>
    <dgm:cxn modelId="{5B248F93-FA29-4E3A-819C-C7C60CBEB5D7}" type="presParOf" srcId="{ED867987-CF2B-42C2-98FA-C5EEF5BA9A1D}" destId="{3864A14E-A53E-4D74-9A5D-D1D17C019E6A}" srcOrd="0" destOrd="0" presId="urn:microsoft.com/office/officeart/2008/layout/VerticalCurvedList"/>
    <dgm:cxn modelId="{35B354F3-2F96-4BB9-B2E8-7E4B1B198BEE}" type="presParOf" srcId="{A700D00E-DDD8-40DC-A9D8-25846F8F1738}" destId="{3C1139D5-B0FB-4556-8D49-FAE3A69FAE80}" srcOrd="9" destOrd="0" presId="urn:microsoft.com/office/officeart/2008/layout/VerticalCurvedList"/>
    <dgm:cxn modelId="{8BC6F6BF-B1EC-451D-84F3-E5A43D63F34D}" type="presParOf" srcId="{A700D00E-DDD8-40DC-A9D8-25846F8F1738}" destId="{8EBE3589-4F4D-46D4-8B94-FD402B7D4A2A}" srcOrd="10" destOrd="0" presId="urn:microsoft.com/office/officeart/2008/layout/VerticalCurvedList"/>
    <dgm:cxn modelId="{38605B9E-F8FF-4F75-8619-D89589514881}" type="presParOf" srcId="{8EBE3589-4F4D-46D4-8B94-FD402B7D4A2A}" destId="{780EA380-3470-4B14-97D6-7357925F22C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F372AD-FD9D-47A1-BE79-06E632DE599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803B45-ED71-4262-8389-45018204F7B0}">
      <dgm:prSet phldrT="[Текст]" custT="1"/>
      <dgm:spPr/>
      <dgm:t>
        <a:bodyPr/>
        <a:lstStyle/>
        <a:p>
          <a:endParaRPr lang="ru-RU" sz="1800" dirty="0"/>
        </a:p>
      </dgm:t>
    </dgm:pt>
    <dgm:pt modelId="{C30AD6DD-8B4C-4F3A-9BC4-F944F35C0A87}" type="parTrans" cxnId="{5899FE1C-CC7B-441A-8350-25477225DB94}">
      <dgm:prSet/>
      <dgm:spPr/>
      <dgm:t>
        <a:bodyPr/>
        <a:lstStyle/>
        <a:p>
          <a:endParaRPr lang="ru-RU"/>
        </a:p>
      </dgm:t>
    </dgm:pt>
    <dgm:pt modelId="{CF968FD2-1914-4503-BFEA-12B699A9EEA9}" type="sibTrans" cxnId="{5899FE1C-CC7B-441A-8350-25477225DB94}">
      <dgm:prSet/>
      <dgm:spPr/>
      <dgm:t>
        <a:bodyPr/>
        <a:lstStyle/>
        <a:p>
          <a:endParaRPr lang="ru-RU"/>
        </a:p>
      </dgm:t>
    </dgm:pt>
    <dgm:pt modelId="{9E27097F-BBFE-4ECD-9CD0-0FE91AE3BB1E}">
      <dgm:prSet phldrT="[Текст]"/>
      <dgm:spPr/>
      <dgm:t>
        <a:bodyPr/>
        <a:lstStyle/>
        <a:p>
          <a:endParaRPr lang="ru-RU" dirty="0"/>
        </a:p>
      </dgm:t>
    </dgm:pt>
    <dgm:pt modelId="{ED80CD47-C4CB-48C9-8524-5B85722C2267}" type="parTrans" cxnId="{D6D1B7E0-D635-4833-B564-27AB1DF8D144}">
      <dgm:prSet/>
      <dgm:spPr/>
      <dgm:t>
        <a:bodyPr/>
        <a:lstStyle/>
        <a:p>
          <a:endParaRPr lang="ru-RU"/>
        </a:p>
      </dgm:t>
    </dgm:pt>
    <dgm:pt modelId="{1BD18C41-4A94-4362-8920-AC0DC0C7EF6F}" type="sibTrans" cxnId="{D6D1B7E0-D635-4833-B564-27AB1DF8D144}">
      <dgm:prSet/>
      <dgm:spPr/>
      <dgm:t>
        <a:bodyPr/>
        <a:lstStyle/>
        <a:p>
          <a:endParaRPr lang="ru-RU"/>
        </a:p>
      </dgm:t>
    </dgm:pt>
    <dgm:pt modelId="{1EF5CB6A-D4E7-4FB0-A146-52D2304DC02E}">
      <dgm:prSet phldrT="[Текст]"/>
      <dgm:spPr/>
      <dgm:t>
        <a:bodyPr/>
        <a:lstStyle/>
        <a:p>
          <a:endParaRPr lang="ru-RU" dirty="0"/>
        </a:p>
      </dgm:t>
    </dgm:pt>
    <dgm:pt modelId="{5789A104-98DD-4FCA-A847-5F22FC5F3F31}" type="parTrans" cxnId="{79BFF289-A49E-4E59-AE56-F680EF785539}">
      <dgm:prSet/>
      <dgm:spPr/>
      <dgm:t>
        <a:bodyPr/>
        <a:lstStyle/>
        <a:p>
          <a:endParaRPr lang="ru-RU"/>
        </a:p>
      </dgm:t>
    </dgm:pt>
    <dgm:pt modelId="{4F48B460-7F9D-4B1B-9B02-2999AD0AD87B}" type="sibTrans" cxnId="{79BFF289-A49E-4E59-AE56-F680EF785539}">
      <dgm:prSet/>
      <dgm:spPr/>
      <dgm:t>
        <a:bodyPr/>
        <a:lstStyle/>
        <a:p>
          <a:endParaRPr lang="ru-RU"/>
        </a:p>
      </dgm:t>
    </dgm:pt>
    <dgm:pt modelId="{72625B55-27D2-46F7-A6FE-757E44A8A5CE}">
      <dgm:prSet phldrT="[Текст]"/>
      <dgm:spPr/>
      <dgm:t>
        <a:bodyPr/>
        <a:lstStyle/>
        <a:p>
          <a:endParaRPr lang="ru-RU" dirty="0"/>
        </a:p>
      </dgm:t>
    </dgm:pt>
    <dgm:pt modelId="{78CF0A8B-D2DF-4B33-9A35-8B0817E93BBA}" type="parTrans" cxnId="{A245ABB8-03DB-4209-A10F-65C196D5BFB3}">
      <dgm:prSet/>
      <dgm:spPr/>
      <dgm:t>
        <a:bodyPr/>
        <a:lstStyle/>
        <a:p>
          <a:endParaRPr lang="ru-RU"/>
        </a:p>
      </dgm:t>
    </dgm:pt>
    <dgm:pt modelId="{E41ADA4A-B5EE-406F-871F-E50D2998FDEB}" type="sibTrans" cxnId="{A245ABB8-03DB-4209-A10F-65C196D5BFB3}">
      <dgm:prSet/>
      <dgm:spPr/>
      <dgm:t>
        <a:bodyPr/>
        <a:lstStyle/>
        <a:p>
          <a:endParaRPr lang="ru-RU"/>
        </a:p>
      </dgm:t>
    </dgm:pt>
    <dgm:pt modelId="{2AAAD47C-A52A-45B5-80D3-DF9863595408}">
      <dgm:prSet custT="1"/>
      <dgm:spPr/>
      <dgm:t>
        <a:bodyPr/>
        <a:lstStyle/>
        <a:p>
          <a:pPr algn="just"/>
          <a:r>
            <a:rPr lang="ru-RU" sz="1400" dirty="0">
              <a:latin typeface="Arial Narrow" panose="020B0606020202030204" pitchFamily="34" charset="0"/>
              <a:cs typeface="Arial" panose="020B0604020202020204" pitchFamily="34" charset="0"/>
            </a:rPr>
            <a:t>Протокол заседания Совета при Президенте Российской Федерации по стратегическому развитию и приоритетным проектам от 21.09.2016 №2.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B632CD31-4997-449D-83EC-38E0A5E302BA}" type="parTrans" cxnId="{D63F533B-A95D-4EF8-888A-D2FC5DD4FFEB}">
      <dgm:prSet/>
      <dgm:spPr/>
      <dgm:t>
        <a:bodyPr/>
        <a:lstStyle/>
        <a:p>
          <a:endParaRPr lang="ru-RU"/>
        </a:p>
      </dgm:t>
    </dgm:pt>
    <dgm:pt modelId="{435EFF14-EC57-4A23-9654-681A8EFEEE79}" type="sibTrans" cxnId="{D63F533B-A95D-4EF8-888A-D2FC5DD4FFEB}">
      <dgm:prSet/>
      <dgm:spPr/>
      <dgm:t>
        <a:bodyPr/>
        <a:lstStyle/>
        <a:p>
          <a:endParaRPr lang="ru-RU"/>
        </a:p>
      </dgm:t>
    </dgm:pt>
    <dgm:pt modelId="{CE474E71-4F81-4A26-91BA-252F196F7475}">
      <dgm:prSet custT="1"/>
      <dgm:spPr/>
      <dgm:t>
        <a:bodyPr/>
        <a:lstStyle/>
        <a:p>
          <a:pPr algn="just"/>
          <a:r>
            <a:rPr lang="ru-RU" sz="1400" dirty="0">
              <a:latin typeface="Arial Narrow" panose="020B0606020202030204" pitchFamily="34" charset="0"/>
              <a:cs typeface="Arial" panose="020B0604020202020204" pitchFamily="34" charset="0"/>
            </a:rPr>
            <a:t>Поручение Председателя Правительства Российской Федерации от 15.10.2016 №ДМ-П6-6192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B67E9749-F3BC-4A09-AB4A-8DE03CFB8E8F}" type="parTrans" cxnId="{7ADCE8A8-600F-48B1-8CFC-F5AF1BFE7CE9}">
      <dgm:prSet/>
      <dgm:spPr/>
      <dgm:t>
        <a:bodyPr/>
        <a:lstStyle/>
        <a:p>
          <a:endParaRPr lang="ru-RU"/>
        </a:p>
      </dgm:t>
    </dgm:pt>
    <dgm:pt modelId="{7F20C9F5-5358-42F0-9FF1-C216FAE75F0F}" type="sibTrans" cxnId="{7ADCE8A8-600F-48B1-8CFC-F5AF1BFE7CE9}">
      <dgm:prSet/>
      <dgm:spPr/>
      <dgm:t>
        <a:bodyPr/>
        <a:lstStyle/>
        <a:p>
          <a:endParaRPr lang="ru-RU"/>
        </a:p>
      </dgm:t>
    </dgm:pt>
    <dgm:pt modelId="{458C6418-5C21-4377-9575-848E908AC4CF}">
      <dgm:prSet custT="1"/>
      <dgm:spPr/>
      <dgm:t>
        <a:bodyPr/>
        <a:lstStyle/>
        <a:p>
          <a:pPr algn="just"/>
          <a:r>
            <a:rPr lang="ru-RU" sz="1400" dirty="0">
              <a:latin typeface="Arial Narrow" panose="020B0606020202030204" pitchFamily="34" charset="0"/>
              <a:cs typeface="Arial" panose="020B0604020202020204" pitchFamily="34" charset="0"/>
            </a:rPr>
            <a:t>План мероприятий «дорожная карта», утвержденного Заместителем председателя Правительства Российской Федерации от 17.07.2017 № 4155п-П9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A28BF601-2370-4B2C-B720-145A51D18F8E}" type="parTrans" cxnId="{AD51B149-C249-4C9B-ADCB-FFB1AF08F96C}">
      <dgm:prSet/>
      <dgm:spPr/>
      <dgm:t>
        <a:bodyPr/>
        <a:lstStyle/>
        <a:p>
          <a:endParaRPr lang="ru-RU"/>
        </a:p>
      </dgm:t>
    </dgm:pt>
    <dgm:pt modelId="{8725E4FB-82BA-47DA-8D06-D52C16F454CC}" type="sibTrans" cxnId="{AD51B149-C249-4C9B-ADCB-FFB1AF08F96C}">
      <dgm:prSet/>
      <dgm:spPr/>
      <dgm:t>
        <a:bodyPr/>
        <a:lstStyle/>
        <a:p>
          <a:endParaRPr lang="ru-RU"/>
        </a:p>
      </dgm:t>
    </dgm:pt>
    <dgm:pt modelId="{210D43CB-F6D4-477C-8A86-D0BE070A766D}">
      <dgm:prSet custT="1"/>
      <dgm:spPr/>
      <dgm:t>
        <a:bodyPr/>
        <a:lstStyle/>
        <a:p>
          <a:pPr algn="just"/>
          <a:r>
            <a:rPr lang="ru-RU" sz="1400" b="1" dirty="0">
              <a:latin typeface="Arial Narrow" panose="020B0606020202030204" pitchFamily="34" charset="0"/>
              <a:cs typeface="Arial" panose="020B0604020202020204" pitchFamily="34" charset="0"/>
            </a:rPr>
            <a:t>Перспективная программа стандартизации в области дорожного хозяйства на 2018-2022 годы </a:t>
          </a:r>
          <a:r>
            <a:rPr lang="ru-RU" sz="1400" b="0" dirty="0">
              <a:latin typeface="Arial Narrow" panose="020B0606020202030204" pitchFamily="34" charset="0"/>
              <a:cs typeface="Arial" panose="020B0604020202020204" pitchFamily="34" charset="0"/>
            </a:rPr>
            <a:t>(согласована </a:t>
          </a:r>
          <a:r>
            <a:rPr lang="ru-RU" sz="1400" b="0" dirty="0" err="1">
              <a:latin typeface="Arial Narrow" panose="020B0606020202030204" pitchFamily="34" charset="0"/>
              <a:cs typeface="Arial" panose="020B0604020202020204" pitchFamily="34" charset="0"/>
            </a:rPr>
            <a:t>Росстандартом</a:t>
          </a:r>
          <a:r>
            <a:rPr lang="ru-RU" sz="1400" b="0" dirty="0">
              <a:latin typeface="Arial Narrow" panose="020B0606020202030204" pitchFamily="34" charset="0"/>
              <a:cs typeface="Arial" panose="020B0604020202020204" pitchFamily="34" charset="0"/>
            </a:rPr>
            <a:t> (письмо №АШ-15256/03 от 11.09.2017)</a:t>
          </a:r>
          <a:r>
            <a:rPr lang="ru-RU" sz="1400" b="1" dirty="0">
              <a:latin typeface="Arial Narrow" panose="020B0606020202030204" pitchFamily="34" charset="0"/>
              <a:cs typeface="Arial" panose="020B0604020202020204" pitchFamily="34" charset="0"/>
            </a:rPr>
            <a:t> и утверждена </a:t>
          </a:r>
          <a:r>
            <a:rPr lang="ru-RU" sz="1400" b="1" u="none" dirty="0">
              <a:latin typeface="Arial Narrow" panose="020B0606020202030204" pitchFamily="34" charset="0"/>
              <a:cs typeface="Arial" panose="020B0604020202020204" pitchFamily="34" charset="0"/>
            </a:rPr>
            <a:t>приказом № 395 от 28.09.2017 Министра транспорта Российской Федерации М.Ю. Соколова</a:t>
          </a:r>
          <a:endParaRPr lang="ru-RU" sz="14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D58FE26-D162-491C-8576-1086062287BD}" type="parTrans" cxnId="{C493488F-B1DF-42CC-A496-B0064ED903E9}">
      <dgm:prSet/>
      <dgm:spPr/>
      <dgm:t>
        <a:bodyPr/>
        <a:lstStyle/>
        <a:p>
          <a:endParaRPr lang="ru-RU"/>
        </a:p>
      </dgm:t>
    </dgm:pt>
    <dgm:pt modelId="{7F888DA5-E500-47CE-806B-61181A27E5E8}" type="sibTrans" cxnId="{C493488F-B1DF-42CC-A496-B0064ED903E9}">
      <dgm:prSet/>
      <dgm:spPr/>
      <dgm:t>
        <a:bodyPr/>
        <a:lstStyle/>
        <a:p>
          <a:endParaRPr lang="ru-RU"/>
        </a:p>
      </dgm:t>
    </dgm:pt>
    <dgm:pt modelId="{89B9C777-335A-4DC1-AB7F-E3D2725F036F}">
      <dgm:prSet custT="1"/>
      <dgm:spPr/>
      <dgm:t>
        <a:bodyPr/>
        <a:lstStyle/>
        <a:p>
          <a:pPr algn="just"/>
          <a:r>
            <a:rPr lang="ru-RU" sz="1400" dirty="0">
              <a:latin typeface="Arial Narrow" panose="020B0606020202030204" pitchFamily="34" charset="0"/>
              <a:cs typeface="Arial" panose="020B0604020202020204" pitchFamily="34" charset="0"/>
            </a:rPr>
            <a:t>Подпункт «б» пункт 2 раздел 2: утвердить до 01.12.2016 дорожную карту по совершенствованию нормативных документов </a:t>
          </a:r>
          <a:r>
            <a:rPr lang="ru-RU" sz="1400" b="1" dirty="0">
              <a:latin typeface="Arial Narrow" panose="020B0606020202030204" pitchFamily="34" charset="0"/>
              <a:cs typeface="Arial" panose="020B0604020202020204" pitchFamily="34" charset="0"/>
            </a:rPr>
            <a:t>с учетом приоритетности требований технического регламента Таможенного союза «Безопасность автомобильных дорог»</a:t>
          </a:r>
          <a:r>
            <a:rPr lang="ru-RU" sz="1400" dirty="0">
              <a:latin typeface="Arial Narrow" panose="020B0606020202030204" pitchFamily="34" charset="0"/>
              <a:cs typeface="Arial" panose="020B0604020202020204" pitchFamily="34" charset="0"/>
            </a:rPr>
            <a:t> при научно-техническом регулировании в градостроительной деятельности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839753B6-05E6-4269-A237-6F39798CAA13}" type="parTrans" cxnId="{8ABBA93A-E582-43EE-8C8A-9F50B48A7C33}">
      <dgm:prSet/>
      <dgm:spPr/>
      <dgm:t>
        <a:bodyPr/>
        <a:lstStyle/>
        <a:p>
          <a:endParaRPr lang="ru-RU"/>
        </a:p>
      </dgm:t>
    </dgm:pt>
    <dgm:pt modelId="{29E102FF-EB84-4121-8DC3-E76810C9D57A}" type="sibTrans" cxnId="{8ABBA93A-E582-43EE-8C8A-9F50B48A7C33}">
      <dgm:prSet/>
      <dgm:spPr/>
      <dgm:t>
        <a:bodyPr/>
        <a:lstStyle/>
        <a:p>
          <a:endParaRPr lang="ru-RU"/>
        </a:p>
      </dgm:t>
    </dgm:pt>
    <dgm:pt modelId="{D58A729F-4310-45A8-B2EA-AD2FEA7CDDD8}">
      <dgm:prSet custT="1"/>
      <dgm:spPr/>
      <dgm:t>
        <a:bodyPr/>
        <a:lstStyle/>
        <a:p>
          <a:pPr algn="just"/>
          <a:r>
            <a:rPr lang="ru-RU" sz="1400" dirty="0">
              <a:latin typeface="Arial Narrow" panose="020B0606020202030204" pitchFamily="34" charset="0"/>
              <a:cs typeface="Arial" panose="020B0604020202020204" pitchFamily="34" charset="0"/>
            </a:rPr>
            <a:t>Пункт 1: Разработка и утверждение п</a:t>
          </a:r>
          <a:r>
            <a:rPr lang="ru-RU" sz="1400" b="0" dirty="0">
              <a:latin typeface="Arial Narrow" panose="020B0606020202030204" pitchFamily="34" charset="0"/>
              <a:cs typeface="Arial" panose="020B0604020202020204" pitchFamily="34" charset="0"/>
            </a:rPr>
            <a:t>ерспективной программы стандартизации в области дорожного хозяйства </a:t>
          </a:r>
          <a:endParaRPr lang="ru-RU" sz="1400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FC188D1F-5664-4737-9D3C-F5D2CE717959}" type="parTrans" cxnId="{497652AC-193F-42CF-8E0D-DFBA316EEA02}">
      <dgm:prSet/>
      <dgm:spPr/>
      <dgm:t>
        <a:bodyPr/>
        <a:lstStyle/>
        <a:p>
          <a:endParaRPr lang="ru-RU"/>
        </a:p>
      </dgm:t>
    </dgm:pt>
    <dgm:pt modelId="{90AE4863-8CFC-4EC8-9C71-7BEA276B034F}" type="sibTrans" cxnId="{497652AC-193F-42CF-8E0D-DFBA316EEA02}">
      <dgm:prSet/>
      <dgm:spPr/>
      <dgm:t>
        <a:bodyPr/>
        <a:lstStyle/>
        <a:p>
          <a:endParaRPr lang="ru-RU"/>
        </a:p>
      </dgm:t>
    </dgm:pt>
    <dgm:pt modelId="{2075D0A3-E732-4924-8582-D06FF81B7872}" type="pres">
      <dgm:prSet presAssocID="{1FF372AD-FD9D-47A1-BE79-06E632DE59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E0A4F-1220-4609-8097-7033EBAEFE52}" type="pres">
      <dgm:prSet presAssocID="{6A803B45-ED71-4262-8389-45018204F7B0}" presName="composite" presStyleCnt="0"/>
      <dgm:spPr/>
    </dgm:pt>
    <dgm:pt modelId="{219A9459-ECB8-4C19-8AF3-D04507D5C50C}" type="pres">
      <dgm:prSet presAssocID="{6A803B45-ED71-4262-8389-45018204F7B0}" presName="parentText" presStyleLbl="alignNode1" presStyleIdx="0" presStyleCnt="4" custScaleY="171043" custLinFactNeighborX="0" custLinFactNeighborY="-6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14C48-55CF-44CC-875C-47B01C1D816C}" type="pres">
      <dgm:prSet presAssocID="{6A803B45-ED71-4262-8389-45018204F7B0}" presName="descendantText" presStyleLbl="alignAcc1" presStyleIdx="0" presStyleCnt="4" custScaleX="98150" custScaleY="268649" custLinFactNeighborX="251" custLinFactNeighborY="-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837D5-4314-4A58-B9FD-983D9BBB91DE}" type="pres">
      <dgm:prSet presAssocID="{CF968FD2-1914-4503-BFEA-12B699A9EEA9}" presName="sp" presStyleCnt="0"/>
      <dgm:spPr/>
    </dgm:pt>
    <dgm:pt modelId="{EAFD2E38-4186-406E-AD0B-C38BBB775D87}" type="pres">
      <dgm:prSet presAssocID="{9E27097F-BBFE-4ECD-9CD0-0FE91AE3BB1E}" presName="composite" presStyleCnt="0"/>
      <dgm:spPr/>
    </dgm:pt>
    <dgm:pt modelId="{FCFE19BF-8B41-45F2-B961-5C850D912CE7}" type="pres">
      <dgm:prSet presAssocID="{9E27097F-BBFE-4ECD-9CD0-0FE91AE3BB1E}" presName="parentText" presStyleLbl="alignNode1" presStyleIdx="1" presStyleCnt="4" custLinFactNeighborX="-5896" custLinFactNeighborY="-33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98600-1CD9-4AAB-8CA6-31E8123AA05E}" type="pres">
      <dgm:prSet presAssocID="{9E27097F-BBFE-4ECD-9CD0-0FE91AE3BB1E}" presName="descendantText" presStyleLbl="alignAcc1" presStyleIdx="1" presStyleCnt="4" custScaleX="97768" custScaleY="81147" custLinFactNeighborX="141" custLinFactNeighborY="7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4A5CF-FEED-4ACF-8AF0-AFC45F90B228}" type="pres">
      <dgm:prSet presAssocID="{1BD18C41-4A94-4362-8920-AC0DC0C7EF6F}" presName="sp" presStyleCnt="0"/>
      <dgm:spPr/>
    </dgm:pt>
    <dgm:pt modelId="{1FA861FE-1936-4889-BAD2-3C836D95E093}" type="pres">
      <dgm:prSet presAssocID="{1EF5CB6A-D4E7-4FB0-A146-52D2304DC02E}" presName="composite" presStyleCnt="0"/>
      <dgm:spPr/>
    </dgm:pt>
    <dgm:pt modelId="{7BE400E2-EBBA-4279-B9E4-5B6D88D56A10}" type="pres">
      <dgm:prSet presAssocID="{1EF5CB6A-D4E7-4FB0-A146-52D2304DC02E}" presName="parentText" presStyleLbl="alignNode1" presStyleIdx="2" presStyleCnt="4" custScaleY="1122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5853A-A984-46F5-B7A2-FA1028270A0C}" type="pres">
      <dgm:prSet presAssocID="{1EF5CB6A-D4E7-4FB0-A146-52D2304DC02E}" presName="descendantText" presStyleLbl="alignAcc1" presStyleIdx="2" presStyleCnt="4" custScaleX="99076" custScaleY="156173" custLinFactNeighborX="498" custLinFactNeighborY="-2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648F0-2F8C-49A7-973B-65B0045D1253}" type="pres">
      <dgm:prSet presAssocID="{4F48B460-7F9D-4B1B-9B02-2999AD0AD87B}" presName="sp" presStyleCnt="0"/>
      <dgm:spPr/>
    </dgm:pt>
    <dgm:pt modelId="{C97056C9-4DA9-4E23-B2A7-46F9B573956B}" type="pres">
      <dgm:prSet presAssocID="{72625B55-27D2-46F7-A6FE-757E44A8A5CE}" presName="composite" presStyleCnt="0"/>
      <dgm:spPr/>
    </dgm:pt>
    <dgm:pt modelId="{46EB63C1-7C38-41FE-B53F-520C35AF6757}" type="pres">
      <dgm:prSet presAssocID="{72625B55-27D2-46F7-A6FE-757E44A8A5CE}" presName="parentText" presStyleLbl="alignNode1" presStyleIdx="3" presStyleCnt="4" custScaleY="1148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8D5DD-5298-4661-A1F3-141F2AC01A95}" type="pres">
      <dgm:prSet presAssocID="{72625B55-27D2-46F7-A6FE-757E44A8A5CE}" presName="descendantText" presStyleLbl="alignAcc1" presStyleIdx="3" presStyleCnt="4" custScaleX="99255" custScaleY="159058" custLinFactNeighborX="583" custLinFactNeighborY="-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EB58FA-749D-45E7-B0E6-455DCEDFC4F3}" type="presOf" srcId="{6A803B45-ED71-4262-8389-45018204F7B0}" destId="{219A9459-ECB8-4C19-8AF3-D04507D5C50C}" srcOrd="0" destOrd="0" presId="urn:microsoft.com/office/officeart/2005/8/layout/chevron2"/>
    <dgm:cxn modelId="{79BFF289-A49E-4E59-AE56-F680EF785539}" srcId="{1FF372AD-FD9D-47A1-BE79-06E632DE599F}" destId="{1EF5CB6A-D4E7-4FB0-A146-52D2304DC02E}" srcOrd="2" destOrd="0" parTransId="{5789A104-98DD-4FCA-A847-5F22FC5F3F31}" sibTransId="{4F48B460-7F9D-4B1B-9B02-2999AD0AD87B}"/>
    <dgm:cxn modelId="{C493488F-B1DF-42CC-A496-B0064ED903E9}" srcId="{72625B55-27D2-46F7-A6FE-757E44A8A5CE}" destId="{210D43CB-F6D4-477C-8A86-D0BE070A766D}" srcOrd="0" destOrd="0" parTransId="{AD58FE26-D162-491C-8576-1086062287BD}" sibTransId="{7F888DA5-E500-47CE-806B-61181A27E5E8}"/>
    <dgm:cxn modelId="{8ABBA93A-E582-43EE-8C8A-9F50B48A7C33}" srcId="{6A803B45-ED71-4262-8389-45018204F7B0}" destId="{89B9C777-335A-4DC1-AB7F-E3D2725F036F}" srcOrd="1" destOrd="0" parTransId="{839753B6-05E6-4269-A237-6F39798CAA13}" sibTransId="{29E102FF-EB84-4121-8DC3-E76810C9D57A}"/>
    <dgm:cxn modelId="{1AB67D54-D3DA-428E-8721-CE54FB08C8C5}" type="presOf" srcId="{458C6418-5C21-4377-9575-848E908AC4CF}" destId="{A725853A-A984-46F5-B7A2-FA1028270A0C}" srcOrd="0" destOrd="0" presId="urn:microsoft.com/office/officeart/2005/8/layout/chevron2"/>
    <dgm:cxn modelId="{D6D1B7E0-D635-4833-B564-27AB1DF8D144}" srcId="{1FF372AD-FD9D-47A1-BE79-06E632DE599F}" destId="{9E27097F-BBFE-4ECD-9CD0-0FE91AE3BB1E}" srcOrd="1" destOrd="0" parTransId="{ED80CD47-C4CB-48C9-8524-5B85722C2267}" sibTransId="{1BD18C41-4A94-4362-8920-AC0DC0C7EF6F}"/>
    <dgm:cxn modelId="{A0B2AA18-EF3A-4685-B967-C067B61A553F}" type="presOf" srcId="{1EF5CB6A-D4E7-4FB0-A146-52D2304DC02E}" destId="{7BE400E2-EBBA-4279-B9E4-5B6D88D56A10}" srcOrd="0" destOrd="0" presId="urn:microsoft.com/office/officeart/2005/8/layout/chevron2"/>
    <dgm:cxn modelId="{2E9A941A-C131-49D7-92BF-CD2B27682DD9}" type="presOf" srcId="{210D43CB-F6D4-477C-8A86-D0BE070A766D}" destId="{B508D5DD-5298-4661-A1F3-141F2AC01A95}" srcOrd="0" destOrd="0" presId="urn:microsoft.com/office/officeart/2005/8/layout/chevron2"/>
    <dgm:cxn modelId="{BA01D8DB-6D80-4FA5-A781-9B7FA060012F}" type="presOf" srcId="{2AAAD47C-A52A-45B5-80D3-DF9863595408}" destId="{DFC14C48-55CF-44CC-875C-47B01C1D816C}" srcOrd="0" destOrd="0" presId="urn:microsoft.com/office/officeart/2005/8/layout/chevron2"/>
    <dgm:cxn modelId="{AF2097DD-7BA8-412C-B072-AA24C873DFF5}" type="presOf" srcId="{D58A729F-4310-45A8-B2EA-AD2FEA7CDDD8}" destId="{A725853A-A984-46F5-B7A2-FA1028270A0C}" srcOrd="0" destOrd="1" presId="urn:microsoft.com/office/officeart/2005/8/layout/chevron2"/>
    <dgm:cxn modelId="{4594834A-DCD8-4527-8B48-4C2B71858CDA}" type="presOf" srcId="{1FF372AD-FD9D-47A1-BE79-06E632DE599F}" destId="{2075D0A3-E732-4924-8582-D06FF81B7872}" srcOrd="0" destOrd="0" presId="urn:microsoft.com/office/officeart/2005/8/layout/chevron2"/>
    <dgm:cxn modelId="{D63F533B-A95D-4EF8-888A-D2FC5DD4FFEB}" srcId="{6A803B45-ED71-4262-8389-45018204F7B0}" destId="{2AAAD47C-A52A-45B5-80D3-DF9863595408}" srcOrd="0" destOrd="0" parTransId="{B632CD31-4997-449D-83EC-38E0A5E302BA}" sibTransId="{435EFF14-EC57-4A23-9654-681A8EFEEE79}"/>
    <dgm:cxn modelId="{3207C05C-BED4-44E9-9E44-46EB4E2EDF77}" type="presOf" srcId="{9E27097F-BBFE-4ECD-9CD0-0FE91AE3BB1E}" destId="{FCFE19BF-8B41-45F2-B961-5C850D912CE7}" srcOrd="0" destOrd="0" presId="urn:microsoft.com/office/officeart/2005/8/layout/chevron2"/>
    <dgm:cxn modelId="{497652AC-193F-42CF-8E0D-DFBA316EEA02}" srcId="{1EF5CB6A-D4E7-4FB0-A146-52D2304DC02E}" destId="{D58A729F-4310-45A8-B2EA-AD2FEA7CDDD8}" srcOrd="1" destOrd="0" parTransId="{FC188D1F-5664-4737-9D3C-F5D2CE717959}" sibTransId="{90AE4863-8CFC-4EC8-9C71-7BEA276B034F}"/>
    <dgm:cxn modelId="{A245ABB8-03DB-4209-A10F-65C196D5BFB3}" srcId="{1FF372AD-FD9D-47A1-BE79-06E632DE599F}" destId="{72625B55-27D2-46F7-A6FE-757E44A8A5CE}" srcOrd="3" destOrd="0" parTransId="{78CF0A8B-D2DF-4B33-9A35-8B0817E93BBA}" sibTransId="{E41ADA4A-B5EE-406F-871F-E50D2998FDEB}"/>
    <dgm:cxn modelId="{8CF7643D-14B4-4837-8602-3CE7179C8BBA}" type="presOf" srcId="{CE474E71-4F81-4A26-91BA-252F196F7475}" destId="{7E898600-1CD9-4AAB-8CA6-31E8123AA05E}" srcOrd="0" destOrd="0" presId="urn:microsoft.com/office/officeart/2005/8/layout/chevron2"/>
    <dgm:cxn modelId="{5899FE1C-CC7B-441A-8350-25477225DB94}" srcId="{1FF372AD-FD9D-47A1-BE79-06E632DE599F}" destId="{6A803B45-ED71-4262-8389-45018204F7B0}" srcOrd="0" destOrd="0" parTransId="{C30AD6DD-8B4C-4F3A-9BC4-F944F35C0A87}" sibTransId="{CF968FD2-1914-4503-BFEA-12B699A9EEA9}"/>
    <dgm:cxn modelId="{E945D5C6-52E9-4314-B097-52D2403382FC}" type="presOf" srcId="{89B9C777-335A-4DC1-AB7F-E3D2725F036F}" destId="{DFC14C48-55CF-44CC-875C-47B01C1D816C}" srcOrd="0" destOrd="1" presId="urn:microsoft.com/office/officeart/2005/8/layout/chevron2"/>
    <dgm:cxn modelId="{AD51B149-C249-4C9B-ADCB-FFB1AF08F96C}" srcId="{1EF5CB6A-D4E7-4FB0-A146-52D2304DC02E}" destId="{458C6418-5C21-4377-9575-848E908AC4CF}" srcOrd="0" destOrd="0" parTransId="{A28BF601-2370-4B2C-B720-145A51D18F8E}" sibTransId="{8725E4FB-82BA-47DA-8D06-D52C16F454CC}"/>
    <dgm:cxn modelId="{CCEC1CB4-AD3C-462E-96AB-0AE46FB196DE}" type="presOf" srcId="{72625B55-27D2-46F7-A6FE-757E44A8A5CE}" destId="{46EB63C1-7C38-41FE-B53F-520C35AF6757}" srcOrd="0" destOrd="0" presId="urn:microsoft.com/office/officeart/2005/8/layout/chevron2"/>
    <dgm:cxn modelId="{7ADCE8A8-600F-48B1-8CFC-F5AF1BFE7CE9}" srcId="{9E27097F-BBFE-4ECD-9CD0-0FE91AE3BB1E}" destId="{CE474E71-4F81-4A26-91BA-252F196F7475}" srcOrd="0" destOrd="0" parTransId="{B67E9749-F3BC-4A09-AB4A-8DE03CFB8E8F}" sibTransId="{7F20C9F5-5358-42F0-9FF1-C216FAE75F0F}"/>
    <dgm:cxn modelId="{AE6E9D40-4DB1-4315-BC18-9F18791A2FC9}" type="presParOf" srcId="{2075D0A3-E732-4924-8582-D06FF81B7872}" destId="{E6BE0A4F-1220-4609-8097-7033EBAEFE52}" srcOrd="0" destOrd="0" presId="urn:microsoft.com/office/officeart/2005/8/layout/chevron2"/>
    <dgm:cxn modelId="{7D9B5F2E-5CAC-4563-BD37-A2B953ECFEEF}" type="presParOf" srcId="{E6BE0A4F-1220-4609-8097-7033EBAEFE52}" destId="{219A9459-ECB8-4C19-8AF3-D04507D5C50C}" srcOrd="0" destOrd="0" presId="urn:microsoft.com/office/officeart/2005/8/layout/chevron2"/>
    <dgm:cxn modelId="{B5DB0261-C6ED-4FDA-B30C-E3B8E37C35B4}" type="presParOf" srcId="{E6BE0A4F-1220-4609-8097-7033EBAEFE52}" destId="{DFC14C48-55CF-44CC-875C-47B01C1D816C}" srcOrd="1" destOrd="0" presId="urn:microsoft.com/office/officeart/2005/8/layout/chevron2"/>
    <dgm:cxn modelId="{658AD76A-9BA7-4860-BCC9-D6815F0D1F14}" type="presParOf" srcId="{2075D0A3-E732-4924-8582-D06FF81B7872}" destId="{498837D5-4314-4A58-B9FD-983D9BBB91DE}" srcOrd="1" destOrd="0" presId="urn:microsoft.com/office/officeart/2005/8/layout/chevron2"/>
    <dgm:cxn modelId="{B9124DA5-9548-4F08-B36A-21F004E4EB77}" type="presParOf" srcId="{2075D0A3-E732-4924-8582-D06FF81B7872}" destId="{EAFD2E38-4186-406E-AD0B-C38BBB775D87}" srcOrd="2" destOrd="0" presId="urn:microsoft.com/office/officeart/2005/8/layout/chevron2"/>
    <dgm:cxn modelId="{CFC441BE-3312-434A-8F27-17D1FC6917D4}" type="presParOf" srcId="{EAFD2E38-4186-406E-AD0B-C38BBB775D87}" destId="{FCFE19BF-8B41-45F2-B961-5C850D912CE7}" srcOrd="0" destOrd="0" presId="urn:microsoft.com/office/officeart/2005/8/layout/chevron2"/>
    <dgm:cxn modelId="{C3C0154C-0FF9-4645-91E8-7D151AD655C3}" type="presParOf" srcId="{EAFD2E38-4186-406E-AD0B-C38BBB775D87}" destId="{7E898600-1CD9-4AAB-8CA6-31E8123AA05E}" srcOrd="1" destOrd="0" presId="urn:microsoft.com/office/officeart/2005/8/layout/chevron2"/>
    <dgm:cxn modelId="{00AEACED-1455-4AC2-8FF5-C3C7E55BCE95}" type="presParOf" srcId="{2075D0A3-E732-4924-8582-D06FF81B7872}" destId="{2EF4A5CF-FEED-4ACF-8AF0-AFC45F90B228}" srcOrd="3" destOrd="0" presId="urn:microsoft.com/office/officeart/2005/8/layout/chevron2"/>
    <dgm:cxn modelId="{E2964F37-9B86-4E02-B1E1-EADDFCAE4DF9}" type="presParOf" srcId="{2075D0A3-E732-4924-8582-D06FF81B7872}" destId="{1FA861FE-1936-4889-BAD2-3C836D95E093}" srcOrd="4" destOrd="0" presId="urn:microsoft.com/office/officeart/2005/8/layout/chevron2"/>
    <dgm:cxn modelId="{699B085B-DD8D-4BB4-ACA9-6280CA9EA604}" type="presParOf" srcId="{1FA861FE-1936-4889-BAD2-3C836D95E093}" destId="{7BE400E2-EBBA-4279-B9E4-5B6D88D56A10}" srcOrd="0" destOrd="0" presId="urn:microsoft.com/office/officeart/2005/8/layout/chevron2"/>
    <dgm:cxn modelId="{99A176A0-7BFE-47B5-9CEC-F34BF2649089}" type="presParOf" srcId="{1FA861FE-1936-4889-BAD2-3C836D95E093}" destId="{A725853A-A984-46F5-B7A2-FA1028270A0C}" srcOrd="1" destOrd="0" presId="urn:microsoft.com/office/officeart/2005/8/layout/chevron2"/>
    <dgm:cxn modelId="{15FF299A-1086-475C-A281-ED69ECAA0EA7}" type="presParOf" srcId="{2075D0A3-E732-4924-8582-D06FF81B7872}" destId="{D1E648F0-2F8C-49A7-973B-65B0045D1253}" srcOrd="5" destOrd="0" presId="urn:microsoft.com/office/officeart/2005/8/layout/chevron2"/>
    <dgm:cxn modelId="{A37541D5-7AD5-49DD-92F8-C4EEDA637D3C}" type="presParOf" srcId="{2075D0A3-E732-4924-8582-D06FF81B7872}" destId="{C97056C9-4DA9-4E23-B2A7-46F9B573956B}" srcOrd="6" destOrd="0" presId="urn:microsoft.com/office/officeart/2005/8/layout/chevron2"/>
    <dgm:cxn modelId="{2FCE4D74-2430-43E3-96EA-126B6BD0197A}" type="presParOf" srcId="{C97056C9-4DA9-4E23-B2A7-46F9B573956B}" destId="{46EB63C1-7C38-41FE-B53F-520C35AF6757}" srcOrd="0" destOrd="0" presId="urn:microsoft.com/office/officeart/2005/8/layout/chevron2"/>
    <dgm:cxn modelId="{93871A8A-7FFF-4135-8183-91CDE13903EC}" type="presParOf" srcId="{C97056C9-4DA9-4E23-B2A7-46F9B573956B}" destId="{B508D5DD-5298-4661-A1F3-141F2AC01A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8506C0-855B-4D5A-92D5-CDD3F2F06CA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FCF8AE-879C-4C39-9F92-00081A5FA7FA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Изыскания и проектирование</a:t>
          </a:r>
        </a:p>
      </dgm:t>
    </dgm:pt>
    <dgm:pt modelId="{3395C6CD-E762-44A3-B5AA-7C0B3E5EED8C}" type="parTrans" cxnId="{1D67234C-8FAD-4929-8064-62FC4111B5E0}">
      <dgm:prSet/>
      <dgm:spPr/>
      <dgm:t>
        <a:bodyPr/>
        <a:lstStyle/>
        <a:p>
          <a:endParaRPr lang="ru-RU"/>
        </a:p>
      </dgm:t>
    </dgm:pt>
    <dgm:pt modelId="{9BF16031-74CC-4F5D-8524-883C1F2571C7}" type="sibTrans" cxnId="{1D67234C-8FAD-4929-8064-62FC4111B5E0}">
      <dgm:prSet/>
      <dgm:spPr/>
      <dgm:t>
        <a:bodyPr/>
        <a:lstStyle/>
        <a:p>
          <a:endParaRPr lang="ru-RU"/>
        </a:p>
      </dgm:t>
    </dgm:pt>
    <dgm:pt modelId="{FDB510CB-DF78-46A5-ACEC-83D94400F148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Строительство</a:t>
          </a:r>
        </a:p>
      </dgm:t>
    </dgm:pt>
    <dgm:pt modelId="{B725302A-198D-4A33-A3CD-258BD7F94BEA}" type="parTrans" cxnId="{E9FA6CC3-C402-4A15-A4F5-6DF46F9FBD3A}">
      <dgm:prSet/>
      <dgm:spPr/>
      <dgm:t>
        <a:bodyPr/>
        <a:lstStyle/>
        <a:p>
          <a:endParaRPr lang="ru-RU"/>
        </a:p>
      </dgm:t>
    </dgm:pt>
    <dgm:pt modelId="{AB1BB1C7-E7AB-4126-A718-8CBA5931697C}" type="sibTrans" cxnId="{E9FA6CC3-C402-4A15-A4F5-6DF46F9FBD3A}">
      <dgm:prSet/>
      <dgm:spPr/>
      <dgm:t>
        <a:bodyPr/>
        <a:lstStyle/>
        <a:p>
          <a:endParaRPr lang="ru-RU"/>
        </a:p>
      </dgm:t>
    </dgm:pt>
    <dgm:pt modelId="{E63FFAA9-7134-4AB3-870C-D0ED7607F0EA}">
      <dgm:prSet phldrT="[Текст]" custT="1"/>
      <dgm:spPr/>
      <dgm:t>
        <a:bodyPr/>
        <a:lstStyle/>
        <a:p>
          <a:r>
            <a:rPr lang="ru-RU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Эксплуатация</a:t>
          </a:r>
          <a:endParaRPr lang="ru-RU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EC980-FF8D-4D63-943D-85FFC1FC2C58}" type="parTrans" cxnId="{842E92F1-1C4F-4CF9-8D57-CA088239E0A3}">
      <dgm:prSet/>
      <dgm:spPr/>
      <dgm:t>
        <a:bodyPr/>
        <a:lstStyle/>
        <a:p>
          <a:endParaRPr lang="ru-RU"/>
        </a:p>
      </dgm:t>
    </dgm:pt>
    <dgm:pt modelId="{88830486-5AE5-4FE8-9F39-582DE370B084}" type="sibTrans" cxnId="{842E92F1-1C4F-4CF9-8D57-CA088239E0A3}">
      <dgm:prSet/>
      <dgm:spPr/>
      <dgm:t>
        <a:bodyPr/>
        <a:lstStyle/>
        <a:p>
          <a:endParaRPr lang="ru-RU"/>
        </a:p>
      </dgm:t>
    </dgm:pt>
    <dgm:pt modelId="{B5F6EEE0-BD3F-483C-AA42-F49DDFFCA79A}">
      <dgm:prSet phldrT="[Текст]" custT="1"/>
      <dgm:spPr/>
      <dgm:t>
        <a:bodyPr/>
        <a:lstStyle/>
        <a:p>
          <a:r>
            <a:rPr lang="ru-RU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Дорожно-строительные материалы</a:t>
          </a:r>
          <a:endParaRPr lang="ru-RU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C4F3D-42E5-4769-9E34-64DA488566F7}" type="parTrans" cxnId="{10ED3DF7-6298-4B9A-A97C-8B8B08E3283A}">
      <dgm:prSet/>
      <dgm:spPr/>
      <dgm:t>
        <a:bodyPr/>
        <a:lstStyle/>
        <a:p>
          <a:endParaRPr lang="ru-RU"/>
        </a:p>
      </dgm:t>
    </dgm:pt>
    <dgm:pt modelId="{4C01EA1E-E193-498F-A905-E7DEACD81373}" type="sibTrans" cxnId="{10ED3DF7-6298-4B9A-A97C-8B8B08E3283A}">
      <dgm:prSet/>
      <dgm:spPr/>
      <dgm:t>
        <a:bodyPr/>
        <a:lstStyle/>
        <a:p>
          <a:endParaRPr lang="ru-RU"/>
        </a:p>
      </dgm:t>
    </dgm:pt>
    <dgm:pt modelId="{2392888D-44B8-43C2-9051-74884256B79E}">
      <dgm:prSet phldrT="[Текст]" custT="1"/>
      <dgm:spPr/>
      <dgm:t>
        <a:bodyPr/>
        <a:lstStyle/>
        <a:p>
          <a:r>
            <a:rPr lang="ru-RU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Организация и безопасность дорожного движения</a:t>
          </a:r>
          <a:endParaRPr lang="ru-RU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76EC6D-D13F-4043-84F3-66B2547C6990}" type="parTrans" cxnId="{D32814D9-7AE0-4DCB-8948-1398455F1D87}">
      <dgm:prSet/>
      <dgm:spPr/>
      <dgm:t>
        <a:bodyPr/>
        <a:lstStyle/>
        <a:p>
          <a:endParaRPr lang="ru-RU"/>
        </a:p>
      </dgm:t>
    </dgm:pt>
    <dgm:pt modelId="{93CA6609-2E1D-4DDC-AD2A-AC025A865771}" type="sibTrans" cxnId="{D32814D9-7AE0-4DCB-8948-1398455F1D87}">
      <dgm:prSet/>
      <dgm:spPr/>
      <dgm:t>
        <a:bodyPr/>
        <a:lstStyle/>
        <a:p>
          <a:endParaRPr lang="ru-RU"/>
        </a:p>
      </dgm:t>
    </dgm:pt>
    <dgm:pt modelId="{C035DEF2-9062-4DE2-89FB-A068DED0BDB8}" type="pres">
      <dgm:prSet presAssocID="{A98506C0-855B-4D5A-92D5-CDD3F2F06CA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700D00E-DDD8-40DC-A9D8-25846F8F1738}" type="pres">
      <dgm:prSet presAssocID="{A98506C0-855B-4D5A-92D5-CDD3F2F06CAF}" presName="Name1" presStyleCnt="0"/>
      <dgm:spPr/>
    </dgm:pt>
    <dgm:pt modelId="{543E4512-E4DC-4047-88BA-2F8A962B75AC}" type="pres">
      <dgm:prSet presAssocID="{A98506C0-855B-4D5A-92D5-CDD3F2F06CAF}" presName="cycle" presStyleCnt="0"/>
      <dgm:spPr/>
    </dgm:pt>
    <dgm:pt modelId="{A1D74A61-C239-42C2-9BF3-6B814A84C343}" type="pres">
      <dgm:prSet presAssocID="{A98506C0-855B-4D5A-92D5-CDD3F2F06CAF}" presName="srcNode" presStyleLbl="node1" presStyleIdx="0" presStyleCnt="5"/>
      <dgm:spPr/>
    </dgm:pt>
    <dgm:pt modelId="{1BFF613A-107C-4516-BD37-67DE5092DD5D}" type="pres">
      <dgm:prSet presAssocID="{A98506C0-855B-4D5A-92D5-CDD3F2F06CAF}" presName="conn" presStyleLbl="parChTrans1D2" presStyleIdx="0" presStyleCnt="1"/>
      <dgm:spPr/>
      <dgm:t>
        <a:bodyPr/>
        <a:lstStyle/>
        <a:p>
          <a:endParaRPr lang="ru-RU"/>
        </a:p>
      </dgm:t>
    </dgm:pt>
    <dgm:pt modelId="{C1946897-2200-4318-8F0F-B7D4158E92AC}" type="pres">
      <dgm:prSet presAssocID="{A98506C0-855B-4D5A-92D5-CDD3F2F06CAF}" presName="extraNode" presStyleLbl="node1" presStyleIdx="0" presStyleCnt="5"/>
      <dgm:spPr/>
    </dgm:pt>
    <dgm:pt modelId="{50D1FF18-C120-4114-A94E-457A439A57AF}" type="pres">
      <dgm:prSet presAssocID="{A98506C0-855B-4D5A-92D5-CDD3F2F06CAF}" presName="dstNode" presStyleLbl="node1" presStyleIdx="0" presStyleCnt="5"/>
      <dgm:spPr/>
    </dgm:pt>
    <dgm:pt modelId="{B33F41AB-6EC5-49F2-A9E5-A5B3DEA68CCE}" type="pres">
      <dgm:prSet presAssocID="{A1FCF8AE-879C-4C39-9F92-00081A5FA7F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C1E9D-AB46-4EAD-A1EE-1E4B3B9EC41D}" type="pres">
      <dgm:prSet presAssocID="{A1FCF8AE-879C-4C39-9F92-00081A5FA7FA}" presName="accent_1" presStyleCnt="0"/>
      <dgm:spPr/>
    </dgm:pt>
    <dgm:pt modelId="{1FA0B640-BDED-4D50-BDC6-C620024AB7EF}" type="pres">
      <dgm:prSet presAssocID="{A1FCF8AE-879C-4C39-9F92-00081A5FA7FA}" presName="accentRepeatNode" presStyleLbl="solidFgAcc1" presStyleIdx="0" presStyleCnt="5"/>
      <dgm:spPr/>
    </dgm:pt>
    <dgm:pt modelId="{4F2D5090-6320-4BE7-9CB6-E0F7D88C96BE}" type="pres">
      <dgm:prSet presAssocID="{FDB510CB-DF78-46A5-ACEC-83D94400F14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4A63D-557C-4BC3-8CD9-FF1946BF8E34}" type="pres">
      <dgm:prSet presAssocID="{FDB510CB-DF78-46A5-ACEC-83D94400F148}" presName="accent_2" presStyleCnt="0"/>
      <dgm:spPr/>
    </dgm:pt>
    <dgm:pt modelId="{182B396F-D59B-4E33-A909-9AC945FB850C}" type="pres">
      <dgm:prSet presAssocID="{FDB510CB-DF78-46A5-ACEC-83D94400F148}" presName="accentRepeatNode" presStyleLbl="solidFgAcc1" presStyleIdx="1" presStyleCnt="5"/>
      <dgm:spPr/>
    </dgm:pt>
    <dgm:pt modelId="{3A8ADC98-00CA-4110-8999-E96978EB5F11}" type="pres">
      <dgm:prSet presAssocID="{E63FFAA9-7134-4AB3-870C-D0ED7607F0E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A39D1-35D8-4E56-A871-05BBA81B7D43}" type="pres">
      <dgm:prSet presAssocID="{E63FFAA9-7134-4AB3-870C-D0ED7607F0EA}" presName="accent_3" presStyleCnt="0"/>
      <dgm:spPr/>
    </dgm:pt>
    <dgm:pt modelId="{C56630AF-B19D-498D-9E4C-B876600CF3C1}" type="pres">
      <dgm:prSet presAssocID="{E63FFAA9-7134-4AB3-870C-D0ED7607F0EA}" presName="accentRepeatNode" presStyleLbl="solidFgAcc1" presStyleIdx="2" presStyleCnt="5"/>
      <dgm:spPr/>
    </dgm:pt>
    <dgm:pt modelId="{84B57676-799C-4911-9C16-87044EED934A}" type="pres">
      <dgm:prSet presAssocID="{B5F6EEE0-BD3F-483C-AA42-F49DDFFCA79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67987-CF2B-42C2-98FA-C5EEF5BA9A1D}" type="pres">
      <dgm:prSet presAssocID="{B5F6EEE0-BD3F-483C-AA42-F49DDFFCA79A}" presName="accent_4" presStyleCnt="0"/>
      <dgm:spPr/>
    </dgm:pt>
    <dgm:pt modelId="{3864A14E-A53E-4D74-9A5D-D1D17C019E6A}" type="pres">
      <dgm:prSet presAssocID="{B5F6EEE0-BD3F-483C-AA42-F49DDFFCA79A}" presName="accentRepeatNode" presStyleLbl="solidFgAcc1" presStyleIdx="3" presStyleCnt="5"/>
      <dgm:spPr/>
    </dgm:pt>
    <dgm:pt modelId="{3C1139D5-B0FB-4556-8D49-FAE3A69FAE80}" type="pres">
      <dgm:prSet presAssocID="{2392888D-44B8-43C2-9051-74884256B79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E3589-4F4D-46D4-8B94-FD402B7D4A2A}" type="pres">
      <dgm:prSet presAssocID="{2392888D-44B8-43C2-9051-74884256B79E}" presName="accent_5" presStyleCnt="0"/>
      <dgm:spPr/>
    </dgm:pt>
    <dgm:pt modelId="{780EA380-3470-4B14-97D6-7357925F22C8}" type="pres">
      <dgm:prSet presAssocID="{2392888D-44B8-43C2-9051-74884256B79E}" presName="accentRepeatNode" presStyleLbl="solidFgAcc1" presStyleIdx="4" presStyleCnt="5"/>
      <dgm:spPr/>
    </dgm:pt>
  </dgm:ptLst>
  <dgm:cxnLst>
    <dgm:cxn modelId="{0DFAA9DC-3A26-4E31-8137-21530615C719}" type="presOf" srcId="{2392888D-44B8-43C2-9051-74884256B79E}" destId="{3C1139D5-B0FB-4556-8D49-FAE3A69FAE80}" srcOrd="0" destOrd="0" presId="urn:microsoft.com/office/officeart/2008/layout/VerticalCurvedList"/>
    <dgm:cxn modelId="{B5B4A044-4195-4CED-A136-46868FD411EF}" type="presOf" srcId="{B5F6EEE0-BD3F-483C-AA42-F49DDFFCA79A}" destId="{84B57676-799C-4911-9C16-87044EED934A}" srcOrd="0" destOrd="0" presId="urn:microsoft.com/office/officeart/2008/layout/VerticalCurvedList"/>
    <dgm:cxn modelId="{1D67234C-8FAD-4929-8064-62FC4111B5E0}" srcId="{A98506C0-855B-4D5A-92D5-CDD3F2F06CAF}" destId="{A1FCF8AE-879C-4C39-9F92-00081A5FA7FA}" srcOrd="0" destOrd="0" parTransId="{3395C6CD-E762-44A3-B5AA-7C0B3E5EED8C}" sibTransId="{9BF16031-74CC-4F5D-8524-883C1F2571C7}"/>
    <dgm:cxn modelId="{AE519D6A-2266-4075-9518-9E52D34E1F68}" type="presOf" srcId="{A98506C0-855B-4D5A-92D5-CDD3F2F06CAF}" destId="{C035DEF2-9062-4DE2-89FB-A068DED0BDB8}" srcOrd="0" destOrd="0" presId="urn:microsoft.com/office/officeart/2008/layout/VerticalCurvedList"/>
    <dgm:cxn modelId="{E9FA6CC3-C402-4A15-A4F5-6DF46F9FBD3A}" srcId="{A98506C0-855B-4D5A-92D5-CDD3F2F06CAF}" destId="{FDB510CB-DF78-46A5-ACEC-83D94400F148}" srcOrd="1" destOrd="0" parTransId="{B725302A-198D-4A33-A3CD-258BD7F94BEA}" sibTransId="{AB1BB1C7-E7AB-4126-A718-8CBA5931697C}"/>
    <dgm:cxn modelId="{0E9B7457-FAA1-4A5D-8721-E786AF43BA90}" type="presOf" srcId="{FDB510CB-DF78-46A5-ACEC-83D94400F148}" destId="{4F2D5090-6320-4BE7-9CB6-E0F7D88C96BE}" srcOrd="0" destOrd="0" presId="urn:microsoft.com/office/officeart/2008/layout/VerticalCurvedList"/>
    <dgm:cxn modelId="{285C66DA-D091-4EFE-9DA5-BDF2EE4CB9DD}" type="presOf" srcId="{E63FFAA9-7134-4AB3-870C-D0ED7607F0EA}" destId="{3A8ADC98-00CA-4110-8999-E96978EB5F11}" srcOrd="0" destOrd="0" presId="urn:microsoft.com/office/officeart/2008/layout/VerticalCurvedList"/>
    <dgm:cxn modelId="{889D84BA-B9F2-4AE0-ACAC-4D9E47F97C7D}" type="presOf" srcId="{A1FCF8AE-879C-4C39-9F92-00081A5FA7FA}" destId="{B33F41AB-6EC5-49F2-A9E5-A5B3DEA68CCE}" srcOrd="0" destOrd="0" presId="urn:microsoft.com/office/officeart/2008/layout/VerticalCurvedList"/>
    <dgm:cxn modelId="{5D306023-A426-4885-9F44-084898A83E6B}" type="presOf" srcId="{9BF16031-74CC-4F5D-8524-883C1F2571C7}" destId="{1BFF613A-107C-4516-BD37-67DE5092DD5D}" srcOrd="0" destOrd="0" presId="urn:microsoft.com/office/officeart/2008/layout/VerticalCurvedList"/>
    <dgm:cxn modelId="{842E92F1-1C4F-4CF9-8D57-CA088239E0A3}" srcId="{A98506C0-855B-4D5A-92D5-CDD3F2F06CAF}" destId="{E63FFAA9-7134-4AB3-870C-D0ED7607F0EA}" srcOrd="2" destOrd="0" parTransId="{C12EC980-FF8D-4D63-943D-85FFC1FC2C58}" sibTransId="{88830486-5AE5-4FE8-9F39-582DE370B084}"/>
    <dgm:cxn modelId="{D32814D9-7AE0-4DCB-8948-1398455F1D87}" srcId="{A98506C0-855B-4D5A-92D5-CDD3F2F06CAF}" destId="{2392888D-44B8-43C2-9051-74884256B79E}" srcOrd="4" destOrd="0" parTransId="{F476EC6D-D13F-4043-84F3-66B2547C6990}" sibTransId="{93CA6609-2E1D-4DDC-AD2A-AC025A865771}"/>
    <dgm:cxn modelId="{10ED3DF7-6298-4B9A-A97C-8B8B08E3283A}" srcId="{A98506C0-855B-4D5A-92D5-CDD3F2F06CAF}" destId="{B5F6EEE0-BD3F-483C-AA42-F49DDFFCA79A}" srcOrd="3" destOrd="0" parTransId="{700C4F3D-42E5-4769-9E34-64DA488566F7}" sibTransId="{4C01EA1E-E193-498F-A905-E7DEACD81373}"/>
    <dgm:cxn modelId="{A6F3D0DF-8067-4F4F-87CC-B9AAA3C6AC5C}" type="presParOf" srcId="{C035DEF2-9062-4DE2-89FB-A068DED0BDB8}" destId="{A700D00E-DDD8-40DC-A9D8-25846F8F1738}" srcOrd="0" destOrd="0" presId="urn:microsoft.com/office/officeart/2008/layout/VerticalCurvedList"/>
    <dgm:cxn modelId="{6E4EB2FE-C002-4457-AE0B-27DCFE5AB3D7}" type="presParOf" srcId="{A700D00E-DDD8-40DC-A9D8-25846F8F1738}" destId="{543E4512-E4DC-4047-88BA-2F8A962B75AC}" srcOrd="0" destOrd="0" presId="urn:microsoft.com/office/officeart/2008/layout/VerticalCurvedList"/>
    <dgm:cxn modelId="{84B0BCBF-BE1C-4F17-9A32-2A1866854E72}" type="presParOf" srcId="{543E4512-E4DC-4047-88BA-2F8A962B75AC}" destId="{A1D74A61-C239-42C2-9BF3-6B814A84C343}" srcOrd="0" destOrd="0" presId="urn:microsoft.com/office/officeart/2008/layout/VerticalCurvedList"/>
    <dgm:cxn modelId="{FE4F8718-A89A-41A1-9FEE-6D2D5CC194DE}" type="presParOf" srcId="{543E4512-E4DC-4047-88BA-2F8A962B75AC}" destId="{1BFF613A-107C-4516-BD37-67DE5092DD5D}" srcOrd="1" destOrd="0" presId="urn:microsoft.com/office/officeart/2008/layout/VerticalCurvedList"/>
    <dgm:cxn modelId="{016C7C33-98BB-4A11-94E7-7240B2A3252F}" type="presParOf" srcId="{543E4512-E4DC-4047-88BA-2F8A962B75AC}" destId="{C1946897-2200-4318-8F0F-B7D4158E92AC}" srcOrd="2" destOrd="0" presId="urn:microsoft.com/office/officeart/2008/layout/VerticalCurvedList"/>
    <dgm:cxn modelId="{C3C4A3F2-7623-4AB4-869B-D5C6AE9C602E}" type="presParOf" srcId="{543E4512-E4DC-4047-88BA-2F8A962B75AC}" destId="{50D1FF18-C120-4114-A94E-457A439A57AF}" srcOrd="3" destOrd="0" presId="urn:microsoft.com/office/officeart/2008/layout/VerticalCurvedList"/>
    <dgm:cxn modelId="{D6CD6FE4-1B0C-4C19-9EE9-61180C1ED2BA}" type="presParOf" srcId="{A700D00E-DDD8-40DC-A9D8-25846F8F1738}" destId="{B33F41AB-6EC5-49F2-A9E5-A5B3DEA68CCE}" srcOrd="1" destOrd="0" presId="urn:microsoft.com/office/officeart/2008/layout/VerticalCurvedList"/>
    <dgm:cxn modelId="{D520CA27-0FD8-4FD5-AE72-9195FC5E617E}" type="presParOf" srcId="{A700D00E-DDD8-40DC-A9D8-25846F8F1738}" destId="{801C1E9D-AB46-4EAD-A1EE-1E4B3B9EC41D}" srcOrd="2" destOrd="0" presId="urn:microsoft.com/office/officeart/2008/layout/VerticalCurvedList"/>
    <dgm:cxn modelId="{6733A26D-D617-4F5C-9AC6-B2DD039D664F}" type="presParOf" srcId="{801C1E9D-AB46-4EAD-A1EE-1E4B3B9EC41D}" destId="{1FA0B640-BDED-4D50-BDC6-C620024AB7EF}" srcOrd="0" destOrd="0" presId="urn:microsoft.com/office/officeart/2008/layout/VerticalCurvedList"/>
    <dgm:cxn modelId="{FC16C926-4CC4-41AA-A259-D32E4F8EA66B}" type="presParOf" srcId="{A700D00E-DDD8-40DC-A9D8-25846F8F1738}" destId="{4F2D5090-6320-4BE7-9CB6-E0F7D88C96BE}" srcOrd="3" destOrd="0" presId="urn:microsoft.com/office/officeart/2008/layout/VerticalCurvedList"/>
    <dgm:cxn modelId="{25216447-7A36-485A-9F31-1203D221C930}" type="presParOf" srcId="{A700D00E-DDD8-40DC-A9D8-25846F8F1738}" destId="{05D4A63D-557C-4BC3-8CD9-FF1946BF8E34}" srcOrd="4" destOrd="0" presId="urn:microsoft.com/office/officeart/2008/layout/VerticalCurvedList"/>
    <dgm:cxn modelId="{418B892E-BB9C-48C1-A904-2FC438C726DA}" type="presParOf" srcId="{05D4A63D-557C-4BC3-8CD9-FF1946BF8E34}" destId="{182B396F-D59B-4E33-A909-9AC945FB850C}" srcOrd="0" destOrd="0" presId="urn:microsoft.com/office/officeart/2008/layout/VerticalCurvedList"/>
    <dgm:cxn modelId="{2566E854-8DD6-400E-A17A-4EE28BFFBE56}" type="presParOf" srcId="{A700D00E-DDD8-40DC-A9D8-25846F8F1738}" destId="{3A8ADC98-00CA-4110-8999-E96978EB5F11}" srcOrd="5" destOrd="0" presId="urn:microsoft.com/office/officeart/2008/layout/VerticalCurvedList"/>
    <dgm:cxn modelId="{526FE9B8-A5C2-4EC8-ACCB-B5D069681FAB}" type="presParOf" srcId="{A700D00E-DDD8-40DC-A9D8-25846F8F1738}" destId="{D67A39D1-35D8-4E56-A871-05BBA81B7D43}" srcOrd="6" destOrd="0" presId="urn:microsoft.com/office/officeart/2008/layout/VerticalCurvedList"/>
    <dgm:cxn modelId="{2463C671-54BC-4870-8E8D-5068E39B9AA9}" type="presParOf" srcId="{D67A39D1-35D8-4E56-A871-05BBA81B7D43}" destId="{C56630AF-B19D-498D-9E4C-B876600CF3C1}" srcOrd="0" destOrd="0" presId="urn:microsoft.com/office/officeart/2008/layout/VerticalCurvedList"/>
    <dgm:cxn modelId="{2C855026-9E1B-4CEB-A84E-81E0F31B8D85}" type="presParOf" srcId="{A700D00E-DDD8-40DC-A9D8-25846F8F1738}" destId="{84B57676-799C-4911-9C16-87044EED934A}" srcOrd="7" destOrd="0" presId="urn:microsoft.com/office/officeart/2008/layout/VerticalCurvedList"/>
    <dgm:cxn modelId="{EDBC848E-0D25-43A0-BD70-802527364C37}" type="presParOf" srcId="{A700D00E-DDD8-40DC-A9D8-25846F8F1738}" destId="{ED867987-CF2B-42C2-98FA-C5EEF5BA9A1D}" srcOrd="8" destOrd="0" presId="urn:microsoft.com/office/officeart/2008/layout/VerticalCurvedList"/>
    <dgm:cxn modelId="{5B248F93-FA29-4E3A-819C-C7C60CBEB5D7}" type="presParOf" srcId="{ED867987-CF2B-42C2-98FA-C5EEF5BA9A1D}" destId="{3864A14E-A53E-4D74-9A5D-D1D17C019E6A}" srcOrd="0" destOrd="0" presId="urn:microsoft.com/office/officeart/2008/layout/VerticalCurvedList"/>
    <dgm:cxn modelId="{35B354F3-2F96-4BB9-B2E8-7E4B1B198BEE}" type="presParOf" srcId="{A700D00E-DDD8-40DC-A9D8-25846F8F1738}" destId="{3C1139D5-B0FB-4556-8D49-FAE3A69FAE80}" srcOrd="9" destOrd="0" presId="urn:microsoft.com/office/officeart/2008/layout/VerticalCurvedList"/>
    <dgm:cxn modelId="{8BC6F6BF-B1EC-451D-84F3-E5A43D63F34D}" type="presParOf" srcId="{A700D00E-DDD8-40DC-A9D8-25846F8F1738}" destId="{8EBE3589-4F4D-46D4-8B94-FD402B7D4A2A}" srcOrd="10" destOrd="0" presId="urn:microsoft.com/office/officeart/2008/layout/VerticalCurvedList"/>
    <dgm:cxn modelId="{38605B9E-F8FF-4F75-8619-D89589514881}" type="presParOf" srcId="{8EBE3589-4F4D-46D4-8B94-FD402B7D4A2A}" destId="{780EA380-3470-4B14-97D6-7357925F22C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16F3D-56C2-4290-A985-B8FA31A946DA}">
      <dsp:nvSpPr>
        <dsp:cNvPr id="0" name=""/>
        <dsp:cNvSpPr/>
      </dsp:nvSpPr>
      <dsp:spPr>
        <a:xfrm>
          <a:off x="9751" y="0"/>
          <a:ext cx="8613057" cy="143388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3810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Статья 1 п.4 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- Вновь строящиеся, реконструируемые, капитально ремонтируемые и эксплуатируемые </a:t>
          </a: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автомобильные дороги общего пользования 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и </a:t>
          </a: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дорожные сооружения 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на них, включая </a:t>
          </a:r>
          <a:r>
            <a:rPr lang="ru-RU" sz="1600" b="0" kern="1200" dirty="0">
              <a:latin typeface="Arial Narrow" panose="020B0606020202030204" pitchFamily="34" charset="0"/>
              <a:cs typeface="Arial" panose="020B0604020202020204" pitchFamily="34" charset="0"/>
            </a:rPr>
            <a:t>элементы обустройства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, а также связанные с ними </a:t>
          </a: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процессы проектирования, строительства, реконструкции, капитального ремонта и эксплуатации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 автомобильных дорог и дорожных сооружений и </a:t>
          </a: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применяемые дорожно-строительные материалы и изделия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.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>
              <a:latin typeface="Arial Narrow" panose="020B0606020202030204" pitchFamily="34" charset="0"/>
              <a:cs typeface="Arial" panose="020B0604020202020204" pitchFamily="34" charset="0"/>
            </a:rPr>
            <a:t>При этом для объектов дорожного и придорожного сервиса регулируется только их расположение</a:t>
          </a:r>
          <a:endParaRPr lang="ru-RU" sz="1600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79747" y="69996"/>
        <a:ext cx="8473065" cy="1293891"/>
      </dsp:txXfrm>
    </dsp:sp>
    <dsp:sp modelId="{6929DB65-4D5C-4DCA-8D3B-3FB462971367}">
      <dsp:nvSpPr>
        <dsp:cNvPr id="0" name=""/>
        <dsp:cNvSpPr/>
      </dsp:nvSpPr>
      <dsp:spPr>
        <a:xfrm>
          <a:off x="85959" y="1499717"/>
          <a:ext cx="8542285" cy="1308168"/>
        </a:xfrm>
        <a:prstGeom prst="round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38100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Статья 1 п.5 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- На автомобильные дороги </a:t>
          </a: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не относящиеся 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к автомобильным </a:t>
          </a: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дорогам общего пользования </a:t>
          </a:r>
          <a:r>
            <a:rPr lang="ru-RU" sz="1600" kern="1200" dirty="0">
              <a:latin typeface="Arial Narrow" panose="020B0606020202030204" pitchFamily="34" charset="0"/>
              <a:cs typeface="Arial" panose="020B0604020202020204" pitchFamily="34" charset="0"/>
            </a:rPr>
            <a:t>(автомобильные дороги промышленных, строительных, лесных и иных производственных предприятий, дороги, предназначенные для временного использования, дороги, расположенные в специальных зонах отчуждения и сооружаемые для нужд обороны или исключительно в спортивных целях), а также на </a:t>
          </a:r>
          <a:r>
            <a:rPr lang="ru-RU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улицы населенных пунктов </a:t>
          </a:r>
          <a:r>
            <a:rPr lang="ru-RU" sz="1600" b="1" u="none" kern="1200" dirty="0">
              <a:latin typeface="Arial Narrow" panose="020B0606020202030204" pitchFamily="34" charset="0"/>
              <a:cs typeface="Arial" panose="020B0604020202020204" pitchFamily="34" charset="0"/>
            </a:rPr>
            <a:t>при проектировании, строительстве, реконструкции, капитальном ремонте и эксплуатации</a:t>
          </a:r>
        </a:p>
      </dsp:txBody>
      <dsp:txXfrm>
        <a:off x="149818" y="1563576"/>
        <a:ext cx="8414567" cy="1180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F613A-107C-4516-BD37-67DE5092DD5D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F41AB-6EC5-49F2-A9E5-A5B3DEA68CCE}">
      <dsp:nvSpPr>
        <dsp:cNvPr id="0" name=""/>
        <dsp:cNvSpPr/>
      </dsp:nvSpPr>
      <dsp:spPr>
        <a:xfrm>
          <a:off x="384538" y="253918"/>
          <a:ext cx="5656275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изысканиях</a:t>
          </a:r>
        </a:p>
      </dsp:txBody>
      <dsp:txXfrm>
        <a:off x="384538" y="253918"/>
        <a:ext cx="5656275" cy="508162"/>
      </dsp:txXfrm>
    </dsp:sp>
    <dsp:sp modelId="{1FA0B640-BDED-4D50-BDC6-C620024AB7EF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D5090-6320-4BE7-9CB6-E0F7D88C96BE}">
      <dsp:nvSpPr>
        <dsp:cNvPr id="0" name=""/>
        <dsp:cNvSpPr/>
      </dsp:nvSpPr>
      <dsp:spPr>
        <a:xfrm>
          <a:off x="748672" y="1015918"/>
          <a:ext cx="5292140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проектировании</a:t>
          </a:r>
        </a:p>
      </dsp:txBody>
      <dsp:txXfrm>
        <a:off x="748672" y="1015918"/>
        <a:ext cx="5292140" cy="508162"/>
      </dsp:txXfrm>
    </dsp:sp>
    <dsp:sp modelId="{182B396F-D59B-4E33-A909-9AC945FB850C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ADC98-00CA-4110-8999-E96978EB5F11}">
      <dsp:nvSpPr>
        <dsp:cNvPr id="0" name=""/>
        <dsp:cNvSpPr/>
      </dsp:nvSpPr>
      <dsp:spPr>
        <a:xfrm>
          <a:off x="860432" y="1777918"/>
          <a:ext cx="5180380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строительстве, реконструкции и капитальном ремонте</a:t>
          </a:r>
          <a:endParaRPr lang="ru-RU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0432" y="1777918"/>
        <a:ext cx="5180380" cy="508162"/>
      </dsp:txXfrm>
    </dsp:sp>
    <dsp:sp modelId="{C56630AF-B19D-498D-9E4C-B876600CF3C1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57676-799C-4911-9C16-87044EED934A}">
      <dsp:nvSpPr>
        <dsp:cNvPr id="0" name=""/>
        <dsp:cNvSpPr/>
      </dsp:nvSpPr>
      <dsp:spPr>
        <a:xfrm>
          <a:off x="748672" y="2539918"/>
          <a:ext cx="5292140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автомобильным дорогам и сооружениям на них при их эксплуатации</a:t>
          </a:r>
          <a:endParaRPr lang="ru-RU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8672" y="2539918"/>
        <a:ext cx="5292140" cy="508162"/>
      </dsp:txXfrm>
    </dsp:sp>
    <dsp:sp modelId="{3864A14E-A53E-4D74-9A5D-D1D17C019E6A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139D5-B0FB-4556-8D49-FAE3A69FAE80}">
      <dsp:nvSpPr>
        <dsp:cNvPr id="0" name=""/>
        <dsp:cNvSpPr/>
      </dsp:nvSpPr>
      <dsp:spPr>
        <a:xfrm>
          <a:off x="384538" y="3301918"/>
          <a:ext cx="5656275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к дорожно-строительным материалам и изделиям</a:t>
          </a:r>
          <a:endParaRPr lang="ru-RU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538" y="3301918"/>
        <a:ext cx="5656275" cy="508162"/>
      </dsp:txXfrm>
    </dsp:sp>
    <dsp:sp modelId="{780EA380-3470-4B14-97D6-7357925F22C8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A9459-ECB8-4C19-8AF3-D04507D5C50C}">
      <dsp:nvSpPr>
        <dsp:cNvPr id="0" name=""/>
        <dsp:cNvSpPr/>
      </dsp:nvSpPr>
      <dsp:spPr>
        <a:xfrm rot="5400000">
          <a:off x="-406537" y="530140"/>
          <a:ext cx="1422172" cy="582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3534" y="401084"/>
        <a:ext cx="582029" cy="840143"/>
      </dsp:txXfrm>
    </dsp:sp>
    <dsp:sp modelId="{DFC14C48-55CF-44CC-875C-47B01C1D816C}">
      <dsp:nvSpPr>
        <dsp:cNvPr id="0" name=""/>
        <dsp:cNvSpPr/>
      </dsp:nvSpPr>
      <dsp:spPr>
        <a:xfrm rot="5400000">
          <a:off x="3521260" y="-2840237"/>
          <a:ext cx="1451929" cy="7132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Arial Narrow" panose="020B0606020202030204" pitchFamily="34" charset="0"/>
              <a:cs typeface="Arial" panose="020B0604020202020204" pitchFamily="34" charset="0"/>
            </a:rPr>
            <a:t>Протокол заседания Совета при Президенте Российской Федерации по стратегическому развитию и приоритетным проектам от 21.09.2016 №2.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Arial Narrow" panose="020B0606020202030204" pitchFamily="34" charset="0"/>
              <a:cs typeface="Arial" panose="020B0604020202020204" pitchFamily="34" charset="0"/>
            </a:rPr>
            <a:t>Подпункт «б» пункт 2 раздел 2: утвердить до 01.12.2016 дорожную карту по совершенствованию нормативных документов </a:t>
          </a:r>
          <a:r>
            <a:rPr lang="ru-RU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с учетом приоритетности требований технического регламента Таможенного союза «Безопасность автомобильных дорог»</a:t>
          </a:r>
          <a:r>
            <a:rPr lang="ru-RU" sz="1400" kern="1200" dirty="0">
              <a:latin typeface="Arial Narrow" panose="020B0606020202030204" pitchFamily="34" charset="0"/>
              <a:cs typeface="Arial" panose="020B0604020202020204" pitchFamily="34" charset="0"/>
            </a:rPr>
            <a:t> при научно-техническом регулировании в градостроительной деятельности</a:t>
          </a:r>
          <a:endParaRPr lang="ru-RU" sz="1400" kern="1200" dirty="0">
            <a:latin typeface="Arial Narrow" panose="020B0606020202030204" pitchFamily="34" charset="0"/>
          </a:endParaRPr>
        </a:p>
      </dsp:txBody>
      <dsp:txXfrm rot="-5400000">
        <a:off x="681022" y="70878"/>
        <a:ext cx="7061529" cy="1310175"/>
      </dsp:txXfrm>
    </dsp:sp>
    <dsp:sp modelId="{FCFE19BF-8B41-45F2-B961-5C850D912CE7}">
      <dsp:nvSpPr>
        <dsp:cNvPr id="0" name=""/>
        <dsp:cNvSpPr/>
      </dsp:nvSpPr>
      <dsp:spPr>
        <a:xfrm rot="5400000">
          <a:off x="-124720" y="1576419"/>
          <a:ext cx="831470" cy="582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1742714"/>
        <a:ext cx="582029" cy="249441"/>
      </dsp:txXfrm>
    </dsp:sp>
    <dsp:sp modelId="{7E898600-1CD9-4AAB-8CA6-31E8123AA05E}">
      <dsp:nvSpPr>
        <dsp:cNvPr id="0" name=""/>
        <dsp:cNvSpPr/>
      </dsp:nvSpPr>
      <dsp:spPr>
        <a:xfrm rot="5400000">
          <a:off x="4019950" y="-1762732"/>
          <a:ext cx="438563" cy="710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Arial Narrow" panose="020B0606020202030204" pitchFamily="34" charset="0"/>
              <a:cs typeface="Arial" panose="020B0604020202020204" pitchFamily="34" charset="0"/>
            </a:rPr>
            <a:t>Поручение Председателя Правительства Российской Федерации от 15.10.2016 №ДМ-П6-6192</a:t>
          </a:r>
          <a:endParaRPr lang="ru-RU" sz="1400" kern="1200" dirty="0">
            <a:latin typeface="Arial Narrow" panose="020B0606020202030204" pitchFamily="34" charset="0"/>
          </a:endParaRPr>
        </a:p>
      </dsp:txBody>
      <dsp:txXfrm rot="-5400000">
        <a:off x="686909" y="1591718"/>
        <a:ext cx="7083238" cy="395745"/>
      </dsp:txXfrm>
    </dsp:sp>
    <dsp:sp modelId="{7BE400E2-EBBA-4279-B9E4-5B6D88D56A10}">
      <dsp:nvSpPr>
        <dsp:cNvPr id="0" name=""/>
        <dsp:cNvSpPr/>
      </dsp:nvSpPr>
      <dsp:spPr>
        <a:xfrm rot="5400000">
          <a:off x="-162034" y="2480988"/>
          <a:ext cx="933168" cy="582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13536" y="2596434"/>
        <a:ext cx="582029" cy="351139"/>
      </dsp:txXfrm>
    </dsp:sp>
    <dsp:sp modelId="{A725853A-A984-46F5-B7A2-FA1028270A0C}">
      <dsp:nvSpPr>
        <dsp:cNvPr id="0" name=""/>
        <dsp:cNvSpPr/>
      </dsp:nvSpPr>
      <dsp:spPr>
        <a:xfrm rot="5400000">
          <a:off x="3827000" y="-989112"/>
          <a:ext cx="844046" cy="7199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Arial Narrow" panose="020B0606020202030204" pitchFamily="34" charset="0"/>
              <a:cs typeface="Arial" panose="020B0604020202020204" pitchFamily="34" charset="0"/>
            </a:rPr>
            <a:t>План мероприятий «дорожная карта», утвержденного Заместителем председателя Правительства Российской Федерации от 17.07.2017 № 4155п-П9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Arial Narrow" panose="020B0606020202030204" pitchFamily="34" charset="0"/>
              <a:cs typeface="Arial" panose="020B0604020202020204" pitchFamily="34" charset="0"/>
            </a:rPr>
            <a:t>Пункт 1: Разработка и утверждение п</a:t>
          </a:r>
          <a:r>
            <a:rPr lang="ru-RU" sz="1400" b="0" kern="1200" dirty="0">
              <a:latin typeface="Arial Narrow" panose="020B0606020202030204" pitchFamily="34" charset="0"/>
              <a:cs typeface="Arial" panose="020B0604020202020204" pitchFamily="34" charset="0"/>
            </a:rPr>
            <a:t>ерспективной программы стандартизации в области дорожного хозяйства </a:t>
          </a:r>
          <a:endParaRPr lang="ru-RU" sz="1400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 rot="-5400000">
        <a:off x="649175" y="2229916"/>
        <a:ext cx="7158494" cy="761640"/>
      </dsp:txXfrm>
    </dsp:sp>
    <dsp:sp modelId="{46EB63C1-7C38-41FE-B53F-520C35AF6757}">
      <dsp:nvSpPr>
        <dsp:cNvPr id="0" name=""/>
        <dsp:cNvSpPr/>
      </dsp:nvSpPr>
      <dsp:spPr>
        <a:xfrm rot="5400000">
          <a:off x="-172744" y="3416546"/>
          <a:ext cx="954586" cy="582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13535" y="3521283"/>
        <a:ext cx="582029" cy="372557"/>
      </dsp:txXfrm>
    </dsp:sp>
    <dsp:sp modelId="{B508D5DD-5298-4661-A1F3-141F2AC01A95}">
      <dsp:nvSpPr>
        <dsp:cNvPr id="0" name=""/>
        <dsp:cNvSpPr/>
      </dsp:nvSpPr>
      <dsp:spPr>
        <a:xfrm rot="5400000">
          <a:off x="3812700" y="-52761"/>
          <a:ext cx="859638" cy="7212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Перспективная программа стандартизации в области дорожного хозяйства на 2018-2022 годы </a:t>
          </a:r>
          <a:r>
            <a:rPr lang="ru-RU" sz="1400" b="0" kern="1200" dirty="0">
              <a:latin typeface="Arial Narrow" panose="020B0606020202030204" pitchFamily="34" charset="0"/>
              <a:cs typeface="Arial" panose="020B0604020202020204" pitchFamily="34" charset="0"/>
            </a:rPr>
            <a:t>(согласована </a:t>
          </a:r>
          <a:r>
            <a:rPr lang="ru-RU" sz="1400" b="0" kern="1200" dirty="0" err="1">
              <a:latin typeface="Arial Narrow" panose="020B0606020202030204" pitchFamily="34" charset="0"/>
              <a:cs typeface="Arial" panose="020B0604020202020204" pitchFamily="34" charset="0"/>
            </a:rPr>
            <a:t>Росстандартом</a:t>
          </a:r>
          <a:r>
            <a:rPr lang="ru-RU" sz="1400" b="0" kern="1200" dirty="0">
              <a:latin typeface="Arial Narrow" panose="020B0606020202030204" pitchFamily="34" charset="0"/>
              <a:cs typeface="Arial" panose="020B0604020202020204" pitchFamily="34" charset="0"/>
            </a:rPr>
            <a:t> (письмо №АШ-15256/03 от 11.09.2017)</a:t>
          </a:r>
          <a:r>
            <a:rPr lang="ru-RU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 и утверждена </a:t>
          </a:r>
          <a:r>
            <a:rPr lang="ru-RU" sz="1400" b="1" u="none" kern="1200" dirty="0">
              <a:latin typeface="Arial Narrow" panose="020B0606020202030204" pitchFamily="34" charset="0"/>
              <a:cs typeface="Arial" panose="020B0604020202020204" pitchFamily="34" charset="0"/>
            </a:rPr>
            <a:t>приказом № 395 от 28.09.2017 Министра транспорта Российской Федерации М.Ю. Соколова</a:t>
          </a:r>
          <a:endParaRPr lang="ru-RU" sz="14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 rot="-5400000">
        <a:off x="636167" y="3165736"/>
        <a:ext cx="7170741" cy="7757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F613A-107C-4516-BD37-67DE5092DD5D}">
      <dsp:nvSpPr>
        <dsp:cNvPr id="0" name=""/>
        <dsp:cNvSpPr/>
      </dsp:nvSpPr>
      <dsp:spPr>
        <a:xfrm>
          <a:off x="-4385702" y="-672690"/>
          <a:ext cx="5224974" cy="5224974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F41AB-6EC5-49F2-A9E5-A5B3DEA68CCE}">
      <dsp:nvSpPr>
        <dsp:cNvPr id="0" name=""/>
        <dsp:cNvSpPr/>
      </dsp:nvSpPr>
      <dsp:spPr>
        <a:xfrm>
          <a:off x="367497" y="242397"/>
          <a:ext cx="2977651" cy="48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Изыскания и проектирование</a:t>
          </a:r>
        </a:p>
      </dsp:txBody>
      <dsp:txXfrm>
        <a:off x="367497" y="242397"/>
        <a:ext cx="2977651" cy="485104"/>
      </dsp:txXfrm>
    </dsp:sp>
    <dsp:sp modelId="{1FA0B640-BDED-4D50-BDC6-C620024AB7EF}">
      <dsp:nvSpPr>
        <dsp:cNvPr id="0" name=""/>
        <dsp:cNvSpPr/>
      </dsp:nvSpPr>
      <dsp:spPr>
        <a:xfrm>
          <a:off x="64307" y="181758"/>
          <a:ext cx="606380" cy="606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D5090-6320-4BE7-9CB6-E0F7D88C96BE}">
      <dsp:nvSpPr>
        <dsp:cNvPr id="0" name=""/>
        <dsp:cNvSpPr/>
      </dsp:nvSpPr>
      <dsp:spPr>
        <a:xfrm>
          <a:off x="715109" y="969820"/>
          <a:ext cx="2630040" cy="48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Строительство</a:t>
          </a:r>
        </a:p>
      </dsp:txBody>
      <dsp:txXfrm>
        <a:off x="715109" y="969820"/>
        <a:ext cx="2630040" cy="485104"/>
      </dsp:txXfrm>
    </dsp:sp>
    <dsp:sp modelId="{182B396F-D59B-4E33-A909-9AC945FB850C}">
      <dsp:nvSpPr>
        <dsp:cNvPr id="0" name=""/>
        <dsp:cNvSpPr/>
      </dsp:nvSpPr>
      <dsp:spPr>
        <a:xfrm>
          <a:off x="411919" y="909182"/>
          <a:ext cx="606380" cy="606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ADC98-00CA-4110-8999-E96978EB5F11}">
      <dsp:nvSpPr>
        <dsp:cNvPr id="0" name=""/>
        <dsp:cNvSpPr/>
      </dsp:nvSpPr>
      <dsp:spPr>
        <a:xfrm>
          <a:off x="821798" y="1697244"/>
          <a:ext cx="2523351" cy="48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Эксплуатация</a:t>
          </a:r>
          <a:endParaRPr lang="ru-RU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1798" y="1697244"/>
        <a:ext cx="2523351" cy="485104"/>
      </dsp:txXfrm>
    </dsp:sp>
    <dsp:sp modelId="{C56630AF-B19D-498D-9E4C-B876600CF3C1}">
      <dsp:nvSpPr>
        <dsp:cNvPr id="0" name=""/>
        <dsp:cNvSpPr/>
      </dsp:nvSpPr>
      <dsp:spPr>
        <a:xfrm>
          <a:off x="518608" y="1636606"/>
          <a:ext cx="606380" cy="606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57676-799C-4911-9C16-87044EED934A}">
      <dsp:nvSpPr>
        <dsp:cNvPr id="0" name=""/>
        <dsp:cNvSpPr/>
      </dsp:nvSpPr>
      <dsp:spPr>
        <a:xfrm>
          <a:off x="715109" y="2424668"/>
          <a:ext cx="2630040" cy="48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Дорожно-строительные материалы</a:t>
          </a:r>
          <a:endParaRPr lang="ru-RU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5109" y="2424668"/>
        <a:ext cx="2630040" cy="485104"/>
      </dsp:txXfrm>
    </dsp:sp>
    <dsp:sp modelId="{3864A14E-A53E-4D74-9A5D-D1D17C019E6A}">
      <dsp:nvSpPr>
        <dsp:cNvPr id="0" name=""/>
        <dsp:cNvSpPr/>
      </dsp:nvSpPr>
      <dsp:spPr>
        <a:xfrm>
          <a:off x="411919" y="2364030"/>
          <a:ext cx="606380" cy="606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139D5-B0FB-4556-8D49-FAE3A69FAE80}">
      <dsp:nvSpPr>
        <dsp:cNvPr id="0" name=""/>
        <dsp:cNvSpPr/>
      </dsp:nvSpPr>
      <dsp:spPr>
        <a:xfrm>
          <a:off x="367497" y="3152092"/>
          <a:ext cx="2977651" cy="48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Организация и безопасность дорожного движения</a:t>
          </a:r>
          <a:endParaRPr lang="ru-RU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497" y="3152092"/>
        <a:ext cx="2977651" cy="485104"/>
      </dsp:txXfrm>
    </dsp:sp>
    <dsp:sp modelId="{780EA380-3470-4B14-97D6-7357925F22C8}">
      <dsp:nvSpPr>
        <dsp:cNvPr id="0" name=""/>
        <dsp:cNvSpPr/>
      </dsp:nvSpPr>
      <dsp:spPr>
        <a:xfrm>
          <a:off x="64307" y="3091454"/>
          <a:ext cx="606380" cy="606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41B7-4249-45B9-A22D-205148F9920D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9998B-C158-49C6-B6E7-ED099DF1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19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9998B-C158-49C6-B6E7-ED099DF16C3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76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9998B-C158-49C6-B6E7-ED099DF16C3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8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9998B-C158-49C6-B6E7-ED099DF16C3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58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9998B-C158-49C6-B6E7-ED099DF16C3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9998B-C158-49C6-B6E7-ED099DF16C3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9998B-C158-49C6-B6E7-ED099DF16C3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19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50FC-1D19-4A4F-9CCC-694A704A89D8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89B9-6FC5-459D-82AB-5A3D3C2D6D6C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CBF-E91C-416C-AA58-1B4D119DCC1C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A6EA-F080-4BB7-87D3-DC3F6FEF63A1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27B-6377-4AC5-B63E-0B4E265975B8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49E4-37CD-4D7F-8977-628151E83286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98CE-6B16-47F8-BD50-1FE8EE17F8DE}" type="datetime1">
              <a:rPr lang="ru-RU" smtClean="0"/>
              <a:t>03.07.2019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0937-6DE9-4A6E-B4A0-EE34350AA72B}" type="datetime1">
              <a:rPr lang="ru-RU" smtClean="0"/>
              <a:t>03.07.2019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36A-C33E-40EF-9E7C-DD9C82220213}" type="datetime1">
              <a:rPr lang="ru-RU" smtClean="0"/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BC01-C685-424D-BEA5-D7C368398753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D461-D94C-4804-93C5-F22A6B3DEC21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3D9F-315B-4B38-A7D7-20D10B40E0C9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51670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Законодательные аспекты применения технического регламента Таможенного союза «Безопасность автомобильных дорог» ТР ТС 014/2011 на территории Российской Федерации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444395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Бородин Роман Кириллович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заместитель директора Департамента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проектирования,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технической политики и инновационных технологий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71" y="10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нормирования в дорожной отрасли</a:t>
            </a: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2699792" y="2529766"/>
            <a:ext cx="1789660" cy="1658603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Arial" panose="020B0604020202020204" pitchFamily="34" charset="0"/>
              </a:rPr>
              <a:t>Перечень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 и осуществления оценки (подтверждения) соответствия продукции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827584" y="4188369"/>
            <a:ext cx="3661868" cy="708531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Технический регламент Таможенного Союза «Безопасность автомобильных дорог»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(ТР ТС 014/2011)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лево 4"/>
          <p:cNvSpPr>
            <a:spLocks noChangeArrowheads="1"/>
          </p:cNvSpPr>
          <p:nvPr/>
        </p:nvSpPr>
        <p:spPr bwMode="auto">
          <a:xfrm>
            <a:off x="4800565" y="4089385"/>
            <a:ext cx="1595087" cy="708531"/>
          </a:xfrm>
          <a:prstGeom prst="leftArrow">
            <a:avLst>
              <a:gd name="adj1" fmla="val 50000"/>
              <a:gd name="adj2" fmla="val 49968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Качественные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6590224" y="2483977"/>
            <a:ext cx="1850201" cy="2412923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Arial" panose="020B0604020202020204" pitchFamily="34" charset="0"/>
              </a:rPr>
              <a:t>Обязательные к применению требования для автомобильных дорог общего пользования (требования для обеспечения безопасности)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ФЗ-184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27584" y="403836"/>
            <a:ext cx="7612841" cy="3784533"/>
            <a:chOff x="-874036" y="-297194"/>
            <a:chExt cx="7796910" cy="404477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869450" y="1977509"/>
              <a:ext cx="1912890" cy="177007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effectLst/>
                  <a:latin typeface="Arial Narrow" panose="020B0606020202030204" pitchFamily="34" charset="0"/>
                  <a:ea typeface="Calibri"/>
                  <a:cs typeface="Arial" panose="020B0604020202020204" pitchFamily="34" charset="0"/>
                </a:rPr>
                <a:t>Перечень стандартов, в результате применения которых на добровольной основе обеспечивается соблюдение требований Технического регламента</a:t>
              </a: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-874036" y="-297194"/>
              <a:ext cx="3761203" cy="2272118"/>
            </a:xfrm>
            <a:prstGeom prst="triangl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50" dirty="0">
                  <a:effectLst/>
                  <a:latin typeface="Arial Narrow" panose="020B0606020202030204" pitchFamily="34" charset="0"/>
                  <a:ea typeface="Calibri"/>
                  <a:cs typeface="Arial" panose="020B0604020202020204" pitchFamily="34" charset="0"/>
                </a:rPr>
                <a:t>Документы по стандартизации в области дорожного хозяйства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50" dirty="0">
                  <a:effectLst/>
                  <a:latin typeface="Arial Narrow" panose="020B0606020202030204" pitchFamily="34" charset="0"/>
                  <a:ea typeface="Calibri"/>
                  <a:cs typeface="Arial" panose="020B0604020202020204" pitchFamily="34" charset="0"/>
                </a:rPr>
                <a:t>(ГОСТ Р, ГОСТ, ПНСТ)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28783" y="-297194"/>
              <a:ext cx="1894091" cy="216028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 dirty="0">
                  <a:effectLst/>
                  <a:latin typeface="Arial Narrow" panose="020B0606020202030204" pitchFamily="34" charset="0"/>
                  <a:ea typeface="Calibri"/>
                  <a:cs typeface="Arial" panose="020B0604020202020204" pitchFamily="34" charset="0"/>
                </a:rPr>
                <a:t>Требования для добровольного применения (требования для обеспечения необходимого уровня качества)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 b="1" dirty="0">
                  <a:latin typeface="Arial Narrow" panose="020B0606020202030204" pitchFamily="34" charset="0"/>
                  <a:ea typeface="Calibri"/>
                  <a:cs typeface="Arial" panose="020B0604020202020204" pitchFamily="34" charset="0"/>
                </a:rPr>
                <a:t>ФЗ-162</a:t>
              </a:r>
              <a:endParaRPr lang="ru-RU" sz="1000" b="1" dirty="0">
                <a:effectLst/>
                <a:latin typeface="Arial Narrow" panose="020B0606020202030204" pitchFamily="34" charset="0"/>
                <a:ea typeface="Calibri"/>
                <a:cs typeface="Arial" panose="020B0604020202020204" pitchFamily="34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096320" y="679345"/>
              <a:ext cx="1688615" cy="756920"/>
            </a:xfrm>
            <a:prstGeom prst="lef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ea typeface="Calibri"/>
                  <a:cs typeface="Times New Roman"/>
                </a:rPr>
                <a:t>Количественные</a:t>
              </a:r>
            </a:p>
          </p:txBody>
        </p:sp>
      </p:grpSp>
      <p:sp>
        <p:nvSpPr>
          <p:cNvPr id="13" name="Стрелка влево 5"/>
          <p:cNvSpPr>
            <a:spLocks noChangeArrowheads="1"/>
          </p:cNvSpPr>
          <p:nvPr/>
        </p:nvSpPr>
        <p:spPr bwMode="auto">
          <a:xfrm>
            <a:off x="4800565" y="2727325"/>
            <a:ext cx="1595914" cy="708531"/>
          </a:xfrm>
          <a:prstGeom prst="leftArrow">
            <a:avLst>
              <a:gd name="adj1" fmla="val 50000"/>
              <a:gd name="adj2" fmla="val 49968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Количественные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48464" y="4896900"/>
            <a:ext cx="388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6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71" y="10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Перспективная программа стандартизации 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дорожной отрасли на 2018-2022 годы</a:t>
            </a:r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816556"/>
              </p:ext>
            </p:extLst>
          </p:nvPr>
        </p:nvGraphicFramePr>
        <p:xfrm>
          <a:off x="755575" y="832020"/>
          <a:ext cx="7848873" cy="4188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76640" y="48969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8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435" y="-547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Гармонизация и актуализация национальной нормативно-технической базы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9956" y="722322"/>
            <a:ext cx="8580516" cy="55328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Перспективная программа стандартизации в области дорожного хозяйства, утверждена приказом Минтранса России от 28.09.2017 № 395</a:t>
            </a:r>
            <a:endParaRPr lang="ru-RU" sz="1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39482476"/>
              </p:ext>
            </p:extLst>
          </p:nvPr>
        </p:nvGraphicFramePr>
        <p:xfrm>
          <a:off x="4860032" y="1275606"/>
          <a:ext cx="3397424" cy="3879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Выноска со стрелкой вправо 5"/>
          <p:cNvSpPr/>
          <p:nvPr/>
        </p:nvSpPr>
        <p:spPr>
          <a:xfrm>
            <a:off x="239956" y="1552208"/>
            <a:ext cx="4908108" cy="3172771"/>
          </a:xfrm>
          <a:prstGeom prst="rightArrowCallou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9660" y="1571258"/>
            <a:ext cx="646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74940" y="2310398"/>
            <a:ext cx="646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6860" y="3041918"/>
            <a:ext cx="646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82560" y="3765818"/>
            <a:ext cx="646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91894" y="4497338"/>
            <a:ext cx="646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68522" y="2953927"/>
            <a:ext cx="831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5330" y="1551444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Программы 2018-2022 гг.. Предусмотрена разработка и актуализация порядка 99 стандартов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5330" y="3673485"/>
            <a:ext cx="3179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50% реализации запланировано до конца  2019 г.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76640" y="48969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2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71" y="10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новых национальных стандартов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(взамен существующим требованиям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633" y="787130"/>
            <a:ext cx="3510295" cy="830998"/>
          </a:xfrm>
          <a:prstGeom prst="rect">
            <a:avLst/>
          </a:prstGeom>
          <a:solidFill>
            <a:srgbClr val="DCE6F2">
              <a:alpha val="36078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Проектирование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СП 34.13330.2012 Автомобильные дороги. Актуализированная редакция СНиП 2.05.02-85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1" y="1705225"/>
            <a:ext cx="3238128" cy="76029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ПНСТ 271-2018 Дороги автомобильные общего пользования. Правила проектирования кольцевых пересечений </a:t>
            </a:r>
            <a:endParaRPr lang="ru-RU" sz="14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1201" y="2567512"/>
            <a:ext cx="3210614" cy="105993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п. 1.1 (2018)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ГОСТ Р Дороги автомобильные общего пользования. Пересечения и примыкания автомобильных дорог. Технические требования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1201" y="3718437"/>
            <a:ext cx="3200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ПНСТ 270-2018  Дороги автомобильные общего пользования. Правила проектирования транспортных развязок в разных уровнях</a:t>
            </a:r>
            <a:endParaRPr lang="ru-RU" sz="14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411844" y="1600331"/>
            <a:ext cx="3628" cy="251143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3633" y="4111768"/>
            <a:ext cx="28803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</p:cNvCxnSpPr>
          <p:nvPr/>
        </p:nvCxnSpPr>
        <p:spPr>
          <a:xfrm>
            <a:off x="395535" y="2099026"/>
            <a:ext cx="288033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</p:cNvCxnSpPr>
          <p:nvPr/>
        </p:nvCxnSpPr>
        <p:spPr>
          <a:xfrm>
            <a:off x="420949" y="3091664"/>
            <a:ext cx="28803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233333" y="778318"/>
            <a:ext cx="4714222" cy="1087468"/>
          </a:xfrm>
          <a:prstGeom prst="rect">
            <a:avLst/>
          </a:prstGeom>
          <a:solidFill>
            <a:srgbClr val="DCE6F2">
              <a:alpha val="36078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Строительство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СП 34.13330.2012 Автомобильные дороги. Актуализированная редакция СНиП 2.05.02-85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СП 46.13330.2012 Мосты и трубы.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Актуализированная редакция СНиП 3.06.04-91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28975" y="1937793"/>
            <a:ext cx="4268561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ПНСТ 308-2018 «Дороги автомобильные общего пользования. Земляное полотно. Технические требования»</a:t>
            </a:r>
          </a:p>
          <a:p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48055" y="3757040"/>
            <a:ext cx="4268561" cy="57978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ПНСТ 309-2018 «Дороги автомобильные общего пользования. Мосты и трубы дорожные. Технические требования»</a:t>
            </a:r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>
            <a:off x="8948664" y="1865786"/>
            <a:ext cx="0" cy="2873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8522093" y="4046931"/>
            <a:ext cx="432048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8515507" y="2261829"/>
            <a:ext cx="432048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8522093" y="2904538"/>
            <a:ext cx="432048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237442" y="2673365"/>
            <a:ext cx="4268561" cy="46234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ГОСТ Р Дороги автомобильные общего пользования. Дорожная одежда. Общие требования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19DB28F-6957-44E3-BC6A-941788F535A8}"/>
              </a:ext>
            </a:extLst>
          </p:cNvPr>
          <p:cNvSpPr/>
          <p:nvPr/>
        </p:nvSpPr>
        <p:spPr>
          <a:xfrm>
            <a:off x="4239590" y="3222500"/>
            <a:ext cx="4268561" cy="46234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ГОСТ Р Дороги автомобильные общего пользования. Правила производства работ. Оценка соответствия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1B2D593-DF11-42CF-8814-ADADBEA1A414}"/>
              </a:ext>
            </a:extLst>
          </p:cNvPr>
          <p:cNvCxnSpPr/>
          <p:nvPr/>
        </p:nvCxnSpPr>
        <p:spPr>
          <a:xfrm flipH="1">
            <a:off x="8515507" y="3457901"/>
            <a:ext cx="432048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8B8895A-1685-4640-8232-01B20E015AFF}"/>
              </a:ext>
            </a:extLst>
          </p:cNvPr>
          <p:cNvSpPr/>
          <p:nvPr/>
        </p:nvSpPr>
        <p:spPr>
          <a:xfrm>
            <a:off x="4248881" y="4432538"/>
            <a:ext cx="4261145" cy="61359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ГОСТ Р Дороги автомобильные общего пользования. Мосты и трубы. Правила производства работ. Оценка соответствия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E040B457-1C19-491F-A4D7-402385549091}"/>
              </a:ext>
            </a:extLst>
          </p:cNvPr>
          <p:cNvCxnSpPr/>
          <p:nvPr/>
        </p:nvCxnSpPr>
        <p:spPr>
          <a:xfrm flipH="1">
            <a:off x="8515507" y="4739335"/>
            <a:ext cx="432048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76640" y="48969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5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71" y="10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Приоритетный проект «Безопасные и качественные дороги» 2017 – 2025 годы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832020"/>
            <a:ext cx="8640960" cy="40439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Паспортом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приоритетного проекта «Безопасные и качественные дороги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утвержденным Президиумом Совета при Президенте Российской Федерации по стратегическому развитию и приоритетным проектам (протокол от 21 ноября 2016 г. № 10), цель приоритетного проекта:</a:t>
            </a:r>
          </a:p>
          <a:p>
            <a:pPr marL="800100" lvl="2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учетом соблюдения требований технического регламента Таможенного союза «Безопасность автомобильных дорог»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нормативное состояние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дорожной сети 34 городских агломераций с населением свыше 500 тыс. человек в каждой (в 2018 г. - не менее 50 % протяженности дорожной сети, в 2025 г. - 85 %) и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указанных городских агломерациях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 концентрации дорожно-транспортных происшествий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2018 г. (относительно уровня 2016 г.) в 2 раза, в 2025 г. - на 85 %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76640" y="48969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81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Национальный проект «Безопасные и качественные  автомобильные дороги» (2019 – 2024 годы)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018" y="830997"/>
            <a:ext cx="4784254" cy="369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774AF8E-69AC-415C-B1C4-61367C373386}"/>
              </a:ext>
            </a:extLst>
          </p:cNvPr>
          <p:cNvSpPr/>
          <p:nvPr/>
        </p:nvSpPr>
        <p:spPr>
          <a:xfrm>
            <a:off x="0" y="4528955"/>
            <a:ext cx="9144000" cy="614545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Технический регламент Таможенного союза «Безопасность автомобильных дорог» ТР ТС 014/2011</a:t>
            </a:r>
            <a:endParaRPr lang="ru-RU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76640" y="48969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431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355726"/>
            <a:ext cx="69127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0414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1984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 техническом регулировании»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27.12.2002 N 184-ФЗ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82BAD1BC-9581-4F5C-8A4B-D9F0E74C63C1}"/>
              </a:ext>
            </a:extLst>
          </p:cNvPr>
          <p:cNvSpPr txBox="1">
            <a:spLocks/>
          </p:cNvSpPr>
          <p:nvPr/>
        </p:nvSpPr>
        <p:spPr>
          <a:xfrm>
            <a:off x="0" y="699542"/>
            <a:ext cx="91440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Технический регламент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– документ …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устанавливает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обязательные для применения и исполнения требования к объектам технического регулирования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(продукции или к продукции и связанным с требованиями к продукции процессам проектирования (включая изыскания), производства, строительства, монтажа, наладки, эксплуатации, хранения, перевозки, реализации и утилизации).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 включённые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 технические регламенты требования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 могут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носить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обязательный характер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Технические регламенты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применяются одинаковым образом и в равной мере независимо от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вида нормативного правового акта, которым они приняты, страны и (или)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места происхождения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продукции или осуществления связанных с требованиями к продукции процессов проектирования (включая изыскания), производства, строительства, монтажа, наладки, эксплуатации, хранения, перевозки, реализации и утилизации,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видов или особенностей сделок и (или) физических и (или) юридических ли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ц, являющихся изготовителями, исполнителями, продавцами, приобретателями, в том числе потребителями.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Содержащиеся в технических регламентах обязательные требования к продукции или к продукции и связанным с требованиями к продукции процессам имеют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прямое действие на всей территории Российской Федерации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(не требуют имплементации в законодательстве субъектов Российской Федерации)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и могут быть изменены только путём внесения изменений и дополнений в соответствующий технический регламент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2769" y="4876006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7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-127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Технический регламент о безопасности зданий и сооружений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(Федеральный закон от 30.12.2009 N 384-ФЗ)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-8389452" y="9100147"/>
            <a:ext cx="360052" cy="3137163"/>
            <a:chOff x="-2196765" y="5848119"/>
            <a:chExt cx="252037" cy="3137163"/>
          </a:xfrm>
          <a:noFill/>
        </p:grpSpPr>
        <p:cxnSp>
          <p:nvCxnSpPr>
            <p:cNvPr id="47" name="Соединительная линия уступом 46"/>
            <p:cNvCxnSpPr/>
            <p:nvPr/>
          </p:nvCxnSpPr>
          <p:spPr>
            <a:xfrm rot="16200000" flipH="1">
              <a:off x="-2304772" y="5956126"/>
              <a:ext cx="468052" cy="252037"/>
            </a:xfrm>
            <a:prstGeom prst="bentConnector2">
              <a:avLst/>
            </a:prstGeom>
            <a:grpFill/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Соединительная линия уступом 47"/>
            <p:cNvCxnSpPr/>
            <p:nvPr/>
          </p:nvCxnSpPr>
          <p:spPr>
            <a:xfrm rot="16200000" flipH="1">
              <a:off x="-2633000" y="6320358"/>
              <a:ext cx="1124508" cy="252028"/>
            </a:xfrm>
            <a:prstGeom prst="bentConnector2">
              <a:avLst/>
            </a:prstGeom>
            <a:grpFill/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Соединительная линия уступом 48"/>
            <p:cNvCxnSpPr/>
            <p:nvPr/>
          </p:nvCxnSpPr>
          <p:spPr>
            <a:xfrm rot="16200000" flipH="1">
              <a:off x="-2956007" y="6643363"/>
              <a:ext cx="1770521" cy="252029"/>
            </a:xfrm>
            <a:prstGeom prst="bentConnector2">
              <a:avLst/>
            </a:prstGeom>
            <a:grpFill/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Соединительная линия уступом 49"/>
            <p:cNvCxnSpPr/>
            <p:nvPr/>
          </p:nvCxnSpPr>
          <p:spPr>
            <a:xfrm rot="16200000" flipH="1">
              <a:off x="-3293102" y="6980457"/>
              <a:ext cx="2444710" cy="252030"/>
            </a:xfrm>
            <a:prstGeom prst="bentConnector2">
              <a:avLst/>
            </a:prstGeom>
            <a:grpFill/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Соединительная линия уступом 50"/>
            <p:cNvCxnSpPr/>
            <p:nvPr/>
          </p:nvCxnSpPr>
          <p:spPr>
            <a:xfrm rot="16200000" flipH="1">
              <a:off x="-3621329" y="7308684"/>
              <a:ext cx="3101165" cy="252031"/>
            </a:xfrm>
            <a:prstGeom prst="bentConnector2">
              <a:avLst/>
            </a:prstGeom>
            <a:grpFill/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0A208D7-284C-4FA1-AC21-E61C3D1BF3FF}"/>
              </a:ext>
            </a:extLst>
          </p:cNvPr>
          <p:cNvSpPr txBox="1"/>
          <p:nvPr/>
        </p:nvSpPr>
        <p:spPr>
          <a:xfrm>
            <a:off x="0" y="61918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u="sng" dirty="0">
                <a:latin typeface="Arial Narrow" panose="020B0606020202030204" pitchFamily="34" charset="0"/>
              </a:rPr>
              <a:t>Часть 1 статьи 3:</a:t>
            </a:r>
            <a:r>
              <a:rPr lang="ru-RU" sz="1600" u="sng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«</a:t>
            </a:r>
            <a:r>
              <a:rPr lang="ru-RU" sz="1600" b="1" dirty="0">
                <a:latin typeface="Arial Narrow" panose="020B0606020202030204" pitchFamily="34" charset="0"/>
              </a:rPr>
              <a:t>Объектом</a:t>
            </a:r>
            <a:r>
              <a:rPr lang="ru-RU" sz="1600" dirty="0">
                <a:latin typeface="Arial Narrow" panose="020B0606020202030204" pitchFamily="34" charset="0"/>
              </a:rPr>
              <a:t> технического регулирования </a:t>
            </a:r>
            <a:r>
              <a:rPr lang="ru-RU" sz="1600" b="1" dirty="0">
                <a:latin typeface="Arial Narrow" panose="020B0606020202030204" pitchFamily="34" charset="0"/>
              </a:rPr>
              <a:t>являются</a:t>
            </a:r>
            <a:r>
              <a:rPr lang="ru-RU" sz="1600" dirty="0">
                <a:latin typeface="Arial Narrow" panose="020B0606020202030204" pitchFamily="34" charset="0"/>
              </a:rPr>
              <a:t> здания и </a:t>
            </a:r>
            <a:r>
              <a:rPr lang="ru-RU" sz="1600" b="1" dirty="0">
                <a:latin typeface="Arial Narrow" panose="020B0606020202030204" pitchFamily="34" charset="0"/>
              </a:rPr>
              <a:t>сооружения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b="1" dirty="0">
                <a:latin typeface="Arial Narrow" panose="020B0606020202030204" pitchFamily="34" charset="0"/>
              </a:rPr>
              <a:t>любого назначения </a:t>
            </a:r>
            <a:r>
              <a:rPr lang="ru-RU" sz="1600" dirty="0">
                <a:latin typeface="Arial Narrow" panose="020B0606020202030204" pitchFamily="34" charset="0"/>
              </a:rPr>
              <a:t>(в том числе входящие в их состав сети инженерно-технического обеспечения и системы инженерно-технического обеспечения), а также связанные со зданиями и с сооружениями процессы проектирования (включая изыскания), строительства, монтажа, наладки, эксплуатации и утилизации (сноса)».</a:t>
            </a:r>
          </a:p>
          <a:p>
            <a:pPr algn="just"/>
            <a:r>
              <a:rPr lang="ru-RU" sz="1600" b="1" u="sng" dirty="0">
                <a:latin typeface="Arial Narrow" panose="020B0606020202030204" pitchFamily="34" charset="0"/>
              </a:rPr>
              <a:t>Часть 2 статьи 3: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«Настоящий Федеральный закон </a:t>
            </a:r>
            <a:r>
              <a:rPr lang="ru-RU" sz="1600" b="1" dirty="0">
                <a:latin typeface="Arial Narrow" panose="020B0606020202030204" pitchFamily="34" charset="0"/>
              </a:rPr>
              <a:t>распространяется на все этапы жизненного цикла здания или сооружения</a:t>
            </a:r>
            <a:r>
              <a:rPr lang="ru-RU" sz="1600" dirty="0">
                <a:latin typeface="Arial Narrow" panose="020B0606020202030204" pitchFamily="34" charset="0"/>
              </a:rPr>
              <a:t>».</a:t>
            </a:r>
          </a:p>
          <a:p>
            <a:pPr algn="just"/>
            <a:r>
              <a:rPr lang="ru-RU" sz="1600" b="1" u="sng" dirty="0">
                <a:latin typeface="Arial Narrow" panose="020B0606020202030204" pitchFamily="34" charset="0"/>
              </a:rPr>
              <a:t>Часть 23 статьи 2:</a:t>
            </a:r>
            <a:r>
              <a:rPr lang="ru-RU" sz="1600" b="1" dirty="0">
                <a:latin typeface="Arial Narrow" panose="020B0606020202030204" pitchFamily="34" charset="0"/>
              </a:rPr>
              <a:t> «Сооружение </a:t>
            </a:r>
            <a:r>
              <a:rPr lang="ru-RU" sz="1600" dirty="0">
                <a:latin typeface="Arial Narrow" panose="020B0606020202030204" pitchFamily="34" charset="0"/>
              </a:rPr>
              <a:t>- результат строительства, представляющий собой объемную, плоскостную или </a:t>
            </a:r>
            <a:r>
              <a:rPr lang="ru-RU" sz="1600" b="1" dirty="0">
                <a:latin typeface="Arial Narrow" panose="020B0606020202030204" pitchFamily="34" charset="0"/>
              </a:rPr>
              <a:t>линейную строительную систему</a:t>
            </a:r>
            <a:r>
              <a:rPr lang="ru-RU" sz="1600" dirty="0">
                <a:latin typeface="Arial Narrow" panose="020B0606020202030204" pitchFamily="34" charset="0"/>
              </a:rPr>
              <a:t>, имеющую наземную, надземную и (или) подземную части, состоящую из несущих, а в отдельных случаях и ограждающих строительных конструкций и </a:t>
            </a:r>
            <a:r>
              <a:rPr lang="ru-RU" sz="1600" b="1" dirty="0">
                <a:latin typeface="Arial Narrow" panose="020B0606020202030204" pitchFamily="34" charset="0"/>
              </a:rPr>
              <a:t>предназначенную</a:t>
            </a:r>
            <a:r>
              <a:rPr lang="ru-RU" sz="1600" dirty="0">
                <a:latin typeface="Arial Narrow" panose="020B0606020202030204" pitchFamily="34" charset="0"/>
              </a:rPr>
              <a:t> для выполнения производственных процессов различного вида, хранения продукции, временного пребывания людей, </a:t>
            </a:r>
            <a:r>
              <a:rPr lang="ru-RU" sz="1600" b="1" dirty="0">
                <a:latin typeface="Arial Narrow" panose="020B0606020202030204" pitchFamily="34" charset="0"/>
              </a:rPr>
              <a:t>перемещения людей и грузов</a:t>
            </a:r>
            <a:r>
              <a:rPr lang="ru-RU" sz="1600" dirty="0">
                <a:latin typeface="Arial Narrow" panose="020B0606020202030204" pitchFamily="34" charset="0"/>
              </a:rPr>
              <a:t>».</a:t>
            </a:r>
          </a:p>
          <a:p>
            <a:pPr algn="just"/>
            <a:r>
              <a:rPr lang="ru-RU" sz="1600" b="1" u="sng" dirty="0">
                <a:latin typeface="Arial Narrow" panose="020B0606020202030204" pitchFamily="34" charset="0"/>
              </a:rPr>
              <a:t>В соответствии с частью 10.1 статьи 1 главы 1 Градостроительного кодекса Российской Федерации от 29.12.2004 № 190-ФЗ определено</a:t>
            </a:r>
            <a:r>
              <a:rPr lang="en-US" sz="1600" b="1" u="sng" dirty="0">
                <a:latin typeface="Arial Narrow" panose="020B0606020202030204" pitchFamily="34" charset="0"/>
              </a:rPr>
              <a:t>:</a:t>
            </a:r>
            <a:r>
              <a:rPr lang="en-US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«линейные объекты» - линии электропередачи, линии связи (в том числе линейно-кабельные сооружения), трубопроводы, </a:t>
            </a:r>
            <a:r>
              <a:rPr lang="ru-RU" sz="1600" b="1" dirty="0">
                <a:latin typeface="Arial Narrow" panose="020B0606020202030204" pitchFamily="34" charset="0"/>
              </a:rPr>
              <a:t>автомобильные дороги</a:t>
            </a:r>
            <a:r>
              <a:rPr lang="ru-RU" sz="1600" dirty="0">
                <a:latin typeface="Arial Narrow" panose="020B0606020202030204" pitchFamily="34" charset="0"/>
              </a:rPr>
              <a:t>, железнодорожные линии и другие подобные сооружения;</a:t>
            </a:r>
          </a:p>
          <a:p>
            <a:pPr algn="just"/>
            <a:endParaRPr lang="ru-RU" sz="1600" dirty="0">
              <a:latin typeface="Arial Narrow" panose="020B0606020202030204" pitchFamily="34" charset="0"/>
            </a:endParaRPr>
          </a:p>
          <a:p>
            <a:pPr algn="just"/>
            <a:endParaRPr lang="ru-RU" sz="1600" dirty="0">
              <a:latin typeface="Arial Narrow" panose="020B0606020202030204" pitchFamily="34" charset="0"/>
            </a:endParaRPr>
          </a:p>
          <a:p>
            <a:pPr algn="just"/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9358" y="4863594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4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1984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Выполнение требований технического регламента 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безопасности зданий и сооружений</a:t>
            </a:r>
          </a:p>
        </p:txBody>
      </p:sp>
      <p:sp>
        <p:nvSpPr>
          <p:cNvPr id="33" name="Объект 2">
            <a:extLst>
              <a:ext uri="{FF2B5EF4-FFF2-40B4-BE49-F238E27FC236}">
                <a16:creationId xmlns:a16="http://schemas.microsoft.com/office/drawing/2014/main" id="{9C86150C-0572-4B0C-BDFD-3BED41A7744A}"/>
              </a:ext>
            </a:extLst>
          </p:cNvPr>
          <p:cNvSpPr txBox="1">
            <a:spLocks/>
          </p:cNvSpPr>
          <p:nvPr/>
        </p:nvSpPr>
        <p:spPr>
          <a:xfrm>
            <a:off x="539552" y="72051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u="sng" dirty="0">
                <a:solidFill>
                  <a:schemeClr val="tx1"/>
                </a:solidFill>
              </a:rPr>
              <a:t>Часть 1 статьи 6 главы 1</a:t>
            </a:r>
            <a:r>
              <a:rPr lang="ru-RU" sz="1800" u="sng" dirty="0">
                <a:solidFill>
                  <a:schemeClr val="tx1"/>
                </a:solidFill>
              </a:rPr>
              <a:t>: </a:t>
            </a:r>
            <a:r>
              <a:rPr lang="ru-RU" sz="1800" dirty="0">
                <a:solidFill>
                  <a:schemeClr val="tx1"/>
                </a:solidFill>
              </a:rPr>
              <a:t>«Правительство Российской Федерации </a:t>
            </a:r>
            <a:r>
              <a:rPr lang="ru-RU" sz="1800" b="1" dirty="0">
                <a:solidFill>
                  <a:schemeClr val="tx1"/>
                </a:solidFill>
              </a:rPr>
              <a:t>утверждает перечень </a:t>
            </a:r>
            <a:r>
              <a:rPr lang="ru-RU" sz="1800" dirty="0">
                <a:solidFill>
                  <a:schemeClr val="tx1"/>
                </a:solidFill>
              </a:rPr>
              <a:t>национальных стандартов и сводов правил (частей таких стандартов и сводов правил), в результате применения которых </a:t>
            </a:r>
            <a:r>
              <a:rPr lang="ru-RU" sz="1800" b="1" dirty="0">
                <a:solidFill>
                  <a:schemeClr val="tx1"/>
                </a:solidFill>
              </a:rPr>
              <a:t>на обязательной основе </a:t>
            </a:r>
            <a:r>
              <a:rPr lang="ru-RU" sz="1800" dirty="0">
                <a:solidFill>
                  <a:schemeClr val="tx1"/>
                </a:solidFill>
              </a:rPr>
              <a:t>обеспечивается соблюдение требований настоящего технического регламента».</a:t>
            </a:r>
          </a:p>
          <a:p>
            <a:pPr algn="just"/>
            <a:endParaRPr lang="ru-RU" sz="1800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</a:rPr>
              <a:t>Постановлением</a:t>
            </a:r>
            <a:r>
              <a:rPr lang="ru-RU" sz="1800" dirty="0">
                <a:solidFill>
                  <a:schemeClr val="tx1"/>
                </a:solidFill>
              </a:rPr>
              <a:t> Правительства РФ от 26.12.2014 </a:t>
            </a:r>
            <a:r>
              <a:rPr lang="ru-RU" sz="1800" b="1" dirty="0">
                <a:solidFill>
                  <a:schemeClr val="tx1"/>
                </a:solidFill>
              </a:rPr>
              <a:t>N 1521 (ред. от 07.12.2016)  актуализирован </a:t>
            </a:r>
            <a:r>
              <a:rPr lang="ru-RU" sz="1800" dirty="0">
                <a:solidFill>
                  <a:schemeClr val="tx1"/>
                </a:solidFill>
              </a:rPr>
              <a:t>Перечень национальных стандартов и сводов правил (частей таких стандартов и сводов правил), в результате применения которых </a:t>
            </a:r>
            <a:r>
              <a:rPr lang="ru-RU" sz="1800" b="1" dirty="0">
                <a:solidFill>
                  <a:schemeClr val="tx1"/>
                </a:solidFill>
              </a:rPr>
              <a:t>на обязательной основе</a:t>
            </a:r>
            <a:r>
              <a:rPr lang="ru-RU" sz="1800" dirty="0">
                <a:solidFill>
                  <a:schemeClr val="tx1"/>
                </a:solidFill>
              </a:rPr>
              <a:t> обеспечивается соблюдение требований Федерального закона «Технический регламент о безопасности зданий и сооружений»: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</a:rPr>
              <a:t>СП 34.13330.2012 "СНиП 2.05.02-85* "Автомобильные дороги"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</a:rPr>
              <a:t>СП 35.13330.2011 "СНиП 2.05.03-84* "Мосты и трубы"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</a:rPr>
              <a:t>СП 78.13330.2012 "СНиП 3.06.03-85 "Автомобильные дороги"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</a:rPr>
              <a:t>СП 46.13330.2012 "СНиП 3.06.04-91 "Мосты и трубы"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9984" y="4897279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8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144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Технический регламент Таможенного союза 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«Безопасность автомобильных дорог» (ТР ТС 014/2011)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1520" y="713124"/>
            <a:ext cx="8640960" cy="1224136"/>
          </a:xfrm>
          <a:prstGeom prst="roundRect">
            <a:avLst/>
          </a:prstGeom>
          <a:solidFill>
            <a:srgbClr val="DCE6F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Решением Комиссии Таможенного союза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18 октября 2011 года №827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принятии технического регламента Таможенного союза «Безопасность автомобильных дорог» (ТР ТС 014/2011)»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b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вступил в силу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15 февраля 2015 года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Решение Коллегии ЕЭК от 12.10. 2015 г. № 135 – переходный период </a:t>
            </a:r>
            <a:r>
              <a:rPr lang="ru-RU" sz="1600" b="1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01 сентября 2016 г.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4" name="Объект 3">
            <a:extLst>
              <a:ext uri="{FF2B5EF4-FFF2-40B4-BE49-F238E27FC236}">
                <a16:creationId xmlns:a16="http://schemas.microsoft.com/office/drawing/2014/main" id="{14B6C8E4-DC2F-440F-9520-3CA830BDF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494775"/>
              </p:ext>
            </p:extLst>
          </p:nvPr>
        </p:nvGraphicFramePr>
        <p:xfrm>
          <a:off x="251520" y="206769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9984" y="4883329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443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 безопасности Технического регламента Таможенного союза «Безопасность автомобильных дорог» (ТР ТС 014/2011)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843558"/>
            <a:ext cx="2448272" cy="3910341"/>
          </a:xfrm>
          <a:prstGeom prst="rect">
            <a:avLst/>
          </a:prstGeom>
          <a:solidFill>
            <a:schemeClr val="accent1">
              <a:lumMod val="40000"/>
              <a:lumOff val="60000"/>
              <a:alpha val="2902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Определены обязательные требования безопасности к объектам технического регулирования в виде существенных требований (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определены опасные факторы, характерные для объекта технического регулирования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843558"/>
            <a:ext cx="2664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Статья 3 ТР ТС 014/2011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544701330"/>
              </p:ext>
            </p:extLst>
          </p:nvPr>
        </p:nvGraphicFramePr>
        <p:xfrm>
          <a:off x="2915816" y="84355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9984" y="4897279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9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71" y="102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Презумпция  соответствия требованиям Технического регламента Таможенного союза «Безопасность автомобильных дорог»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(ТР ТС 014/2011), статья 4</a:t>
            </a: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426256" y="987252"/>
            <a:ext cx="8352928" cy="738664"/>
          </a:xfrm>
          <a:prstGeom prst="round1Rect">
            <a:avLst/>
          </a:prstGeom>
          <a:solidFill>
            <a:srgbClr val="FF7C80">
              <a:alpha val="45882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Соответствие требованиям ТР ТС 014/2011 обеспечивается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выполнением его требований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непосредственно либо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выполнением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требований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региональных (межгосударственных)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стандартов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гармонизированных с этим техническим регламентом </a:t>
            </a: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422486" y="1886031"/>
            <a:ext cx="8352928" cy="1815882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Гармонизированными с техническим регламентом документами в области стандартизации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считаются межгосударственные стандарты, включенные в: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Перечень стандартов, в результате применения которых 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добровольной основе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обеспечивается соблюдение требований технического регламента Таможенного союза «Безопасность автомобильных дорог»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Перечень стандартов, содержащих правила и методы исследований (испытаний) и измерений, в том числе правила отбора образцов, 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необходимые для применения и исполнения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требований технического регламента Таможенного союза «Безопасность автомобильных дорог» и осуществления оценки (подтверждения) соответствия продукции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49C799C-A676-4832-AE63-315E1AE75D6D}"/>
              </a:ext>
            </a:extLst>
          </p:cNvPr>
          <p:cNvSpPr/>
          <p:nvPr/>
        </p:nvSpPr>
        <p:spPr>
          <a:xfrm>
            <a:off x="444500" y="3862028"/>
            <a:ext cx="8330914" cy="46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Вышеуказанные перечни утверждены Решениями Коллегии ЕЭК от 29 декабря 2015 г. № 179 и от 28 февраля 2017 г. № 22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49C799C-A676-4832-AE63-315E1AE75D6D}"/>
              </a:ext>
            </a:extLst>
          </p:cNvPr>
          <p:cNvSpPr/>
          <p:nvPr/>
        </p:nvSpPr>
        <p:spPr>
          <a:xfrm>
            <a:off x="422486" y="4484819"/>
            <a:ext cx="8352928" cy="391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Оценка соответствия требованиям ТР ТС 014/2011 (статья 5)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86870" y="4876007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2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71" y="10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Техническое регулирование в сфере дорожного хозяйства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1 сентября 2016 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839" y="1320447"/>
            <a:ext cx="4398155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Автомобильные дороги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не общего пользования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улицы населенных пунктов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(в части процессов проектирования, строительства и эксплуатации)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318" y="2247405"/>
            <a:ext cx="4386677" cy="523220"/>
          </a:xfrm>
          <a:prstGeom prst="rect">
            <a:avLst/>
          </a:prstGeom>
          <a:solidFill>
            <a:srgbClr val="FF7C8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Технический регламент «О безопасности зданий и сооружений» (ФЗ-384)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602" y="2918886"/>
            <a:ext cx="2286254" cy="1938992"/>
          </a:xfrm>
          <a:prstGeom prst="rect">
            <a:avLst/>
          </a:prstGeom>
          <a:solidFill>
            <a:srgbClr val="FF7C8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Перечень </a:t>
            </a:r>
          </a:p>
          <a:p>
            <a:pPr algn="ctr"/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национальных стандартов и сводов правил (частей таких стандартов и сводов правил), в результате применения которых на </a:t>
            </a:r>
            <a:r>
              <a:rPr lang="ru-RU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ОБЯЗАТЕЛЬНОЙ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основе обеспечивается соблюдение требований «Технического регламента о безопасности зданий и сооружений»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7770" y="2932304"/>
            <a:ext cx="2034226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Перечень </a:t>
            </a:r>
          </a:p>
          <a:p>
            <a:pPr algn="ctr"/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документов в области стандартизации, в результате применения которых на </a:t>
            </a:r>
            <a:r>
              <a:rPr lang="ru-RU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ДОБРОВОЛЬНОЙ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основе обеспечивается соблюдение требований «Технического регламент о безопасности зданий и сооружений»</a:t>
            </a:r>
          </a:p>
          <a:p>
            <a:pPr algn="ctr"/>
            <a:endParaRPr lang="ru-RU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1016" y="807514"/>
            <a:ext cx="676875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Автомобильные дороги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7607" y="2943099"/>
            <a:ext cx="2016224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Перечень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стандартов, в результате применения которых на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ДОБРОВОЛЬНОЙ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основе обеспечивается соблюдение требований технического регламента Таможенного союза «Безопасность автомобильных дорог» </a:t>
            </a:r>
          </a:p>
          <a:p>
            <a:pPr algn="ctr"/>
            <a:endParaRPr lang="ru-RU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3526" y="2932304"/>
            <a:ext cx="2024607" cy="1938992"/>
          </a:xfrm>
          <a:prstGeom prst="rect">
            <a:avLst/>
          </a:prstGeom>
          <a:solidFill>
            <a:srgbClr val="FF7C8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Перечень стандартов, содержащих правила и методы исследований (испытаний) и измерений, </a:t>
            </a:r>
            <a:r>
              <a:rPr lang="ru-RU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НЕОБХОДИМЫЕ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для применения и исполнения требований и осуществления оценки (подтверждения) соответствия продукции</a:t>
            </a:r>
          </a:p>
          <a:p>
            <a:pPr algn="ctr"/>
            <a:endParaRPr lang="ru-RU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1258181" y="2707449"/>
            <a:ext cx="149095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3538002" y="2712755"/>
            <a:ext cx="149097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5663356" y="2712754"/>
            <a:ext cx="149098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7821957" y="2712754"/>
            <a:ext cx="135621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572518" y="2006086"/>
            <a:ext cx="194605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281949" y="1995708"/>
            <a:ext cx="161226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273836" y="1064940"/>
            <a:ext cx="180021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7607" y="2237899"/>
            <a:ext cx="4312554" cy="523220"/>
          </a:xfrm>
          <a:prstGeom prst="rect">
            <a:avLst/>
          </a:prstGeom>
          <a:solidFill>
            <a:srgbClr val="FF7C8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Технический регламент Таможенного союза «Безопасность автомобильных дорог»</a:t>
            </a: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6588723" y="1073853"/>
            <a:ext cx="162197" cy="2880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D56327-8EBA-4A7B-B408-5F8C87EE7A73}"/>
              </a:ext>
            </a:extLst>
          </p:cNvPr>
          <p:cNvSpPr txBox="1"/>
          <p:nvPr/>
        </p:nvSpPr>
        <p:spPr>
          <a:xfrm>
            <a:off x="4667607" y="1320447"/>
            <a:ext cx="4312554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Автомобильные дороги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общего пользования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улицы населенных пунктов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(в части дорожно-строительных материалов и элементов обустройства)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94201" y="4879019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1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1443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ctr" defTabSz="912813" fontAlgn="base">
              <a:spcAft>
                <a:spcPct val="0"/>
              </a:spcAft>
            </a:pPr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Объекты технического регулирования ТР ТС 014/2011</a:t>
            </a:r>
            <a:endParaRPr lang="en-US" alt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330144"/>
              </p:ext>
            </p:extLst>
          </p:nvPr>
        </p:nvGraphicFramePr>
        <p:xfrm>
          <a:off x="251520" y="426378"/>
          <a:ext cx="8424936" cy="361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8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4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Объекты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Дороги автомобильные общего пользования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(п.4 Ст.1)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Улицы населенных пунктов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(п.5 </a:t>
                      </a:r>
                      <a:r>
                        <a:rPr lang="ru-RU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Ст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1)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Процесс</a:t>
                      </a:r>
                      <a:r>
                        <a:rPr lang="ru-RU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роектирования (включая изыскания)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52"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Процесс строительства 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16"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Процесс реконструкции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16"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Процесс капитального ремонта 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16"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Процесс эксплуатации 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Элементы обустройства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401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Дорожно-строительные материалы и изделия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50900" y="4011910"/>
            <a:ext cx="84255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latin typeface="Arial Narrow" panose="020B0606020202030204" pitchFamily="34" charset="0"/>
              </a:rPr>
              <a:t>Определение Верховного суда РФ от 19.07.2017 г</a:t>
            </a:r>
            <a:r>
              <a:rPr lang="ru-RU" sz="1600" i="1" dirty="0">
                <a:latin typeface="Arial Narrow" panose="020B0606020202030204" pitchFamily="34" charset="0"/>
              </a:rPr>
              <a:t>. № 305-АД17-8864: «Исключение из сферы действия ТР ТС 014/2011, установленное его пунктом 5 статьи 1, распространяется непосредственно на автомобильные дороги обозначенных в нем видов, </a:t>
            </a:r>
            <a:r>
              <a:rPr lang="ru-RU" sz="1600" b="1" i="1" dirty="0">
                <a:latin typeface="Arial Narrow" panose="020B0606020202030204" pitchFamily="34" charset="0"/>
              </a:rPr>
              <a:t>а не на материалы</a:t>
            </a:r>
            <a:r>
              <a:rPr lang="ru-RU" sz="1600" i="1" dirty="0">
                <a:latin typeface="Arial Narrow" panose="020B0606020202030204" pitchFamily="34" charset="0"/>
              </a:rPr>
              <a:t>, используемые в строительстве или ремонте»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9984" y="4877974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55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1933</Words>
  <Application>Microsoft Office PowerPoint</Application>
  <PresentationFormat>Экран (16:9)</PresentationFormat>
  <Paragraphs>167</Paragraphs>
  <Slides>16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Бородин Роман Кириллович</cp:lastModifiedBy>
  <cp:revision>163</cp:revision>
  <dcterms:created xsi:type="dcterms:W3CDTF">2019-04-17T17:59:01Z</dcterms:created>
  <dcterms:modified xsi:type="dcterms:W3CDTF">2019-07-03T07:39:34Z</dcterms:modified>
</cp:coreProperties>
</file>