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4"/>
  </p:sldMasterIdLst>
  <p:notesMasterIdLst>
    <p:notesMasterId r:id="rId16"/>
  </p:notesMasterIdLst>
  <p:handoutMasterIdLst>
    <p:handoutMasterId r:id="rId17"/>
  </p:handoutMasterIdLst>
  <p:sldIdLst>
    <p:sldId id="324" r:id="rId5"/>
    <p:sldId id="380" r:id="rId6"/>
    <p:sldId id="364" r:id="rId7"/>
    <p:sldId id="381" r:id="rId8"/>
    <p:sldId id="382" r:id="rId9"/>
    <p:sldId id="386" r:id="rId10"/>
    <p:sldId id="387" r:id="rId11"/>
    <p:sldId id="388" r:id="rId12"/>
    <p:sldId id="389" r:id="rId13"/>
    <p:sldId id="390" r:id="rId14"/>
    <p:sldId id="358" r:id="rId15"/>
  </p:sldIdLst>
  <p:sldSz cx="9144000" cy="5143500" type="screen16x9"/>
  <p:notesSz cx="7010400" cy="9296400"/>
  <p:defaultTextStyle>
    <a:defPPr>
      <a:defRPr lang="uk-UA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A172"/>
    <a:srgbClr val="869583"/>
    <a:srgbClr val="8B96B7"/>
    <a:srgbClr val="174E94"/>
    <a:srgbClr val="88958D"/>
    <a:srgbClr val="357EDF"/>
    <a:srgbClr val="BC9CB0"/>
    <a:srgbClr val="584D3C"/>
    <a:srgbClr val="FA7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595" autoAdjust="0"/>
  </p:normalViewPr>
  <p:slideViewPr>
    <p:cSldViewPr>
      <p:cViewPr>
        <p:scale>
          <a:sx n="50" d="100"/>
          <a:sy n="50" d="100"/>
        </p:scale>
        <p:origin x="1764" y="67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060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9A32-0BBB-4E2D-AE77-B1ED0DB6D674}" type="datetime1">
              <a:rPr lang="uk-UA" smtClean="0"/>
              <a:pPr/>
              <a:t>29.06.2019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26358-B450-E340-A792-1F8E969E15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2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39CA2-C010-4AD4-9717-F729139C133E}" type="datetime1">
              <a:rPr lang="uk-UA" smtClean="0"/>
              <a:pPr/>
              <a:t>29.06.2019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34D29F-7790-4BC5-B0B3-85BCBCC87DCC}" type="datetime1">
              <a:rPr lang="uk-UA" smtClean="0"/>
              <a:pPr/>
              <a:t>29.06.2019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981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5395" y="1466104"/>
            <a:ext cx="2793211" cy="2211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724401" y="914400"/>
            <a:ext cx="4419600" cy="363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914400"/>
            <a:ext cx="4724400" cy="3638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7"/>
          <p:cNvSpPr>
            <a:spLocks noGrp="1"/>
          </p:cNvSpPr>
          <p:nvPr>
            <p:ph sz="quarter" idx="23"/>
          </p:nvPr>
        </p:nvSpPr>
        <p:spPr>
          <a:xfrm>
            <a:off x="419100" y="1085850"/>
            <a:ext cx="4152900" cy="33147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2pPr>
            <a:lvl3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92075" indent="-92075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279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419600" y="907256"/>
            <a:ext cx="4724400" cy="363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914400"/>
            <a:ext cx="4419600" cy="363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28" name="Content Placeholder 7"/>
          <p:cNvSpPr>
            <a:spLocks noGrp="1"/>
          </p:cNvSpPr>
          <p:nvPr>
            <p:ph sz="quarter" idx="23"/>
          </p:nvPr>
        </p:nvSpPr>
        <p:spPr>
          <a:xfrm>
            <a:off x="4576848" y="1092085"/>
            <a:ext cx="4205202" cy="337185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92075" indent="-92075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6627736" y="4800600"/>
            <a:ext cx="2057400" cy="161099"/>
          </a:xfrm>
        </p:spPr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39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551804"/>
            <a:ext cx="9144000" cy="2001146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914402"/>
            <a:ext cx="9144000" cy="1637402"/>
          </a:xfrm>
          <a:prstGeom prst="rect">
            <a:avLst/>
          </a:prstGeom>
          <a:solidFill>
            <a:srgbClr val="174E9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4" y="1576632"/>
            <a:ext cx="3248711" cy="26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33401" y="1700100"/>
            <a:ext cx="2971800" cy="1671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8B96B7"/>
                </a:solidFill>
              </a:defRPr>
            </a:lvl1pPr>
          </a:lstStyle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14400"/>
            <a:ext cx="91440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>
          <a:xfrm>
            <a:off x="428625" y="2274461"/>
            <a:ext cx="8258175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3300" b="1" baseline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slide 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428400" y="4800602"/>
            <a:ext cx="3086100" cy="161098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6627600" y="4800600"/>
            <a:ext cx="2057400" cy="161099"/>
          </a:xfrm>
        </p:spPr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28627" y="2914650"/>
            <a:ext cx="8258175" cy="841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100" b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___</a:t>
            </a:r>
            <a:br>
              <a:rPr lang="en-US" dirty="0"/>
            </a:br>
            <a:r>
              <a:rPr lang="en-US" dirty="0"/>
              <a:t>Click to insert sub title</a:t>
            </a:r>
          </a:p>
        </p:txBody>
      </p:sp>
    </p:spTree>
    <p:extLst>
      <p:ext uri="{BB962C8B-B14F-4D97-AF65-F5344CB8AC3E}">
        <p14:creationId xmlns:p14="http://schemas.microsoft.com/office/powerpoint/2010/main" val="495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Profil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713316" y="914371"/>
            <a:ext cx="4430684" cy="12251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724400" y="2133255"/>
            <a:ext cx="2209800" cy="11814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934202" y="2133255"/>
            <a:ext cx="2209801" cy="11814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724400" y="3316764"/>
            <a:ext cx="4419600" cy="1255236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05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962650" y="591476"/>
            <a:ext cx="2819400" cy="228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" y="914373"/>
            <a:ext cx="4724398" cy="3657629"/>
          </a:xfrm>
          <a:prstGeom prst="rect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991100" y="3544332"/>
            <a:ext cx="3886200" cy="8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additional text here</a:t>
            </a:r>
            <a:endParaRPr lang="en-AU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23"/>
          </p:nvPr>
        </p:nvSpPr>
        <p:spPr>
          <a:xfrm>
            <a:off x="381000" y="1143000"/>
            <a:ext cx="4038600" cy="32004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2pPr>
            <a:lvl3pPr marL="128588" indent="-128588">
              <a:buFont typeface="Arial" panose="020B0604020202020204" pitchFamily="34" charset="0"/>
              <a:buChar char="•"/>
              <a:defRPr/>
            </a:lvl3pPr>
            <a:lvl4pPr marL="69056" indent="-69056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26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me 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>
            <a:spLocks noGrp="1"/>
          </p:cNvSpPr>
          <p:nvPr>
            <p:ph sz="quarter" idx="23"/>
          </p:nvPr>
        </p:nvSpPr>
        <p:spPr>
          <a:xfrm>
            <a:off x="827088" y="2246963"/>
            <a:ext cx="3592512" cy="2210738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  <a:lvl2pPr marL="0" indent="0">
              <a:buFont typeface="Arial" panose="020B0604020202020204" pitchFamily="34" charset="0"/>
              <a:buNone/>
              <a:defRPr sz="900" b="0"/>
            </a:lvl2pPr>
            <a:lvl3pPr marL="128588" indent="-128588">
              <a:buFont typeface="Arial" panose="020B0604020202020204" pitchFamily="34" charset="0"/>
              <a:buChar char="•"/>
              <a:defRPr/>
            </a:lvl3pPr>
            <a:lvl4pPr marL="69056" indent="-69056">
              <a:buClr>
                <a:srgbClr val="FA7831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1844278"/>
            <a:ext cx="3592512" cy="300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 dirty="0"/>
              <a:t>Header 2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7088" y="1314450"/>
            <a:ext cx="3592512" cy="415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5188499" y="1314451"/>
            <a:ext cx="3593553" cy="3996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736647"/>
            <a:ext cx="8763000" cy="18834"/>
          </a:xfrm>
          <a:prstGeom prst="line">
            <a:avLst/>
          </a:prstGeom>
          <a:ln w="2540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359571" y="1662423"/>
            <a:ext cx="223049" cy="1672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100" dirty="0">
              <a:solidFill>
                <a:schemeClr val="tx1"/>
              </a:solidFill>
              <a:latin typeface="Calibri Regular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4572002" y="1662423"/>
            <a:ext cx="223049" cy="1672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100" dirty="0">
              <a:solidFill>
                <a:schemeClr val="tx1"/>
              </a:solidFill>
              <a:latin typeface="Calibri Regular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914402"/>
            <a:ext cx="9144000" cy="34289"/>
          </a:xfrm>
          <a:prstGeom prst="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050">
              <a:solidFill>
                <a:schemeClr val="tx1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5188499" y="1844278"/>
            <a:ext cx="3593553" cy="300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 dirty="0"/>
              <a:t>Header 2</a:t>
            </a:r>
            <a:endParaRPr lang="en-AU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24"/>
          </p:nvPr>
        </p:nvSpPr>
        <p:spPr>
          <a:xfrm>
            <a:off x="5188497" y="2247556"/>
            <a:ext cx="3592512" cy="2210738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  <a:lvl2pPr marL="0" indent="0">
              <a:buFont typeface="Arial" panose="020B0604020202020204" pitchFamily="34" charset="0"/>
              <a:buNone/>
              <a:defRPr sz="900" b="0"/>
            </a:lvl2pPr>
            <a:lvl3pPr marL="128588" indent="-128588">
              <a:buFont typeface="Arial" panose="020B0604020202020204" pitchFamily="34" charset="0"/>
              <a:buChar char="•"/>
              <a:defRPr/>
            </a:lvl3pPr>
            <a:lvl4pPr marL="69056" indent="-69056">
              <a:buClr>
                <a:srgbClr val="FA7831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26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953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Profile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724400" y="914400"/>
            <a:ext cx="4419600" cy="240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724400" y="3314700"/>
            <a:ext cx="4419600" cy="12573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050">
              <a:solidFill>
                <a:schemeClr val="tx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962650" y="592934"/>
            <a:ext cx="2819400" cy="228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914400"/>
            <a:ext cx="4724400" cy="3657600"/>
          </a:xfrm>
          <a:prstGeom prst="rect">
            <a:avLst/>
          </a:prstGeom>
          <a:solidFill>
            <a:schemeClr val="tx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953000" y="3486150"/>
            <a:ext cx="39624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additional text here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3"/>
          </p:nvPr>
        </p:nvSpPr>
        <p:spPr>
          <a:xfrm>
            <a:off x="419100" y="1085850"/>
            <a:ext cx="4152900" cy="28575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2pPr>
            <a:lvl3pPr marL="128588" indent="-128588">
              <a:buFont typeface="Arial" panose="020B0604020202020204" pitchFamily="34" charset="0"/>
              <a:buChar char="•"/>
              <a:defRPr/>
            </a:lvl3pPr>
            <a:lvl4pPr marL="69056" indent="-69056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83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0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89874" y="1513247"/>
            <a:ext cx="3564254" cy="21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886200" y="396138"/>
            <a:ext cx="5010150" cy="37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2025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85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14400"/>
            <a:ext cx="91440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>
          <a:xfrm>
            <a:off x="428625" y="2198286"/>
            <a:ext cx="825817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4400" b="1" baseline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slide 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428400" y="4800602"/>
            <a:ext cx="3086100" cy="161098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6627600" y="4800600"/>
            <a:ext cx="2057400" cy="161099"/>
          </a:xfrm>
        </p:spPr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28626" y="2914650"/>
            <a:ext cx="8258175" cy="841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___</a:t>
            </a:r>
            <a:br>
              <a:rPr lang="en-US" dirty="0"/>
            </a:br>
            <a:r>
              <a:rPr lang="en-US" dirty="0"/>
              <a:t>Click to insert sub title</a:t>
            </a:r>
          </a:p>
        </p:txBody>
      </p:sp>
    </p:spTree>
    <p:extLst>
      <p:ext uri="{BB962C8B-B14F-4D97-AF65-F5344CB8AC3E}">
        <p14:creationId xmlns:p14="http://schemas.microsoft.com/office/powerpoint/2010/main" val="11346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04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914402"/>
            <a:ext cx="9144000" cy="34289"/>
          </a:xfrm>
          <a:prstGeom prst="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Text Placeholder 1"/>
          <p:cNvSpPr>
            <a:spLocks noGrp="1"/>
          </p:cNvSpPr>
          <p:nvPr>
            <p:ph idx="1"/>
          </p:nvPr>
        </p:nvSpPr>
        <p:spPr>
          <a:xfrm>
            <a:off x="431568" y="1085850"/>
            <a:ext cx="8255231" cy="346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>
            <a:spLocks noGrp="1"/>
          </p:cNvSpPr>
          <p:nvPr>
            <p:ph sz="quarter" idx="23"/>
          </p:nvPr>
        </p:nvSpPr>
        <p:spPr>
          <a:xfrm>
            <a:off x="446088" y="2246962"/>
            <a:ext cx="3897312" cy="2305987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 marL="0" indent="0">
              <a:buFont typeface="Arial" panose="020B0604020202020204" pitchFamily="34" charset="0"/>
              <a:buNone/>
              <a:defRPr sz="1200" b="0"/>
            </a:lvl2pPr>
            <a:lvl3pPr marL="171450" indent="-171450">
              <a:buClr>
                <a:srgbClr val="174E94"/>
              </a:buClr>
              <a:buFont typeface="Arial" panose="020B0604020202020204" pitchFamily="34" charset="0"/>
              <a:buChar char="•"/>
              <a:defRPr/>
            </a:lvl3pPr>
            <a:lvl4pPr marL="92075" indent="-92075">
              <a:buClr>
                <a:srgbClr val="174E94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1844278"/>
            <a:ext cx="3897312" cy="300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Header 2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6088" y="1314450"/>
            <a:ext cx="3897312" cy="415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17" y="1314451"/>
            <a:ext cx="3886283" cy="3996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914402"/>
            <a:ext cx="9144000" cy="34289"/>
          </a:xfrm>
          <a:prstGeom prst="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>
              <a:solidFill>
                <a:schemeClr val="tx1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4800517" y="1844278"/>
            <a:ext cx="3886283" cy="300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Header 2</a:t>
            </a:r>
            <a:endParaRPr lang="en-AU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24"/>
          </p:nvPr>
        </p:nvSpPr>
        <p:spPr>
          <a:xfrm>
            <a:off x="4800600" y="2247556"/>
            <a:ext cx="3885157" cy="2305394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 marL="0" indent="0">
              <a:buFont typeface="Arial" panose="020B0604020202020204" pitchFamily="34" charset="0"/>
              <a:buNone/>
              <a:defRPr sz="1200" b="0"/>
            </a:lvl2pPr>
            <a:lvl3pPr marL="171450" indent="-171450">
              <a:buClr>
                <a:srgbClr val="174E94"/>
              </a:buClr>
              <a:buFont typeface="Arial" panose="020B0604020202020204" pitchFamily="34" charset="0"/>
              <a:buChar char="•"/>
              <a:defRPr/>
            </a:lvl3pPr>
            <a:lvl4pPr marL="92075" indent="-92075">
              <a:buClr>
                <a:srgbClr val="174E94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5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914400"/>
            <a:ext cx="9144000" cy="36396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19100" y="1085850"/>
            <a:ext cx="8267700" cy="3314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5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 -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713316" y="914371"/>
            <a:ext cx="4430684" cy="12251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724400" y="2133255"/>
            <a:ext cx="2209800" cy="11814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934202" y="2133255"/>
            <a:ext cx="2209801" cy="11814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724400" y="3316764"/>
            <a:ext cx="4419600" cy="1238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962650" y="591476"/>
            <a:ext cx="2819400" cy="228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" y="914373"/>
            <a:ext cx="4724398" cy="363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23"/>
          </p:nvPr>
        </p:nvSpPr>
        <p:spPr>
          <a:xfrm>
            <a:off x="419100" y="1085850"/>
            <a:ext cx="4152900" cy="33147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2pPr>
            <a:lvl3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92075" indent="-92075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953002" y="3486150"/>
            <a:ext cx="3962399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 b="0">
                <a:solidFill>
                  <a:schemeClr val="bg1"/>
                </a:solidFill>
              </a:defRPr>
            </a:lvl2pPr>
            <a:lvl3pPr marL="914400" indent="0">
              <a:buNone/>
              <a:defRPr sz="1600" b="0">
                <a:solidFill>
                  <a:schemeClr val="bg1"/>
                </a:solidFill>
              </a:defRPr>
            </a:lvl3pPr>
            <a:lvl4pPr marL="1371600" indent="0">
              <a:buNone/>
              <a:defRPr sz="1400" b="0">
                <a:solidFill>
                  <a:schemeClr val="bg1"/>
                </a:solidFill>
              </a:defRPr>
            </a:lvl4pPr>
            <a:lvl5pPr marL="182880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additional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64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 -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724400" y="914400"/>
            <a:ext cx="4419600" cy="1200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724400" y="2114550"/>
            <a:ext cx="4419600" cy="1200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724400" y="3314700"/>
            <a:ext cx="4419600" cy="1238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>
              <a:solidFill>
                <a:schemeClr val="tx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962650" y="591476"/>
            <a:ext cx="2819400" cy="228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914400"/>
            <a:ext cx="4724400" cy="3639600"/>
          </a:xfrm>
          <a:prstGeom prst="rect">
            <a:avLst/>
          </a:prstGeom>
          <a:solidFill>
            <a:srgbClr val="869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953002" y="3486150"/>
            <a:ext cx="3962399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 b="0">
                <a:solidFill>
                  <a:schemeClr val="bg1"/>
                </a:solidFill>
              </a:defRPr>
            </a:lvl2pPr>
            <a:lvl3pPr marL="914400" indent="0">
              <a:buNone/>
              <a:defRPr sz="1600" b="0">
                <a:solidFill>
                  <a:schemeClr val="bg1"/>
                </a:solidFill>
              </a:defRPr>
            </a:lvl3pPr>
            <a:lvl4pPr marL="1371600" indent="0">
              <a:buNone/>
              <a:defRPr sz="1400" b="0">
                <a:solidFill>
                  <a:schemeClr val="bg1"/>
                </a:solidFill>
              </a:defRPr>
            </a:lvl4pPr>
            <a:lvl5pPr marL="182880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additional text here</a:t>
            </a:r>
            <a:endParaRPr lang="en-A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23"/>
          </p:nvPr>
        </p:nvSpPr>
        <p:spPr>
          <a:xfrm>
            <a:off x="419100" y="1085850"/>
            <a:ext cx="4152900" cy="33147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2pPr>
            <a:lvl3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92075" indent="-92075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1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 -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724400" y="914400"/>
            <a:ext cx="4419600" cy="240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dirty="0"/>
              <a:t>Add picture</a:t>
            </a:r>
            <a:endParaRPr lang="uk-U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724400" y="3314700"/>
            <a:ext cx="4419600" cy="123825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>
              <a:solidFill>
                <a:schemeClr val="tx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962650" y="592934"/>
            <a:ext cx="2819400" cy="228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914400"/>
            <a:ext cx="4724400" cy="363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953002" y="3486150"/>
            <a:ext cx="3962399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 b="0">
                <a:solidFill>
                  <a:schemeClr val="bg1"/>
                </a:solidFill>
              </a:defRPr>
            </a:lvl2pPr>
            <a:lvl3pPr marL="914400" indent="0">
              <a:buNone/>
              <a:defRPr sz="1600" b="0">
                <a:solidFill>
                  <a:schemeClr val="bg1"/>
                </a:solidFill>
              </a:defRPr>
            </a:lvl3pPr>
            <a:lvl4pPr marL="1371600" indent="0">
              <a:buNone/>
              <a:defRPr sz="1400" b="0">
                <a:solidFill>
                  <a:schemeClr val="bg1"/>
                </a:solidFill>
              </a:defRPr>
            </a:lvl4pPr>
            <a:lvl5pPr marL="182880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additional text here</a:t>
            </a:r>
            <a:endParaRPr lang="en-AU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23"/>
          </p:nvPr>
        </p:nvSpPr>
        <p:spPr>
          <a:xfrm>
            <a:off x="419100" y="1085850"/>
            <a:ext cx="4152900" cy="33147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2pPr>
            <a:lvl3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92075" indent="-92075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4913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29904" y="4800602"/>
            <a:ext cx="3086100" cy="161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431573" y="171450"/>
            <a:ext cx="726128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313037" y="171450"/>
            <a:ext cx="5372101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627736" y="4800600"/>
            <a:ext cx="2057400" cy="16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F91C-386B-489D-B271-582AD64591F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9904" y="1085850"/>
            <a:ext cx="8255232" cy="348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327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57" r:id="rId2"/>
    <p:sldLayoutId id="2147483961" r:id="rId3"/>
    <p:sldLayoutId id="2147483698" r:id="rId4"/>
    <p:sldLayoutId id="2147483964" r:id="rId5"/>
    <p:sldLayoutId id="2147483956" r:id="rId6"/>
    <p:sldLayoutId id="2147483958" r:id="rId7"/>
    <p:sldLayoutId id="2147483965" r:id="rId8"/>
    <p:sldLayoutId id="2147483966" r:id="rId9"/>
    <p:sldLayoutId id="2147483960" r:id="rId10"/>
    <p:sldLayoutId id="2147483959" r:id="rId11"/>
    <p:sldLayoutId id="2147483697" r:id="rId12"/>
    <p:sldLayoutId id="2147483967" r:id="rId13"/>
    <p:sldLayoutId id="2147483969" r:id="rId14"/>
    <p:sldLayoutId id="2147483970" r:id="rId15"/>
    <p:sldLayoutId id="2147483973" r:id="rId16"/>
    <p:sldLayoutId id="2147483974" r:id="rId17"/>
    <p:sldLayoutId id="2147483975" r:id="rId18"/>
    <p:sldLayoutId id="2147483976" r:id="rId1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174E94"/>
          </a:solidFill>
          <a:latin typeface="Calibri Bold" panose="020F07020304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None/>
        <a:defRPr sz="3000" b="1" kern="1200">
          <a:solidFill>
            <a:srgbClr val="174E9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rgbClr val="174E9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rgbClr val="174E94"/>
          </a:solidFill>
          <a:latin typeface="+mn-lt"/>
          <a:ea typeface="+mn-ea"/>
          <a:cs typeface="+mn-cs"/>
        </a:defRPr>
      </a:lvl3pPr>
      <a:lvl4pPr marL="2667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74E94"/>
        </a:buClr>
        <a:buFont typeface="Arial" panose="020B0604020202020204" pitchFamily="34" charset="0"/>
        <a:buChar char="•"/>
        <a:defRPr sz="1200" kern="1200">
          <a:solidFill>
            <a:srgbClr val="174E94"/>
          </a:solidFill>
          <a:latin typeface="+mn-lt"/>
          <a:ea typeface="+mn-ea"/>
          <a:cs typeface="+mn-cs"/>
        </a:defRPr>
      </a:lvl4pPr>
      <a:lvl5pPr marL="449263" indent="-182563" algn="l" defTabSz="914400" rtl="0" eaLnBrk="1" latinLnBrk="0" hangingPunct="1">
        <a:lnSpc>
          <a:spcPct val="90000"/>
        </a:lnSpc>
        <a:spcBef>
          <a:spcPts val="500"/>
        </a:spcBef>
        <a:buClr>
          <a:srgbClr val="174E94"/>
        </a:buClr>
        <a:buFont typeface="Arial" panose="020B0604020202020204" pitchFamily="34" charset="0"/>
        <a:buChar char="•"/>
        <a:defRPr sz="1200" kern="1200">
          <a:solidFill>
            <a:srgbClr val="174E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44" userDrawn="1">
          <p15:clr>
            <a:srgbClr val="F26B43"/>
          </p15:clr>
        </p15:guide>
        <p15:guide id="4" pos="264" userDrawn="1">
          <p15:clr>
            <a:srgbClr val="F26B43"/>
          </p15:clr>
        </p15:guide>
        <p15:guide id="5" pos="1613" userDrawn="1">
          <p15:clr>
            <a:srgbClr val="F26B43"/>
          </p15:clr>
        </p15:guide>
        <p15:guide id="6" pos="5532" userDrawn="1">
          <p15:clr>
            <a:srgbClr val="F26B43"/>
          </p15:clr>
        </p15:guide>
        <p15:guide id="7" orient="horz" pos="4224" userDrawn="1">
          <p15:clr>
            <a:srgbClr val="F26B43"/>
          </p15:clr>
        </p15:guide>
        <p15:guide id="8" orient="horz" pos="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deng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88" y="895350"/>
            <a:ext cx="3034236" cy="4252771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12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68"/>
          <a:stretch/>
        </p:blipFill>
        <p:spPr>
          <a:xfrm>
            <a:off x="6043116" y="895350"/>
            <a:ext cx="3100884" cy="424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391C86-1218-421C-9259-98588F50120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7000"/>
                    </a14:imgEffect>
                    <a14:imgEffect>
                      <a14:brightnessContrast bright="-6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1" r="3045"/>
          <a:stretch/>
        </p:blipFill>
        <p:spPr>
          <a:xfrm>
            <a:off x="0" y="895350"/>
            <a:ext cx="3044952" cy="424815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 flipH="1">
            <a:off x="0" y="890729"/>
            <a:ext cx="9144000" cy="4241257"/>
          </a:xfrm>
          <a:prstGeom prst="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60">
              <a:solidFill>
                <a:schemeClr val="bg1"/>
              </a:solidFill>
            </a:endParaRPr>
          </a:p>
        </p:txBody>
      </p:sp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0" y="2463436"/>
            <a:ext cx="9144000" cy="1144929"/>
          </a:xfrm>
          <a:solidFill>
            <a:schemeClr val="tx1">
              <a:lumMod val="75000"/>
              <a:alpha val="56000"/>
            </a:schemeClr>
          </a:solidFill>
        </p:spPr>
        <p:txBody>
          <a:bodyPr/>
          <a:lstStyle/>
          <a:p>
            <a:pPr algn="ctr"/>
            <a:r>
              <a:rPr lang="en-US" sz="4000" dirty="0"/>
              <a:t>IRD </a:t>
            </a:r>
            <a:r>
              <a:rPr lang="en-US" sz="4000" dirty="0" smtClean="0"/>
              <a:t>ENGINEERING</a:t>
            </a:r>
            <a:r>
              <a:rPr lang="en-US" sz="4000" spc="600" dirty="0"/>
              <a:t/>
            </a:r>
            <a:br>
              <a:rPr lang="en-US" sz="4000" spc="600" dirty="0"/>
            </a:br>
            <a:r>
              <a:rPr lang="ru-RU" sz="1800" dirty="0"/>
              <a:t>Сравнение методик осуществления строительного контроля в различных странах Таможенного союза.</a:t>
            </a:r>
            <a:endParaRPr lang="en-AU" sz="1800" dirty="0"/>
          </a:p>
        </p:txBody>
      </p:sp>
      <p:sp>
        <p:nvSpPr>
          <p:cNvPr id="15" name="Title 11"/>
          <p:cNvSpPr txBox="1">
            <a:spLocks/>
          </p:cNvSpPr>
          <p:nvPr/>
        </p:nvSpPr>
        <p:spPr>
          <a:xfrm>
            <a:off x="7086600" y="4220450"/>
            <a:ext cx="2121308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300" b="1" i="0" kern="1200" baseline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algn="ctr"/>
            <a:r>
              <a:rPr lang="en-AU" sz="1200" dirty="0"/>
              <a:t/>
            </a:r>
            <a:br>
              <a:rPr lang="en-AU" sz="1200" dirty="0"/>
            </a:br>
            <a:endParaRPr lang="en-AU" sz="1200" b="0" dirty="0"/>
          </a:p>
        </p:txBody>
      </p:sp>
    </p:spTree>
    <p:extLst>
      <p:ext uri="{BB962C8B-B14F-4D97-AF65-F5344CB8AC3E}">
        <p14:creationId xmlns:p14="http://schemas.microsoft.com/office/powerpoint/2010/main" val="32773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43000" y="-122873"/>
            <a:ext cx="10287000" cy="86486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Сравнения </a:t>
            </a:r>
            <a:r>
              <a:rPr lang="ru-RU" sz="2000" b="1" dirty="0" smtClean="0"/>
              <a:t>методик лабораторных испытаний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цементобетонных</a:t>
            </a:r>
            <a:r>
              <a:rPr lang="ru-RU" sz="2000" b="1" dirty="0" smtClean="0"/>
              <a:t> </a:t>
            </a:r>
            <a:r>
              <a:rPr lang="ru-RU" sz="2000" b="1" dirty="0" smtClean="0"/>
              <a:t>смесей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2667" y="895350"/>
            <a:ext cx="3471333" cy="27114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06533" y="895350"/>
            <a:ext cx="3437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Армения. Талин - </a:t>
            </a:r>
            <a:r>
              <a:rPr lang="ru-RU" sz="1400" b="1" dirty="0" err="1" smtClean="0">
                <a:solidFill>
                  <a:srgbClr val="000000"/>
                </a:solidFill>
              </a:rPr>
              <a:t>Гюмри</a:t>
            </a:r>
            <a:r>
              <a:rPr lang="ru-RU" sz="1400" b="1" dirty="0" smtClean="0">
                <a:solidFill>
                  <a:srgbClr val="000000"/>
                </a:solidFill>
              </a:rPr>
              <a:t>.</a:t>
            </a:r>
            <a:endParaRPr lang="ru-RU" sz="1400" b="1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Испытания на </a:t>
            </a:r>
            <a:r>
              <a:rPr lang="ru-RU" sz="1400" dirty="0">
                <a:solidFill>
                  <a:srgbClr val="000000"/>
                </a:solidFill>
              </a:rPr>
              <a:t>прочность </a:t>
            </a:r>
            <a:r>
              <a:rPr lang="ru-RU" sz="1400" dirty="0" smtClean="0">
                <a:solidFill>
                  <a:srgbClr val="000000"/>
                </a:solidFill>
              </a:rPr>
              <a:t>в соответствии с требованиями с требованиями американских норма </a:t>
            </a:r>
            <a:r>
              <a:rPr lang="en-US" sz="1400" dirty="0" smtClean="0">
                <a:solidFill>
                  <a:srgbClr val="000000"/>
                </a:solidFill>
              </a:rPr>
              <a:t>AASHTO T22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2929465" cy="411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66" y="895350"/>
            <a:ext cx="2777066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1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28600" y="3790950"/>
            <a:ext cx="4572000" cy="1212383"/>
          </a:xfrm>
          <a:prstGeom prst="rect">
            <a:avLst/>
          </a:prstGeom>
        </p:spPr>
        <p:txBody>
          <a:bodyPr>
            <a:spAutoFit/>
          </a:bodyPr>
          <a:lstStyle/>
          <a:p>
            <a:pPr marR="637540" lvl="0" indent="450215">
              <a:lnSpc>
                <a:spcPct val="107000"/>
              </a:lnSpc>
              <a:spcBef>
                <a:spcPts val="600"/>
              </a:spcBef>
              <a:defRPr/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Ул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1-ая Брестская, 35 (офис 601)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37540" lvl="0" indent="450215">
              <a:lnSpc>
                <a:spcPct val="107000"/>
              </a:lnSpc>
              <a:spcBef>
                <a:spcPts val="600"/>
              </a:spcBef>
              <a:defRPr/>
            </a:pP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125047, Москва – Россия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37540" lvl="0" indent="450215">
              <a:lnSpc>
                <a:spcPct val="107000"/>
              </a:lnSpc>
              <a:spcBef>
                <a:spcPts val="600"/>
              </a:spcBef>
              <a:defRPr/>
            </a:pP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Тел.:  +7 (495) 997 16 08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37540" lvl="0" indent="450215">
              <a:lnSpc>
                <a:spcPct val="107000"/>
              </a:lnSpc>
              <a:spcBef>
                <a:spcPts val="600"/>
              </a:spcBef>
              <a:defRPr/>
            </a:pPr>
            <a:r>
              <a:rPr lang="en-GB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ru-RU" sz="1800" b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800" b="1" u="sng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</a:t>
            </a:r>
            <a:r>
              <a:rPr lang="ru-RU" sz="1800" b="1" u="sng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GB" sz="1800" b="1" u="sng" dirty="0" err="1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irdeng</a:t>
            </a:r>
            <a:r>
              <a:rPr lang="ru-RU" sz="1800" b="1" u="sng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GB" sz="1800" b="1" u="sng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com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"/>
          <a:stretch/>
        </p:blipFill>
        <p:spPr>
          <a:xfrm>
            <a:off x="0" y="3714750"/>
            <a:ext cx="9144000" cy="142875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type="body" sz="quarter" idx="12"/>
          </p:nvPr>
        </p:nvSpPr>
        <p:spPr>
          <a:xfrm>
            <a:off x="0" y="1276350"/>
            <a:ext cx="9144000" cy="1752600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IRD Engineering </a:t>
            </a:r>
            <a:r>
              <a:rPr lang="ru-RU" sz="1600" dirty="0"/>
              <a:t>является одним из ведущих консультантов в транспортной </a:t>
            </a:r>
            <a:r>
              <a:rPr lang="ru-RU" sz="1600" dirty="0" smtClean="0"/>
              <a:t>сфере</a:t>
            </a:r>
            <a:r>
              <a:rPr lang="en-US" sz="1600" dirty="0" smtClean="0"/>
              <a:t>.</a:t>
            </a:r>
            <a:r>
              <a:rPr lang="ru-RU" sz="1600" dirty="0" smtClean="0"/>
              <a:t> </a:t>
            </a:r>
            <a:r>
              <a:rPr lang="ru-RU" sz="1600" dirty="0" smtClean="0"/>
              <a:t>В том числе </a:t>
            </a:r>
            <a:r>
              <a:rPr lang="ru-RU" sz="1600" dirty="0" smtClean="0"/>
              <a:t>                    наша </a:t>
            </a:r>
            <a:r>
              <a:rPr lang="ru-RU" sz="1600" dirty="0" smtClean="0"/>
              <a:t>организация активно ведет свою деятельность на </a:t>
            </a:r>
            <a:r>
              <a:rPr lang="ru-RU" sz="1600" dirty="0" smtClean="0"/>
              <a:t>территории </a:t>
            </a:r>
            <a:r>
              <a:rPr lang="ru-RU" sz="1600" dirty="0" err="1" smtClean="0"/>
              <a:t>разлчиных</a:t>
            </a:r>
            <a:r>
              <a:rPr lang="ru-RU" sz="1600" dirty="0" smtClean="0"/>
              <a:t> стран </a:t>
            </a:r>
            <a:r>
              <a:rPr lang="ru-RU" sz="1600" dirty="0" smtClean="0"/>
              <a:t>СНГ.</a:t>
            </a:r>
            <a:r>
              <a:rPr lang="en-US" sz="1600" dirty="0" smtClean="0"/>
              <a:t>  </a:t>
            </a:r>
            <a:r>
              <a:rPr lang="ru-RU" sz="1600" dirty="0" smtClean="0"/>
              <a:t>                     Для </a:t>
            </a:r>
            <a:r>
              <a:rPr lang="ru-RU" sz="1600" dirty="0" smtClean="0"/>
              <a:t>выступления по данной теме был рассмотрен опыт работы </a:t>
            </a:r>
            <a:r>
              <a:rPr lang="en-US" sz="1600" dirty="0"/>
              <a:t>IRD Engineering </a:t>
            </a:r>
            <a:r>
              <a:rPr lang="ru-RU" sz="1600" dirty="0" smtClean="0"/>
              <a:t> по осуществлению функции Технического Эксперта/Независимого Инженера в различных странах таможенного союза: России, Казахстан и Армения. В данной презентации кратко представлено сравнения основных методик по осуществлению </a:t>
            </a:r>
            <a:r>
              <a:rPr lang="ru-RU" sz="1600" dirty="0" smtClean="0"/>
              <a:t>контроля </a:t>
            </a:r>
            <a:r>
              <a:rPr lang="ru-RU" sz="1600" dirty="0" err="1" smtClean="0"/>
              <a:t>качесвта</a:t>
            </a:r>
            <a:r>
              <a:rPr lang="ru-RU" sz="1600" dirty="0" smtClean="0"/>
              <a:t> при </a:t>
            </a:r>
            <a:r>
              <a:rPr lang="ru-RU" sz="1600" dirty="0" smtClean="0"/>
              <a:t>реализации проектов.</a:t>
            </a:r>
            <a:endParaRPr lang="en-US" sz="1600" dirty="0"/>
          </a:p>
        </p:txBody>
      </p:sp>
      <p:sp>
        <p:nvSpPr>
          <p:cNvPr id="13" name="Rectangle 6"/>
          <p:cNvSpPr/>
          <p:nvPr/>
        </p:nvSpPr>
        <p:spPr>
          <a:xfrm>
            <a:off x="0" y="3714750"/>
            <a:ext cx="9144000" cy="1428750"/>
          </a:xfrm>
          <a:prstGeom prst="rect">
            <a:avLst/>
          </a:prstGeom>
          <a:solidFill>
            <a:schemeClr val="tx1">
              <a:lumMod val="7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6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824077"/>
            <a:ext cx="6362700" cy="439545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553200" y="590550"/>
            <a:ext cx="2443163" cy="228600"/>
          </a:xfrm>
        </p:spPr>
        <p:txBody>
          <a:bodyPr>
            <a:noAutofit/>
          </a:bodyPr>
          <a:lstStyle/>
          <a:p>
            <a:r>
              <a:rPr lang="ru-RU" sz="1350" dirty="0">
                <a:solidFill>
                  <a:schemeClr val="accent6">
                    <a:lumMod val="75000"/>
                  </a:schemeClr>
                </a:solidFill>
              </a:rPr>
              <a:t>Россия</a:t>
            </a:r>
            <a:endParaRPr lang="en-AU" sz="13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-12192" y="900112"/>
            <a:ext cx="2781300" cy="4243388"/>
          </a:xfrm>
          <a:prstGeom prst="rect">
            <a:avLst/>
          </a:prstGeom>
          <a:solidFill>
            <a:schemeClr val="tx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6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7300" y="361950"/>
            <a:ext cx="7772400" cy="24765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Центральная Кольцевая Автомобильная Дорога Московской области. Пусковой комплекс 3.</a:t>
            </a:r>
            <a:r>
              <a:rPr lang="en-US" sz="2000" dirty="0"/>
              <a:t/>
            </a:r>
            <a:br>
              <a:rPr lang="en-US" sz="2000" dirty="0"/>
            </a:br>
            <a:endParaRPr lang="es-CL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-12192" y="900112"/>
            <a:ext cx="2793492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8588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74E94"/>
                </a:solidFill>
                <a:latin typeface="+mn-lt"/>
                <a:ea typeface="+mn-ea"/>
                <a:cs typeface="+mn-cs"/>
              </a:defRPr>
            </a:lvl3pPr>
            <a:lvl4pPr marL="69056" indent="-6905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74E94"/>
              </a:buClr>
              <a:buFont typeface="Arial" panose="020B0604020202020204" pitchFamily="34" charset="0"/>
              <a:buChar char="•"/>
              <a:defRPr sz="1200" kern="1200">
                <a:solidFill>
                  <a:srgbClr val="174E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100" dirty="0"/>
              <a:t>Описание Проекта</a:t>
            </a:r>
            <a:endParaRPr lang="es-CL" sz="1100" dirty="0"/>
          </a:p>
          <a:p>
            <a:pPr algn="just"/>
            <a:r>
              <a:rPr lang="ru-RU" sz="900" b="0" dirty="0" smtClean="0"/>
              <a:t>Протяженность – 105,87 км</a:t>
            </a:r>
          </a:p>
          <a:p>
            <a:pPr algn="just"/>
            <a:r>
              <a:rPr lang="ru-RU" sz="900" b="0" dirty="0" smtClean="0"/>
              <a:t>Категория дороги  - </a:t>
            </a:r>
            <a:r>
              <a:rPr lang="en-US" sz="900" b="0" dirty="0" smtClean="0"/>
              <a:t>I</a:t>
            </a:r>
            <a:r>
              <a:rPr lang="ru-RU" sz="900" b="0" dirty="0" smtClean="0"/>
              <a:t>А</a:t>
            </a:r>
          </a:p>
          <a:p>
            <a:pPr algn="just"/>
            <a:r>
              <a:rPr lang="ru-RU" sz="900" b="0" dirty="0" smtClean="0"/>
              <a:t>Число полос движения – 4</a:t>
            </a:r>
          </a:p>
          <a:p>
            <a:pPr algn="just"/>
            <a:r>
              <a:rPr lang="ru-RU" sz="900" b="0" dirty="0" smtClean="0"/>
              <a:t>Количество ИССО - 69</a:t>
            </a:r>
          </a:p>
          <a:p>
            <a:pPr algn="just"/>
            <a:endParaRPr lang="en-GB" sz="900" b="0" dirty="0" smtClean="0"/>
          </a:p>
          <a:p>
            <a:pPr algn="just"/>
            <a:endParaRPr lang="en-GB" sz="900" b="0" dirty="0"/>
          </a:p>
          <a:p>
            <a:pPr algn="just"/>
            <a:endParaRPr lang="es-CL" sz="200" b="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ru-RU" sz="1100" dirty="0"/>
              <a:t>Роль </a:t>
            </a:r>
            <a:r>
              <a:rPr lang="es-ES" sz="1100" dirty="0"/>
              <a:t>IRD</a:t>
            </a:r>
            <a:endParaRPr lang="es-ES" sz="1100" b="0" dirty="0"/>
          </a:p>
          <a:p>
            <a:pPr algn="just"/>
            <a:r>
              <a:rPr lang="en-GB" sz="1000" b="0" dirty="0"/>
              <a:t>IRD Engineering </a:t>
            </a:r>
            <a:r>
              <a:rPr lang="ru-RU" sz="1000" b="0" dirty="0" smtClean="0"/>
              <a:t>осуществляет функции </a:t>
            </a:r>
            <a:r>
              <a:rPr lang="en-GB" sz="1000" b="0" dirty="0"/>
              <a:t>“</a:t>
            </a:r>
            <a:r>
              <a:rPr lang="ru-RU" sz="1000" b="0" dirty="0"/>
              <a:t>Технического </a:t>
            </a:r>
            <a:r>
              <a:rPr lang="ru-RU" sz="1000" b="0" dirty="0" smtClean="0"/>
              <a:t>Эксперта</a:t>
            </a:r>
            <a:endParaRPr 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320892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553200" y="590550"/>
            <a:ext cx="2443163" cy="228600"/>
          </a:xfrm>
        </p:spPr>
        <p:txBody>
          <a:bodyPr>
            <a:noAutofit/>
          </a:bodyPr>
          <a:lstStyle/>
          <a:p>
            <a:r>
              <a:rPr lang="ru-RU" sz="1350" dirty="0" smtClean="0">
                <a:solidFill>
                  <a:schemeClr val="accent6">
                    <a:lumMod val="75000"/>
                  </a:schemeClr>
                </a:solidFill>
              </a:rPr>
              <a:t>Казахстан</a:t>
            </a:r>
            <a:endParaRPr lang="en-AU" sz="13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-12192" y="900112"/>
            <a:ext cx="2781300" cy="4243388"/>
          </a:xfrm>
          <a:prstGeom prst="rect">
            <a:avLst/>
          </a:prstGeom>
          <a:solidFill>
            <a:schemeClr val="tx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6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19200" y="-122873"/>
            <a:ext cx="10287000" cy="86486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Реконструкции </a:t>
            </a:r>
            <a:r>
              <a:rPr lang="ru-RU" sz="2000" b="1" dirty="0"/>
              <a:t>автомобильной дороги </a:t>
            </a:r>
            <a:br>
              <a:rPr lang="ru-RU" sz="2000" b="1" dirty="0"/>
            </a:br>
            <a:r>
              <a:rPr lang="ru-RU" sz="2000" b="1" dirty="0"/>
              <a:t>«</a:t>
            </a:r>
            <a:r>
              <a:rPr lang="ru-RU" sz="2000" b="1" dirty="0" err="1"/>
              <a:t>Курты</a:t>
            </a:r>
            <a:r>
              <a:rPr lang="ru-RU" sz="2000" b="1" dirty="0"/>
              <a:t>-Бурылбайтал» в рамках </a:t>
            </a:r>
            <a:r>
              <a:rPr lang="ru-RU" sz="2000" b="1" dirty="0" smtClean="0"/>
              <a:t>коридора Центр-Юг</a:t>
            </a:r>
            <a:r>
              <a:rPr lang="ru-RU" sz="2000" b="1" dirty="0"/>
              <a:t>»</a:t>
            </a: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-12192" y="900112"/>
            <a:ext cx="2793492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8588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74E94"/>
                </a:solidFill>
                <a:latin typeface="+mn-lt"/>
                <a:ea typeface="+mn-ea"/>
                <a:cs typeface="+mn-cs"/>
              </a:defRPr>
            </a:lvl3pPr>
            <a:lvl4pPr marL="69056" indent="-6905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74E94"/>
              </a:buClr>
              <a:buFont typeface="Arial" panose="020B0604020202020204" pitchFamily="34" charset="0"/>
              <a:buChar char="•"/>
              <a:defRPr sz="1200" kern="1200">
                <a:solidFill>
                  <a:srgbClr val="174E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100" dirty="0"/>
              <a:t>Описание Проекта</a:t>
            </a:r>
            <a:endParaRPr lang="es-CL" sz="1100" dirty="0"/>
          </a:p>
          <a:p>
            <a:pPr algn="just"/>
            <a:r>
              <a:rPr lang="ru-RU" sz="900" b="0" dirty="0" smtClean="0"/>
              <a:t>Протяженность – 81 км</a:t>
            </a:r>
          </a:p>
          <a:p>
            <a:pPr algn="just"/>
            <a:r>
              <a:rPr lang="ru-RU" sz="900" b="0" dirty="0" smtClean="0"/>
              <a:t>Категория дороги  - </a:t>
            </a:r>
            <a:r>
              <a:rPr lang="en-US" sz="900" b="0" dirty="0" smtClean="0"/>
              <a:t>I</a:t>
            </a:r>
            <a:r>
              <a:rPr lang="ru-RU" sz="900" b="0" dirty="0" smtClean="0"/>
              <a:t> Б</a:t>
            </a:r>
          </a:p>
          <a:p>
            <a:pPr algn="just"/>
            <a:r>
              <a:rPr lang="ru-RU" sz="900" b="0" dirty="0" smtClean="0"/>
              <a:t>Число полос движения – 4</a:t>
            </a:r>
          </a:p>
          <a:p>
            <a:pPr algn="just"/>
            <a:r>
              <a:rPr lang="ru-RU" sz="900" b="0" dirty="0" smtClean="0"/>
              <a:t>Количество ИССО – 14</a:t>
            </a:r>
          </a:p>
          <a:p>
            <a:pPr algn="just"/>
            <a:r>
              <a:rPr lang="ru-RU" sz="900" b="0" dirty="0" smtClean="0"/>
              <a:t>Генеральный подрядчик </a:t>
            </a:r>
            <a:r>
              <a:rPr lang="ru-RU" sz="900" b="0" dirty="0"/>
              <a:t>– КФ АООО «</a:t>
            </a:r>
            <a:r>
              <a:rPr lang="en-US" sz="900" b="0" dirty="0" err="1"/>
              <a:t>Sinohydro</a:t>
            </a:r>
            <a:r>
              <a:rPr lang="en-US" sz="900" b="0" dirty="0"/>
              <a:t> Corporation Limited»</a:t>
            </a:r>
            <a:endParaRPr lang="en-GB" sz="900" b="0" dirty="0" smtClean="0"/>
          </a:p>
          <a:p>
            <a:pPr algn="just"/>
            <a:endParaRPr lang="en-GB" sz="900" b="0" dirty="0"/>
          </a:p>
          <a:p>
            <a:pPr algn="just"/>
            <a:endParaRPr lang="es-CL" sz="200" b="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ru-RU" sz="1100" dirty="0"/>
              <a:t>Роль </a:t>
            </a:r>
            <a:r>
              <a:rPr lang="es-ES" sz="1100" dirty="0"/>
              <a:t>IRD</a:t>
            </a:r>
            <a:endParaRPr lang="es-ES" sz="1100" b="0" dirty="0"/>
          </a:p>
          <a:p>
            <a:pPr algn="just"/>
            <a:r>
              <a:rPr lang="en-GB" sz="1000" b="0" dirty="0"/>
              <a:t>IRD Engineering </a:t>
            </a:r>
            <a:r>
              <a:rPr lang="ru-RU" sz="1000" b="0" dirty="0" smtClean="0"/>
              <a:t>является Консультантом по надзору за строительными </a:t>
            </a:r>
            <a:r>
              <a:rPr lang="ru-RU" sz="1000" b="0" dirty="0" smtClean="0"/>
              <a:t>работами</a:t>
            </a:r>
            <a:r>
              <a:rPr lang="en-US" sz="1000" b="0" dirty="0" smtClean="0"/>
              <a:t> </a:t>
            </a:r>
            <a:r>
              <a:rPr lang="ru-RU" sz="1000" b="0" dirty="0" smtClean="0"/>
              <a:t>в соответствии с условиями контракт </a:t>
            </a:r>
            <a:r>
              <a:rPr lang="en-US" sz="1000" b="0" dirty="0" smtClean="0"/>
              <a:t>FIDIC</a:t>
            </a:r>
            <a:endParaRPr lang="en-US" sz="105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845819"/>
            <a:ext cx="6374892" cy="42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50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553200" y="590550"/>
            <a:ext cx="2443163" cy="228600"/>
          </a:xfrm>
        </p:spPr>
        <p:txBody>
          <a:bodyPr>
            <a:noAutofit/>
          </a:bodyPr>
          <a:lstStyle/>
          <a:p>
            <a:r>
              <a:rPr lang="ru-RU" sz="1350" dirty="0" smtClean="0">
                <a:solidFill>
                  <a:schemeClr val="accent6">
                    <a:lumMod val="75000"/>
                  </a:schemeClr>
                </a:solidFill>
              </a:rPr>
              <a:t>Армения</a:t>
            </a:r>
            <a:endParaRPr lang="en-AU" sz="13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-12192" y="900112"/>
            <a:ext cx="2781300" cy="4243388"/>
          </a:xfrm>
          <a:prstGeom prst="rect">
            <a:avLst/>
          </a:prstGeom>
          <a:solidFill>
            <a:schemeClr val="tx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6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43000" y="-122873"/>
            <a:ext cx="10287000" cy="864869"/>
          </a:xfrm>
        </p:spPr>
        <p:txBody>
          <a:bodyPr>
            <a:noAutofit/>
          </a:bodyPr>
          <a:lstStyle/>
          <a:p>
            <a:r>
              <a:rPr lang="ru-RU" sz="2000" b="1" dirty="0"/>
              <a:t>Реконструкция и благоустройство </a:t>
            </a:r>
            <a:r>
              <a:rPr lang="ru-RU" sz="2000" b="1" dirty="0" smtClean="0"/>
              <a:t>дороги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М1 Талин-</a:t>
            </a:r>
            <a:r>
              <a:rPr lang="ru-RU" sz="2000" b="1" dirty="0" err="1"/>
              <a:t>Гюмри</a:t>
            </a:r>
            <a:r>
              <a:rPr lang="ru-RU" sz="2000" b="1" dirty="0"/>
              <a:t> от км 71 + 500 до км 90 + 200</a:t>
            </a: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-12192" y="900112"/>
            <a:ext cx="2602992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8588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74E94"/>
                </a:solidFill>
                <a:latin typeface="+mn-lt"/>
                <a:ea typeface="+mn-ea"/>
                <a:cs typeface="+mn-cs"/>
              </a:defRPr>
            </a:lvl3pPr>
            <a:lvl4pPr marL="69056" indent="-6905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74E94"/>
              </a:buClr>
              <a:buFont typeface="Arial" panose="020B0604020202020204" pitchFamily="34" charset="0"/>
              <a:buChar char="•"/>
              <a:defRPr sz="1200" kern="1200">
                <a:solidFill>
                  <a:srgbClr val="174E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100" dirty="0"/>
              <a:t>Описание Проекта</a:t>
            </a:r>
            <a:endParaRPr lang="es-CL" sz="1100" dirty="0"/>
          </a:p>
          <a:p>
            <a:pPr algn="just"/>
            <a:r>
              <a:rPr lang="ru-RU" sz="900" b="0" dirty="0" smtClean="0"/>
              <a:t>Протяженность – 18,7 км</a:t>
            </a:r>
          </a:p>
          <a:p>
            <a:pPr algn="just"/>
            <a:r>
              <a:rPr lang="ru-RU" sz="900" b="0" dirty="0" smtClean="0"/>
              <a:t>Категория дороги  - </a:t>
            </a:r>
            <a:r>
              <a:rPr lang="en-US" sz="900" b="0" dirty="0" smtClean="0"/>
              <a:t>I</a:t>
            </a:r>
            <a:r>
              <a:rPr lang="ru-RU" sz="900" b="0" dirty="0" smtClean="0"/>
              <a:t> </a:t>
            </a:r>
          </a:p>
          <a:p>
            <a:pPr algn="just"/>
            <a:r>
              <a:rPr lang="ru-RU" sz="900" b="0" dirty="0" smtClean="0"/>
              <a:t>Число полос движения – 4</a:t>
            </a:r>
          </a:p>
          <a:p>
            <a:pPr algn="just"/>
            <a:r>
              <a:rPr lang="ru-RU" sz="900" b="0" dirty="0" smtClean="0"/>
              <a:t>Количество ИССО – 5</a:t>
            </a:r>
          </a:p>
          <a:p>
            <a:pPr algn="just"/>
            <a:r>
              <a:rPr lang="ru-RU" sz="900" b="0" dirty="0" smtClean="0"/>
              <a:t>Генеральный подрядчик </a:t>
            </a:r>
            <a:r>
              <a:rPr lang="ru-RU" sz="900" b="0" dirty="0"/>
              <a:t>– </a:t>
            </a:r>
            <a:r>
              <a:rPr lang="ru-RU" sz="900" b="0" dirty="0" smtClean="0"/>
              <a:t>«</a:t>
            </a:r>
            <a:r>
              <a:rPr lang="en-US" sz="900" b="0" dirty="0" err="1"/>
              <a:t>Sinohydro</a:t>
            </a:r>
            <a:r>
              <a:rPr lang="en-US" sz="900" b="0" dirty="0"/>
              <a:t> Corporation Limited»</a:t>
            </a:r>
            <a:endParaRPr lang="en-GB" sz="900" b="0" dirty="0" smtClean="0"/>
          </a:p>
          <a:p>
            <a:pPr algn="just"/>
            <a:endParaRPr lang="en-GB" sz="900" b="0" dirty="0"/>
          </a:p>
          <a:p>
            <a:pPr algn="just"/>
            <a:endParaRPr lang="es-CL" sz="200" b="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ru-RU" sz="1100" dirty="0"/>
              <a:t>Роль </a:t>
            </a:r>
            <a:r>
              <a:rPr lang="es-ES" sz="1100" dirty="0"/>
              <a:t>IRD</a:t>
            </a:r>
            <a:endParaRPr lang="es-ES" sz="1100" b="0" dirty="0"/>
          </a:p>
          <a:p>
            <a:pPr algn="just"/>
            <a:r>
              <a:rPr lang="en-GB" sz="1000" b="0" dirty="0"/>
              <a:t>IRD Engineering </a:t>
            </a:r>
            <a:r>
              <a:rPr lang="ru-RU" sz="1000" b="0" dirty="0" smtClean="0"/>
              <a:t>является Консультантом по надзору за строительными </a:t>
            </a:r>
            <a:r>
              <a:rPr lang="en-US" sz="1000" b="0" dirty="0" smtClean="0"/>
              <a:t>  </a:t>
            </a:r>
            <a:r>
              <a:rPr lang="ru-RU" sz="1000" b="0" dirty="0" smtClean="0"/>
              <a:t>и проектными </a:t>
            </a:r>
            <a:r>
              <a:rPr lang="ru-RU" sz="1000" b="0" dirty="0" smtClean="0"/>
              <a:t>работами</a:t>
            </a:r>
            <a:r>
              <a:rPr lang="en-US" sz="1000" b="0" dirty="0" smtClean="0"/>
              <a:t> </a:t>
            </a:r>
            <a:r>
              <a:rPr lang="ru-RU" sz="1000" b="0" dirty="0" smtClean="0"/>
              <a:t>в соответствии с </a:t>
            </a:r>
            <a:r>
              <a:rPr lang="ru-RU" sz="1000" b="0" dirty="0" err="1" smtClean="0"/>
              <a:t>услов</a:t>
            </a:r>
            <a:r>
              <a:rPr lang="ru-RU" sz="1000" b="0" dirty="0" err="1" smtClean="0"/>
              <a:t>я</a:t>
            </a:r>
            <a:r>
              <a:rPr lang="ru-RU" sz="1000" b="0" dirty="0" err="1" smtClean="0"/>
              <a:t>ми</a:t>
            </a:r>
            <a:r>
              <a:rPr lang="ru-RU" sz="1000" b="0" dirty="0" smtClean="0"/>
              <a:t> контракта </a:t>
            </a:r>
            <a:r>
              <a:rPr lang="en-US" sz="1000" b="0" dirty="0" smtClean="0"/>
              <a:t>FIDIC</a:t>
            </a:r>
            <a:endParaRPr lang="en-US" sz="105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18" y="817086"/>
            <a:ext cx="6476182" cy="44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62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43000" y="-122873"/>
            <a:ext cx="10287000" cy="864869"/>
          </a:xfrm>
        </p:spPr>
        <p:txBody>
          <a:bodyPr>
            <a:noAutofit/>
          </a:bodyPr>
          <a:lstStyle/>
          <a:p>
            <a:r>
              <a:rPr lang="ru-RU" sz="2000" b="1" dirty="0"/>
              <a:t>Сравнения методик лабораторных испытаний</a:t>
            </a:r>
            <a:br>
              <a:rPr lang="ru-RU" sz="2000" b="1" dirty="0"/>
            </a:br>
            <a:r>
              <a:rPr lang="ru-RU" sz="2000" b="1" dirty="0"/>
              <a:t>асфальтобетонных смесей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2667" y="895350"/>
            <a:ext cx="3471333" cy="27114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06532" y="895350"/>
            <a:ext cx="358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Россия. ЦКАД 3.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Проверка состава асфальтобетонных смесей в соответствии с требованиями ГОСТ 9128-2009. Прочностных характеристик в соответствии </a:t>
            </a:r>
            <a:r>
              <a:rPr lang="ru-RU" sz="1400" dirty="0">
                <a:solidFill>
                  <a:srgbClr val="000000"/>
                </a:solidFill>
              </a:rPr>
              <a:t>с требованиями ГОСТ </a:t>
            </a:r>
            <a:r>
              <a:rPr lang="ru-RU" sz="1400" dirty="0" smtClean="0">
                <a:solidFill>
                  <a:srgbClr val="000000"/>
                </a:solidFill>
              </a:rPr>
              <a:t>9128-2009 и  СТО </a:t>
            </a:r>
            <a:r>
              <a:rPr lang="ru-RU" sz="1400" dirty="0" err="1" smtClean="0">
                <a:solidFill>
                  <a:srgbClr val="000000"/>
                </a:solidFill>
              </a:rPr>
              <a:t>Автодор</a:t>
            </a:r>
            <a:r>
              <a:rPr lang="ru-RU" sz="1400" dirty="0" smtClean="0">
                <a:solidFill>
                  <a:srgbClr val="000000"/>
                </a:solidFill>
              </a:rPr>
              <a:t> 2.6.-2013. 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14" name="Рисунок 13" descr="doc02262920190429112034_00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7" y="895350"/>
            <a:ext cx="2887134" cy="4114800"/>
          </a:xfrm>
          <a:prstGeom prst="rect">
            <a:avLst/>
          </a:prstGeom>
        </p:spPr>
      </p:pic>
      <p:pic>
        <p:nvPicPr>
          <p:cNvPr id="7" name="Рисунок 6" descr="doc02480320190517124946_00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5601" y="884767"/>
            <a:ext cx="2810930" cy="41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33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43000" y="-122873"/>
            <a:ext cx="10287000" cy="86486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Сравнения </a:t>
            </a:r>
            <a:r>
              <a:rPr lang="ru-RU" sz="2000" b="1" dirty="0" smtClean="0"/>
              <a:t>методик лабораторных испытаний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асфальтобетонных </a:t>
            </a:r>
            <a:r>
              <a:rPr lang="ru-RU" sz="2000" b="1" dirty="0" smtClean="0"/>
              <a:t>смесей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2667" y="895350"/>
            <a:ext cx="3471333" cy="27114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06533" y="895350"/>
            <a:ext cx="3437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Казахстан. </a:t>
            </a:r>
            <a:r>
              <a:rPr lang="ru-RU" sz="1400" b="1" dirty="0" err="1">
                <a:solidFill>
                  <a:srgbClr val="000000"/>
                </a:solidFill>
              </a:rPr>
              <a:t>Курты</a:t>
            </a:r>
            <a:r>
              <a:rPr lang="ru-RU" sz="1400" b="1" dirty="0">
                <a:solidFill>
                  <a:srgbClr val="000000"/>
                </a:solidFill>
              </a:rPr>
              <a:t>-Бурылбайтал</a:t>
            </a:r>
            <a:r>
              <a:rPr lang="ru-RU" sz="1400" b="1" dirty="0" smtClean="0">
                <a:solidFill>
                  <a:srgbClr val="000000"/>
                </a:solidFill>
              </a:rPr>
              <a:t>.</a:t>
            </a:r>
            <a:endParaRPr lang="ru-RU" sz="1400" b="1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Проверка состава асфальтобетонных смесей и прочностных  в соответствии с требованиями СТ 1218-2003. 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Основное отличие от Российских нормативов подбор возможность подбора гранулометрического состава по квадратным  и круглым ситам, что реализовано в Российских нормативах в СТО </a:t>
            </a:r>
            <a:r>
              <a:rPr lang="ru-RU" sz="1400" dirty="0" err="1" smtClean="0">
                <a:solidFill>
                  <a:srgbClr val="000000"/>
                </a:solidFill>
              </a:rPr>
              <a:t>Автодор</a:t>
            </a:r>
            <a:r>
              <a:rPr lang="ru-RU" sz="1400" dirty="0" smtClean="0">
                <a:solidFill>
                  <a:srgbClr val="000000"/>
                </a:solidFill>
              </a:rPr>
              <a:t> 2.11-2015.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2959100" cy="4191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895350"/>
            <a:ext cx="274743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8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43000" y="-122873"/>
            <a:ext cx="10287000" cy="86486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Сравнения </a:t>
            </a:r>
            <a:r>
              <a:rPr lang="ru-RU" sz="2000" b="1" dirty="0" smtClean="0"/>
              <a:t>методик лабораторных испытаний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цементобетонных</a:t>
            </a:r>
            <a:r>
              <a:rPr lang="ru-RU" sz="2000" b="1" dirty="0" smtClean="0"/>
              <a:t> </a:t>
            </a:r>
            <a:r>
              <a:rPr lang="ru-RU" sz="2000" b="1" dirty="0" smtClean="0"/>
              <a:t>смесей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2667" y="895350"/>
            <a:ext cx="3471333" cy="27114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06533" y="895350"/>
            <a:ext cx="3437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Россия. ЦКАД 3.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Испытания на прочность и определение класса бетона ведутся в соответствии с требованиями ГОС 10180-2012.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doc02481020190517130934_01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73746"/>
            <a:ext cx="2631440" cy="4236404"/>
          </a:xfrm>
          <a:prstGeom prst="rect">
            <a:avLst/>
          </a:prstGeom>
        </p:spPr>
      </p:pic>
      <p:pic>
        <p:nvPicPr>
          <p:cNvPr id="9" name="Рисунок 8" descr="doc02481020190517130934_01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8740" y="735646"/>
            <a:ext cx="3087793" cy="44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43000" y="-122873"/>
            <a:ext cx="10287000" cy="86486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Сравнения </a:t>
            </a:r>
            <a:r>
              <a:rPr lang="ru-RU" sz="2000" b="1" dirty="0" smtClean="0"/>
              <a:t>методик лабораторных испытаний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цементобетонных</a:t>
            </a:r>
            <a:r>
              <a:rPr lang="ru-RU" sz="2000" b="1" dirty="0" smtClean="0"/>
              <a:t> </a:t>
            </a:r>
            <a:r>
              <a:rPr lang="ru-RU" sz="2000" b="1" dirty="0" smtClean="0"/>
              <a:t>смесей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2667" y="895350"/>
            <a:ext cx="3471333" cy="27114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06533" y="895350"/>
            <a:ext cx="3437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Казахстан. </a:t>
            </a:r>
            <a:r>
              <a:rPr lang="ru-RU" sz="1400" b="1" dirty="0" err="1">
                <a:solidFill>
                  <a:srgbClr val="000000"/>
                </a:solidFill>
              </a:rPr>
              <a:t>Курты</a:t>
            </a:r>
            <a:r>
              <a:rPr lang="ru-RU" sz="1400" b="1" dirty="0">
                <a:solidFill>
                  <a:srgbClr val="000000"/>
                </a:solidFill>
              </a:rPr>
              <a:t>-Бурылбайтал.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Испытания на </a:t>
            </a:r>
            <a:r>
              <a:rPr lang="ru-RU" sz="1400" dirty="0" smtClean="0">
                <a:solidFill>
                  <a:srgbClr val="000000"/>
                </a:solidFill>
              </a:rPr>
              <a:t>прочность </a:t>
            </a:r>
            <a:r>
              <a:rPr lang="ru-RU" sz="1400" dirty="0" err="1" smtClean="0">
                <a:solidFill>
                  <a:srgbClr val="000000"/>
                </a:solidFill>
              </a:rPr>
              <a:t>проивзодится</a:t>
            </a:r>
            <a:r>
              <a:rPr lang="ru-RU" sz="1400" dirty="0" smtClean="0">
                <a:solidFill>
                  <a:srgbClr val="000000"/>
                </a:solidFill>
              </a:rPr>
              <a:t>  в соответствии с требованиями СТ РК ИСО 1920-4-2009.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Основные отличия от Российский нормативов  -  прочность бетона определяю </a:t>
            </a:r>
            <a:r>
              <a:rPr lang="ru-RU" sz="1400" dirty="0">
                <a:solidFill>
                  <a:srgbClr val="000000"/>
                </a:solidFill>
              </a:rPr>
              <a:t>с точностью 0,5 по ГОСТ 0,1 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В СТ ИСО 1920-4-2009 </a:t>
            </a:r>
            <a:r>
              <a:rPr lang="ru-RU" sz="1400" dirty="0" smtClean="0">
                <a:solidFill>
                  <a:srgbClr val="000000"/>
                </a:solidFill>
              </a:rPr>
              <a:t> в </a:t>
            </a:r>
            <a:r>
              <a:rPr lang="ru-RU" sz="1400" dirty="0">
                <a:solidFill>
                  <a:srgbClr val="000000"/>
                </a:solidFill>
              </a:rPr>
              <a:t>расчет формулы </a:t>
            </a:r>
            <a:r>
              <a:rPr lang="ru-RU" sz="1400" dirty="0" smtClean="0">
                <a:solidFill>
                  <a:srgbClr val="000000"/>
                </a:solidFill>
              </a:rPr>
              <a:t>отсутствуют </a:t>
            </a:r>
            <a:r>
              <a:rPr lang="ru-RU" sz="1400" dirty="0">
                <a:solidFill>
                  <a:srgbClr val="000000"/>
                </a:solidFill>
              </a:rPr>
              <a:t>масштабный коэффициент.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2754922" cy="4038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55" y="863600"/>
            <a:ext cx="3036277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93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IRD">
      <a:dk1>
        <a:srgbClr val="174E94"/>
      </a:dk1>
      <a:lt1>
        <a:srgbClr val="FFFFFF"/>
      </a:lt1>
      <a:dk2>
        <a:srgbClr val="88958D"/>
      </a:dk2>
      <a:lt2>
        <a:srgbClr val="F2F2F5"/>
      </a:lt2>
      <a:accent1>
        <a:srgbClr val="174E94"/>
      </a:accent1>
      <a:accent2>
        <a:srgbClr val="BC9CB0"/>
      </a:accent2>
      <a:accent3>
        <a:srgbClr val="606D5D"/>
      </a:accent3>
      <a:accent4>
        <a:srgbClr val="206BCE"/>
      </a:accent4>
      <a:accent5>
        <a:srgbClr val="D2BCCA"/>
      </a:accent5>
      <a:accent6>
        <a:srgbClr val="869583"/>
      </a:accent6>
      <a:hlink>
        <a:srgbClr val="216ED5"/>
      </a:hlink>
      <a:folHlink>
        <a:srgbClr val="174E9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EC PowerPoint Template" id="{E1138370-B9C3-4D19-B0C9-BF29A0E0CFBE}" vid="{00C8427D-E695-4503-95D6-D43E04761F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RD">
    <a:dk1>
      <a:srgbClr val="174E94"/>
    </a:dk1>
    <a:lt1>
      <a:srgbClr val="FFFFFF"/>
    </a:lt1>
    <a:dk2>
      <a:srgbClr val="88958D"/>
    </a:dk2>
    <a:lt2>
      <a:srgbClr val="F2F2F5"/>
    </a:lt2>
    <a:accent1>
      <a:srgbClr val="174E94"/>
    </a:accent1>
    <a:accent2>
      <a:srgbClr val="BC9CB0"/>
    </a:accent2>
    <a:accent3>
      <a:srgbClr val="606D5D"/>
    </a:accent3>
    <a:accent4>
      <a:srgbClr val="206BCE"/>
    </a:accent4>
    <a:accent5>
      <a:srgbClr val="D2BCCA"/>
    </a:accent5>
    <a:accent6>
      <a:srgbClr val="869583"/>
    </a:accent6>
    <a:hlink>
      <a:srgbClr val="216ED5"/>
    </a:hlink>
    <a:folHlink>
      <a:srgbClr val="174E94"/>
    </a:folHlink>
  </a:clrScheme>
</a:themeOverride>
</file>

<file path=ppt/theme/themeOverride2.xml><?xml version="1.0" encoding="utf-8"?>
<a:themeOverride xmlns:a="http://schemas.openxmlformats.org/drawingml/2006/main">
  <a:clrScheme name="IRD">
    <a:dk1>
      <a:srgbClr val="174E94"/>
    </a:dk1>
    <a:lt1>
      <a:srgbClr val="FFFFFF"/>
    </a:lt1>
    <a:dk2>
      <a:srgbClr val="88958D"/>
    </a:dk2>
    <a:lt2>
      <a:srgbClr val="F2F2F5"/>
    </a:lt2>
    <a:accent1>
      <a:srgbClr val="174E94"/>
    </a:accent1>
    <a:accent2>
      <a:srgbClr val="BC9CB0"/>
    </a:accent2>
    <a:accent3>
      <a:srgbClr val="606D5D"/>
    </a:accent3>
    <a:accent4>
      <a:srgbClr val="206BCE"/>
    </a:accent4>
    <a:accent5>
      <a:srgbClr val="D2BCCA"/>
    </a:accent5>
    <a:accent6>
      <a:srgbClr val="869583"/>
    </a:accent6>
    <a:hlink>
      <a:srgbClr val="216ED5"/>
    </a:hlink>
    <a:folHlink>
      <a:srgbClr val="174E94"/>
    </a:folHlink>
  </a:clrScheme>
</a:themeOverride>
</file>

<file path=ppt/theme/themeOverride3.xml><?xml version="1.0" encoding="utf-8"?>
<a:themeOverride xmlns:a="http://schemas.openxmlformats.org/drawingml/2006/main">
  <a:clrScheme name="IRD">
    <a:dk1>
      <a:srgbClr val="174E94"/>
    </a:dk1>
    <a:lt1>
      <a:srgbClr val="FFFFFF"/>
    </a:lt1>
    <a:dk2>
      <a:srgbClr val="88958D"/>
    </a:dk2>
    <a:lt2>
      <a:srgbClr val="F2F2F5"/>
    </a:lt2>
    <a:accent1>
      <a:srgbClr val="174E94"/>
    </a:accent1>
    <a:accent2>
      <a:srgbClr val="BC9CB0"/>
    </a:accent2>
    <a:accent3>
      <a:srgbClr val="606D5D"/>
    </a:accent3>
    <a:accent4>
      <a:srgbClr val="206BCE"/>
    </a:accent4>
    <a:accent5>
      <a:srgbClr val="D2BCCA"/>
    </a:accent5>
    <a:accent6>
      <a:srgbClr val="869583"/>
    </a:accent6>
    <a:hlink>
      <a:srgbClr val="216ED5"/>
    </a:hlink>
    <a:folHlink>
      <a:srgbClr val="174E94"/>
    </a:folHlink>
  </a:clrScheme>
</a:themeOverride>
</file>

<file path=ppt/theme/themeOverride4.xml><?xml version="1.0" encoding="utf-8"?>
<a:themeOverride xmlns:a="http://schemas.openxmlformats.org/drawingml/2006/main">
  <a:clrScheme name="IRD">
    <a:dk1>
      <a:srgbClr val="174E94"/>
    </a:dk1>
    <a:lt1>
      <a:srgbClr val="FFFFFF"/>
    </a:lt1>
    <a:dk2>
      <a:srgbClr val="88958D"/>
    </a:dk2>
    <a:lt2>
      <a:srgbClr val="F2F2F5"/>
    </a:lt2>
    <a:accent1>
      <a:srgbClr val="174E94"/>
    </a:accent1>
    <a:accent2>
      <a:srgbClr val="BC9CB0"/>
    </a:accent2>
    <a:accent3>
      <a:srgbClr val="606D5D"/>
    </a:accent3>
    <a:accent4>
      <a:srgbClr val="206BCE"/>
    </a:accent4>
    <a:accent5>
      <a:srgbClr val="D2BCCA"/>
    </a:accent5>
    <a:accent6>
      <a:srgbClr val="869583"/>
    </a:accent6>
    <a:hlink>
      <a:srgbClr val="216ED5"/>
    </a:hlink>
    <a:folHlink>
      <a:srgbClr val="174E94"/>
    </a:folHlink>
  </a:clrScheme>
</a:themeOverride>
</file>

<file path=ppt/theme/themeOverride5.xml><?xml version="1.0" encoding="utf-8"?>
<a:themeOverride xmlns:a="http://schemas.openxmlformats.org/drawingml/2006/main">
  <a:clrScheme name="IRD">
    <a:dk1>
      <a:srgbClr val="174E94"/>
    </a:dk1>
    <a:lt1>
      <a:srgbClr val="FFFFFF"/>
    </a:lt1>
    <a:dk2>
      <a:srgbClr val="88958D"/>
    </a:dk2>
    <a:lt2>
      <a:srgbClr val="F2F2F5"/>
    </a:lt2>
    <a:accent1>
      <a:srgbClr val="174E94"/>
    </a:accent1>
    <a:accent2>
      <a:srgbClr val="BC9CB0"/>
    </a:accent2>
    <a:accent3>
      <a:srgbClr val="606D5D"/>
    </a:accent3>
    <a:accent4>
      <a:srgbClr val="206BCE"/>
    </a:accent4>
    <a:accent5>
      <a:srgbClr val="D2BCCA"/>
    </a:accent5>
    <a:accent6>
      <a:srgbClr val="869583"/>
    </a:accent6>
    <a:hlink>
      <a:srgbClr val="216ED5"/>
    </a:hlink>
    <a:folHlink>
      <a:srgbClr val="174E94"/>
    </a:folHlink>
  </a:clrScheme>
</a:themeOverride>
</file>

<file path=ppt/theme/themeOverride6.xml><?xml version="1.0" encoding="utf-8"?>
<a:themeOverride xmlns:a="http://schemas.openxmlformats.org/drawingml/2006/main">
  <a:clrScheme name="IRD">
    <a:dk1>
      <a:srgbClr val="174E94"/>
    </a:dk1>
    <a:lt1>
      <a:srgbClr val="FFFFFF"/>
    </a:lt1>
    <a:dk2>
      <a:srgbClr val="88958D"/>
    </a:dk2>
    <a:lt2>
      <a:srgbClr val="F2F2F5"/>
    </a:lt2>
    <a:accent1>
      <a:srgbClr val="174E94"/>
    </a:accent1>
    <a:accent2>
      <a:srgbClr val="BC9CB0"/>
    </a:accent2>
    <a:accent3>
      <a:srgbClr val="606D5D"/>
    </a:accent3>
    <a:accent4>
      <a:srgbClr val="206BCE"/>
    </a:accent4>
    <a:accent5>
      <a:srgbClr val="D2BCCA"/>
    </a:accent5>
    <a:accent6>
      <a:srgbClr val="869583"/>
    </a:accent6>
    <a:hlink>
      <a:srgbClr val="216ED5"/>
    </a:hlink>
    <a:folHlink>
      <a:srgbClr val="174E94"/>
    </a:folHlink>
  </a:clrScheme>
</a:themeOverride>
</file>

<file path=ppt/theme/themeOverride7.xml><?xml version="1.0" encoding="utf-8"?>
<a:themeOverride xmlns:a="http://schemas.openxmlformats.org/drawingml/2006/main">
  <a:clrScheme name="IRD">
    <a:dk1>
      <a:srgbClr val="174E94"/>
    </a:dk1>
    <a:lt1>
      <a:srgbClr val="FFFFFF"/>
    </a:lt1>
    <a:dk2>
      <a:srgbClr val="88958D"/>
    </a:dk2>
    <a:lt2>
      <a:srgbClr val="F2F2F5"/>
    </a:lt2>
    <a:accent1>
      <a:srgbClr val="174E94"/>
    </a:accent1>
    <a:accent2>
      <a:srgbClr val="BC9CB0"/>
    </a:accent2>
    <a:accent3>
      <a:srgbClr val="606D5D"/>
    </a:accent3>
    <a:accent4>
      <a:srgbClr val="206BCE"/>
    </a:accent4>
    <a:accent5>
      <a:srgbClr val="D2BCCA"/>
    </a:accent5>
    <a:accent6>
      <a:srgbClr val="869583"/>
    </a:accent6>
    <a:hlink>
      <a:srgbClr val="216ED5"/>
    </a:hlink>
    <a:folHlink>
      <a:srgbClr val="174E94"/>
    </a:folHlink>
  </a:clrScheme>
</a:themeOverride>
</file>

<file path=ppt/theme/themeOverride8.xml><?xml version="1.0" encoding="utf-8"?>
<a:themeOverride xmlns:a="http://schemas.openxmlformats.org/drawingml/2006/main">
  <a:clrScheme name="IRD">
    <a:dk1>
      <a:srgbClr val="174E94"/>
    </a:dk1>
    <a:lt1>
      <a:srgbClr val="FFFFFF"/>
    </a:lt1>
    <a:dk2>
      <a:srgbClr val="88958D"/>
    </a:dk2>
    <a:lt2>
      <a:srgbClr val="F2F2F5"/>
    </a:lt2>
    <a:accent1>
      <a:srgbClr val="174E94"/>
    </a:accent1>
    <a:accent2>
      <a:srgbClr val="BC9CB0"/>
    </a:accent2>
    <a:accent3>
      <a:srgbClr val="606D5D"/>
    </a:accent3>
    <a:accent4>
      <a:srgbClr val="206BCE"/>
    </a:accent4>
    <a:accent5>
      <a:srgbClr val="D2BCCA"/>
    </a:accent5>
    <a:accent6>
      <a:srgbClr val="869583"/>
    </a:accent6>
    <a:hlink>
      <a:srgbClr val="216ED5"/>
    </a:hlink>
    <a:folHlink>
      <a:srgbClr val="174E9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0AEA0AF5EE24787F42650EB361380" ma:contentTypeVersion="2" ma:contentTypeDescription="Create a new document." ma:contentTypeScope="" ma:versionID="c85a6af3a8fddaaba1779a0cb59ee2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4ea4774b8585f52335722abe985a83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21A362-9318-4AAB-A743-1FB5505504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FDF13B-0A6E-400B-92FE-4F734918BED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9E7A3A-BE65-4D9C-84A7-7D510B487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416</Words>
  <Application>Microsoft Office PowerPoint</Application>
  <PresentationFormat>Экран (16:9)</PresentationFormat>
  <Paragraphs>63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Bold</vt:lpstr>
      <vt:lpstr>Calibri Regular</vt:lpstr>
      <vt:lpstr>Cambria</vt:lpstr>
      <vt:lpstr>Roboto Condensed</vt:lpstr>
      <vt:lpstr>Times New Roman</vt:lpstr>
      <vt:lpstr>GENARAL LAYOUTS</vt:lpstr>
      <vt:lpstr>IRD ENGINEERING Сравнение методик осуществления строительного контроля в различных странах Таможенного союза.</vt:lpstr>
      <vt:lpstr>Презентация PowerPoint</vt:lpstr>
      <vt:lpstr>Центральная Кольцевая Автомобильная Дорога Московской области. Пусковой комплекс 3. </vt:lpstr>
      <vt:lpstr>Реконструкции автомобильной дороги  «Курты-Бурылбайтал» в рамках коридора Центр-Юг»</vt:lpstr>
      <vt:lpstr>Реконструкция и благоустройство дороги  М1 Талин-Гюмри от км 71 + 500 до км 90 + 200</vt:lpstr>
      <vt:lpstr>Сравнения методик лабораторных испытаний асфальтобетонных смесей</vt:lpstr>
      <vt:lpstr>Сравнения методик лабораторных испытаний асфальтобетонных смесей</vt:lpstr>
      <vt:lpstr>Сравнения методик лабораторных испытаний цементобетонных смесей</vt:lpstr>
      <vt:lpstr>Сравнения методик лабораторных испытаний цементобетонных смесей</vt:lpstr>
      <vt:lpstr>Сравнения методик лабораторных испытаний цементобетонных смесей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ALVARO DIEZ SANTACLARA</dc:creator>
  <cp:lastModifiedBy>Бугаков Юрий</cp:lastModifiedBy>
  <cp:revision>166</cp:revision>
  <cp:lastPrinted>2017-12-06T10:52:25Z</cp:lastPrinted>
  <dcterms:created xsi:type="dcterms:W3CDTF">2018-01-08T16:00:31Z</dcterms:created>
  <dcterms:modified xsi:type="dcterms:W3CDTF">2019-06-29T12:38:24Z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0x010100DB20AEA0AF5EE24787F42650EB361380</vt:lpwstr>
  </property>
</Properties>
</file>