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98" r:id="rId5"/>
    <p:sldId id="1181" r:id="rId6"/>
    <p:sldId id="1183" r:id="rId7"/>
    <p:sldId id="1184" r:id="rId8"/>
    <p:sldId id="1185" r:id="rId9"/>
    <p:sldId id="259" r:id="rId10"/>
    <p:sldId id="1193" r:id="rId11"/>
    <p:sldId id="1187" r:id="rId12"/>
    <p:sldId id="1188" r:id="rId13"/>
    <p:sldId id="1189" r:id="rId14"/>
    <p:sldId id="1191" r:id="rId15"/>
    <p:sldId id="1192" r:id="rId16"/>
    <p:sldId id="1186" r:id="rId17"/>
    <p:sldId id="4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74968" autoAdjust="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E6DA9-01F9-4746-97A1-8BA451DDC44D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74178-3F1C-4FD2-9189-9D7F3A679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490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F1C4B-A09C-46D1-93DB-F3F848BFB027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59874-2F11-4582-8757-D26ED139F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52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59874-2F11-4582-8757-D26ED139F3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15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59874-2F11-4582-8757-D26ED139F3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14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59874-2F11-4582-8757-D26ED139F3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90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71FF92-C943-42E1-B16F-974FEC08A590}" type="slidenum">
              <a:rPr lang="en-US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9451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59874-2F11-4582-8757-D26ED139F3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92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59874-2F11-4582-8757-D26ED139F3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43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59874-2F11-4582-8757-D26ED139F3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45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59874-2F11-4582-8757-D26ED139F3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40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59874-2F11-4582-8757-D26ED139F3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29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59874-2F11-4582-8757-D26ED139F3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86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59874-2F11-4582-8757-D26ED139F3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66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Corp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114300"/>
            <a:ext cx="12192003" cy="59436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588" y="5686446"/>
            <a:ext cx="12188825" cy="1171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9397861" y="6599502"/>
            <a:ext cx="2548332" cy="268287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800"/>
            </a:lvl1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 2018 Bentley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Systems, Incorporated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3273004"/>
            <a:ext cx="12188825" cy="24134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9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ox_InnerShad.png"/>
          <p:cNvPicPr>
            <a:picLocks noChangeAspect="1"/>
          </p:cNvPicPr>
          <p:nvPr userDrawn="1"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5734009"/>
            <a:ext cx="12188825" cy="40406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588" y="0"/>
            <a:ext cx="12188825" cy="4273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1" y="427305"/>
            <a:ext cx="12190414" cy="407515"/>
            <a:chOff x="-1" y="695590"/>
            <a:chExt cx="12190414" cy="407515"/>
          </a:xfrm>
        </p:grpSpPr>
        <p:pic>
          <p:nvPicPr>
            <p:cNvPr id="17" name="Picture 16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8090"/>
              <a:ext cx="12188825" cy="404069"/>
            </a:xfrm>
            <a:prstGeom prst="rect">
              <a:avLst/>
            </a:prstGeom>
          </p:spPr>
        </p:pic>
        <p:pic>
          <p:nvPicPr>
            <p:cNvPr id="18" name="Picture 17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9036"/>
              <a:ext cx="12188825" cy="404069"/>
            </a:xfrm>
            <a:prstGeom prst="rect">
              <a:avLst/>
            </a:prstGeom>
          </p:spPr>
        </p:pic>
        <p:pic>
          <p:nvPicPr>
            <p:cNvPr id="19" name="Picture 18" descr="Box_InnerShad.png"/>
            <p:cNvPicPr>
              <a:picLocks noChangeAspect="1"/>
            </p:cNvPicPr>
            <p:nvPr userDrawn="1"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95590"/>
              <a:ext cx="12188825" cy="40406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192" y="4041648"/>
            <a:ext cx="11411712" cy="1563624"/>
          </a:xfrm>
        </p:spPr>
        <p:txBody>
          <a:bodyPr lIns="0" tIns="64008" rIns="118872" bIns="64008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192" y="5852160"/>
            <a:ext cx="8723376" cy="731520"/>
          </a:xfrm>
        </p:spPr>
        <p:txBody>
          <a:bodyPr lIns="0" tIns="64008" rIns="118872" bIns="64008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43753E3-8CAD-4222-8BD1-F0D2EE1695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526" y="5870141"/>
            <a:ext cx="1745671" cy="5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265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165733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ody - 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64" y="1444752"/>
            <a:ext cx="5285232" cy="4645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2512" y="1444752"/>
            <a:ext cx="5285232" cy="4645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115706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Title + 1 Content / 1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64" y="1444752"/>
            <a:ext cx="5285232" cy="4645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386027" y="1447800"/>
            <a:ext cx="5281824" cy="4648200"/>
          </a:xfrm>
          <a:solidFill>
            <a:schemeClr val="bg2">
              <a:lumMod val="40000"/>
              <a:lumOff val="60000"/>
            </a:schemeClr>
          </a:solidFill>
        </p:spPr>
        <p:txBody>
          <a:bodyPr bIns="975189" anchor="ctr" anchorCtr="1"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Graphic / Photo</a:t>
            </a:r>
          </a:p>
        </p:txBody>
      </p:sp>
    </p:spTree>
    <p:extLst>
      <p:ext uri="{BB962C8B-B14F-4D97-AF65-F5344CB8AC3E}">
        <p14:creationId xmlns:p14="http://schemas.microsoft.com/office/powerpoint/2010/main" val="26388712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Title + 1 Graphic / 1 Content Graphic /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2512" y="1444752"/>
            <a:ext cx="5285232" cy="4645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7868" y="1447800"/>
            <a:ext cx="5281824" cy="4648200"/>
          </a:xfrm>
          <a:solidFill>
            <a:schemeClr val="bg2">
              <a:lumMod val="40000"/>
              <a:lumOff val="60000"/>
            </a:schemeClr>
          </a:solidFill>
        </p:spPr>
        <p:txBody>
          <a:bodyPr bIns="975189" anchor="ctr" anchorCtr="1"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Graphic / Photo</a:t>
            </a:r>
          </a:p>
        </p:txBody>
      </p:sp>
    </p:spTree>
    <p:extLst>
      <p:ext uri="{BB962C8B-B14F-4D97-AF65-F5344CB8AC3E}">
        <p14:creationId xmlns:p14="http://schemas.microsoft.com/office/powerpoint/2010/main" val="250947203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ody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465268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dy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71406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626140" y="6360584"/>
            <a:ext cx="565860" cy="378292"/>
          </a:xfrm>
          <a:prstGeom prst="rect">
            <a:avLst/>
          </a:prstGeom>
        </p:spPr>
        <p:txBody>
          <a:bodyPr lIns="97736" tIns="48868" rIns="97736" bIns="48868"/>
          <a:lstStyle>
            <a:lvl1pPr>
              <a:defRPr/>
            </a:lvl1pPr>
          </a:lstStyle>
          <a:p>
            <a:fld id="{3A2ED960-96EA-490D-AC7A-A0AA053077AF}" type="slidenum">
              <a:rPr lang="ru-RU"/>
              <a:pPr/>
              <a:t>‹#›</a:t>
            </a:fld>
            <a:r>
              <a:rPr lang="ru-RU" dirty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9506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 - peo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93587" cy="685710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8677" y="3469741"/>
            <a:ext cx="8538887" cy="56286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609493" indent="0">
              <a:buNone/>
              <a:defRPr sz="2400"/>
            </a:lvl2pPr>
            <a:lvl3pPr marL="1218987" indent="0">
              <a:buNone/>
              <a:defRPr sz="2100"/>
            </a:lvl3pPr>
            <a:lvl4pPr marL="1828480" indent="0">
              <a:buNone/>
              <a:defRPr sz="1900"/>
            </a:lvl4pPr>
            <a:lvl5pPr marL="2437973" indent="0">
              <a:buNone/>
              <a:defRPr sz="1900"/>
            </a:lvl5pPr>
            <a:lvl6pPr marL="3047467" indent="0">
              <a:buNone/>
              <a:defRPr sz="1900"/>
            </a:lvl6pPr>
            <a:lvl7pPr marL="3656960" indent="0">
              <a:buNone/>
              <a:defRPr sz="1900"/>
            </a:lvl7pPr>
            <a:lvl8pPr marL="4266453" indent="0">
              <a:buNone/>
              <a:defRPr sz="1900"/>
            </a:lvl8pPr>
            <a:lvl9pPr marL="4875947" indent="0">
              <a:buNone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8677" y="2044010"/>
            <a:ext cx="8538887" cy="1362075"/>
          </a:xfrm>
        </p:spPr>
        <p:txBody>
          <a:bodyPr anchor="b"/>
          <a:lstStyle>
            <a:lvl1pPr algn="l">
              <a:defRPr sz="3600" b="1" cap="none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825338" y="4213228"/>
            <a:ext cx="1111249" cy="1111249"/>
          </a:xfrm>
          <a:prstGeom prst="roundRect">
            <a:avLst>
              <a:gd name="adj" fmla="val 8953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000" t="-1000" r="-1000" b="-1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spcCol="0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solidFill>
                <a:schemeClr val="bg1"/>
              </a:solidFill>
              <a:ea typeface="MS PGothic"/>
              <a:cs typeface="MS PGothic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825338" y="3082924"/>
            <a:ext cx="1111249" cy="1111249"/>
          </a:xfrm>
          <a:prstGeom prst="roundRect">
            <a:avLst>
              <a:gd name="adj" fmla="val 8953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10000" t="-15000" b="-25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spcCol="0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solidFill>
                <a:schemeClr val="bg1"/>
              </a:solidFill>
              <a:ea typeface="MS PGothic"/>
              <a:cs typeface="MS PGothic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825338" y="1952484"/>
            <a:ext cx="1111249" cy="1111249"/>
          </a:xfrm>
          <a:prstGeom prst="roundRect">
            <a:avLst>
              <a:gd name="adj" fmla="val 8953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00" t="-1000" r="-1000" b="-1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spcCol="0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solidFill>
                <a:schemeClr val="bg1"/>
              </a:solidFill>
              <a:ea typeface="MS PGothic"/>
              <a:cs typeface="MS PGothic"/>
            </a:endParaRPr>
          </a:p>
        </p:txBody>
      </p:sp>
      <p:sp>
        <p:nvSpPr>
          <p:cNvPr id="16" name="Slide Number Placeholder 1"/>
          <p:cNvSpPr txBox="1">
            <a:spLocks/>
          </p:cNvSpPr>
          <p:nvPr/>
        </p:nvSpPr>
        <p:spPr>
          <a:xfrm>
            <a:off x="45615" y="6549959"/>
            <a:ext cx="5729367" cy="268287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800"/>
            </a:lvl1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1AE62-ACEE-4CBF-ABCE-6DEA53F53216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  WWW.BENTLEY.COM    |   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©  2015 Bentley</a:t>
            </a:r>
            <a:r>
              <a:rPr lang="en-US" sz="800" baseline="0" dirty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rPr>
              <a:t> Systems, Incorporated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277" y="6389633"/>
            <a:ext cx="1566761" cy="38448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 bwMode="auto">
          <a:xfrm>
            <a:off x="-2" y="4213228"/>
            <a:ext cx="806288" cy="1111249"/>
          </a:xfrm>
          <a:prstGeom prst="roundRect">
            <a:avLst>
              <a:gd name="adj" fmla="val 8953"/>
            </a:avLst>
          </a:prstGeom>
          <a:blipFill dpi="0" rotWithShape="1">
            <a:blip r:embed="rId7"/>
            <a:srcRect/>
            <a:stretch>
              <a:fillRect l="-3366" r="-1" b="-100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spcCol="0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solidFill>
                <a:schemeClr val="bg1"/>
              </a:solidFill>
              <a:ea typeface="MS PGothic"/>
              <a:cs typeface="MS PGothic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0" y="3082924"/>
            <a:ext cx="806286" cy="1111249"/>
          </a:xfrm>
          <a:prstGeom prst="roundRect">
            <a:avLst>
              <a:gd name="adj" fmla="val 8953"/>
            </a:avLst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65387" t="-15000" r="-158498" b="-25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spcCol="0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solidFill>
                <a:schemeClr val="bg1"/>
              </a:solidFill>
              <a:ea typeface="MS PGothic"/>
              <a:cs typeface="MS PGothic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0" y="5343525"/>
            <a:ext cx="806286" cy="1111249"/>
          </a:xfrm>
          <a:prstGeom prst="roundRect">
            <a:avLst>
              <a:gd name="adj" fmla="val 8953"/>
            </a:avLst>
          </a:prstGeom>
          <a:blipFill dpi="0" rotWithShape="1">
            <a:blip r:embed="rId7"/>
            <a:srcRect/>
            <a:stretch>
              <a:fillRect l="-3366" t="-100000" r="-1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spcCol="0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solidFill>
                <a:schemeClr val="bg1"/>
              </a:solidFill>
              <a:ea typeface="MS PGothic"/>
              <a:cs typeface="MS PGothic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-2" y="822186"/>
            <a:ext cx="806287" cy="1111249"/>
          </a:xfrm>
          <a:prstGeom prst="roundRect">
            <a:avLst>
              <a:gd name="adj" fmla="val 8953"/>
            </a:avLst>
          </a:prstGeom>
          <a:blipFill dpi="0" rotWithShape="1">
            <a:blip r:embed="rId9"/>
            <a:srcRect/>
            <a:stretch>
              <a:fillRect l="-3366" r="-1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spcCol="0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solidFill>
                <a:schemeClr val="bg1"/>
              </a:solidFill>
              <a:ea typeface="MS PGothic"/>
              <a:cs typeface="MS PGothic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0" y="3082924"/>
            <a:ext cx="403143" cy="1111249"/>
          </a:xfrm>
          <a:prstGeom prst="roundRect">
            <a:avLst>
              <a:gd name="adj" fmla="val 0"/>
            </a:avLst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30772" t="-15000" r="-416998" b="-25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spcCol="0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solidFill>
                <a:schemeClr val="bg1"/>
              </a:solidFill>
              <a:ea typeface="MS PGothic"/>
              <a:cs typeface="MS PGothic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-2" y="822186"/>
            <a:ext cx="485904" cy="1111249"/>
          </a:xfrm>
          <a:prstGeom prst="roundRect">
            <a:avLst>
              <a:gd name="adj" fmla="val 0"/>
            </a:avLst>
          </a:prstGeom>
          <a:blipFill dpi="0" rotWithShape="1">
            <a:blip r:embed="rId9"/>
            <a:srcRect/>
            <a:stretch>
              <a:fillRect l="-5584" r="-65938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spcCol="0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solidFill>
                <a:schemeClr val="bg1"/>
              </a:solidFill>
              <a:ea typeface="MS PGothic"/>
              <a:cs typeface="MS PGothic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-2" y="4213228"/>
            <a:ext cx="485904" cy="1111249"/>
          </a:xfrm>
          <a:prstGeom prst="roundRect">
            <a:avLst>
              <a:gd name="adj" fmla="val 0"/>
            </a:avLst>
          </a:prstGeom>
          <a:blipFill dpi="0" rotWithShape="1">
            <a:blip r:embed="rId7"/>
            <a:srcRect/>
            <a:stretch>
              <a:fillRect l="-5584" r="-65938" b="-100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spcCol="0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solidFill>
                <a:schemeClr val="bg1"/>
              </a:solidFill>
              <a:ea typeface="MS PGothic"/>
              <a:cs typeface="MS PGothic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0" y="5343525"/>
            <a:ext cx="485902" cy="1111249"/>
          </a:xfrm>
          <a:prstGeom prst="roundRect">
            <a:avLst>
              <a:gd name="adj" fmla="val 0"/>
            </a:avLst>
          </a:prstGeom>
          <a:blipFill dpi="0" rotWithShape="1">
            <a:blip r:embed="rId7"/>
            <a:srcRect/>
            <a:stretch>
              <a:fillRect l="-5585" t="-100000" r="-65938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spcCol="0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solidFill>
                <a:schemeClr val="bg1"/>
              </a:solidFill>
              <a:ea typeface="MS PGothic"/>
              <a:cs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346136766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3776" y="237744"/>
            <a:ext cx="11173968" cy="758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453896"/>
            <a:ext cx="11173968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7" name="Slide Number Placeholder 1"/>
          <p:cNvSpPr txBox="1">
            <a:spLocks/>
          </p:cNvSpPr>
          <p:nvPr userDrawn="1"/>
        </p:nvSpPr>
        <p:spPr>
          <a:xfrm>
            <a:off x="45603" y="6549958"/>
            <a:ext cx="5727875" cy="268287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sz="800"/>
            </a:lvl1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1AE62-ACEE-4CBF-ABCE-6DEA53F53216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  WWW.BENTLEY.COM    |   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©  2018 Bentley</a:t>
            </a:r>
            <a:r>
              <a:rPr lang="en-US" sz="8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Systems, Incorporated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446" y="6537362"/>
            <a:ext cx="974463" cy="22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4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61" r:id="rId5"/>
    <p:sldLayoutId id="2147483654" r:id="rId6"/>
    <p:sldLayoutId id="2147483655" r:id="rId7"/>
    <p:sldLayoutId id="2147483665" r:id="rId8"/>
    <p:sldLayoutId id="2147483666" r:id="rId9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01752" algn="l" defTabSz="914400" rtl="0" eaLnBrk="1" latinLnBrk="0" hangingPunct="1">
        <a:lnSpc>
          <a:spcPct val="9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37160" algn="l" defTabSz="914400" rtl="0" eaLnBrk="1" latinLnBrk="0" hangingPunct="1">
        <a:lnSpc>
          <a:spcPct val="9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6289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3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Dmitry.Kozlov@bentlwey.com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DE1201-8B81-499E-AFBE-18397CE3DC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23" b="7250"/>
          <a:stretch/>
        </p:blipFill>
        <p:spPr>
          <a:xfrm>
            <a:off x="-1590" y="430751"/>
            <a:ext cx="12190414" cy="52556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0006EE2-D344-4B6F-B4D7-897C1E48BF6F}"/>
              </a:ext>
            </a:extLst>
          </p:cNvPr>
          <p:cNvSpPr/>
          <p:nvPr/>
        </p:nvSpPr>
        <p:spPr>
          <a:xfrm>
            <a:off x="0" y="3273004"/>
            <a:ext cx="12188825" cy="24134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9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185DC8-ECB3-4492-9E64-F5EFFA01C34F}"/>
              </a:ext>
            </a:extLst>
          </p:cNvPr>
          <p:cNvGrpSpPr/>
          <p:nvPr/>
        </p:nvGrpSpPr>
        <p:grpSpPr>
          <a:xfrm>
            <a:off x="-1" y="427305"/>
            <a:ext cx="12190414" cy="407515"/>
            <a:chOff x="-1" y="695590"/>
            <a:chExt cx="12190414" cy="407515"/>
          </a:xfrm>
        </p:grpSpPr>
        <p:pic>
          <p:nvPicPr>
            <p:cNvPr id="18" name="Picture 17" descr="Box_InnerShad.png">
              <a:extLst>
                <a:ext uri="{FF2B5EF4-FFF2-40B4-BE49-F238E27FC236}">
                  <a16:creationId xmlns:a16="http://schemas.microsoft.com/office/drawing/2014/main" id="{A723CF97-4568-45D7-A4F0-76A6148B57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8090"/>
              <a:ext cx="12188825" cy="404069"/>
            </a:xfrm>
            <a:prstGeom prst="rect">
              <a:avLst/>
            </a:prstGeom>
          </p:spPr>
        </p:pic>
        <p:pic>
          <p:nvPicPr>
            <p:cNvPr id="19" name="Picture 18" descr="Box_InnerShad.png">
              <a:extLst>
                <a:ext uri="{FF2B5EF4-FFF2-40B4-BE49-F238E27FC236}">
                  <a16:creationId xmlns:a16="http://schemas.microsoft.com/office/drawing/2014/main" id="{FB4615E9-0AE3-4AA1-A14D-E5BA772CD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699036"/>
              <a:ext cx="12188825" cy="404069"/>
            </a:xfrm>
            <a:prstGeom prst="rect">
              <a:avLst/>
            </a:prstGeom>
          </p:spPr>
        </p:pic>
        <p:pic>
          <p:nvPicPr>
            <p:cNvPr id="20" name="Picture 19" descr="Box_InnerShad.png">
              <a:extLst>
                <a:ext uri="{FF2B5EF4-FFF2-40B4-BE49-F238E27FC236}">
                  <a16:creationId xmlns:a16="http://schemas.microsoft.com/office/drawing/2014/main" id="{22DF84EC-A61A-4B88-879B-2AB85BEE92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95590"/>
              <a:ext cx="12188825" cy="404069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57A07B9-674B-4714-B56E-89F70FDDE9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Дмитрий Козлов,</a:t>
            </a:r>
          </a:p>
          <a:p>
            <a:r>
              <a:rPr lang="ru-RU" dirty="0"/>
              <a:t>Директор по продажам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4F95898-701E-4981-B88A-09F17A543973}"/>
              </a:ext>
            </a:extLst>
          </p:cNvPr>
          <p:cNvSpPr txBox="1">
            <a:spLocks/>
          </p:cNvSpPr>
          <p:nvPr/>
        </p:nvSpPr>
        <p:spPr>
          <a:xfrm>
            <a:off x="332563" y="3276450"/>
            <a:ext cx="11898715" cy="2409993"/>
          </a:xfrm>
          <a:prstGeom prst="rect">
            <a:avLst/>
          </a:prstGeom>
        </p:spPr>
        <p:txBody>
          <a:bodyPr vert="horz" lIns="0" tIns="64008" rIns="118872" bIns="64008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ru-RU" i="1" dirty="0"/>
              <a:t>«Автоматическое распознавание дорожной инфраструктуры и создание паспорта дороги на основе данных лазерного сканирования»</a:t>
            </a:r>
            <a:endParaRPr lang="ru-RU" sz="3400" b="1" dirty="0"/>
          </a:p>
        </p:txBody>
      </p:sp>
    </p:spTree>
    <p:extLst>
      <p:ext uri="{BB962C8B-B14F-4D97-AF65-F5344CB8AC3E}">
        <p14:creationId xmlns:p14="http://schemas.microsoft.com/office/powerpoint/2010/main" val="60004019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976438" y="-1"/>
            <a:ext cx="10215562" cy="974221"/>
          </a:xfrm>
          <a:prstGeom prst="rect">
            <a:avLst/>
          </a:prstGeom>
          <a:solidFill>
            <a:srgbClr val="26304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9175" y="0"/>
            <a:ext cx="9297460" cy="96996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FFFF"/>
                </a:solidFill>
                <a:ea typeface="+mn-ea"/>
                <a:cs typeface="Arial" charset="0"/>
              </a:rPr>
              <a:t>Примеры работы системы сканирования и обработки данных.</a:t>
            </a:r>
            <a:br>
              <a:rPr lang="en-US" sz="2400" dirty="0">
                <a:solidFill>
                  <a:srgbClr val="FFFFFF"/>
                </a:solidFill>
                <a:ea typeface="+mn-ea"/>
                <a:cs typeface="Arial" charset="0"/>
              </a:rPr>
            </a:br>
            <a:r>
              <a:rPr lang="ru-RU" sz="2400" dirty="0">
                <a:solidFill>
                  <a:srgbClr val="FFFFFF"/>
                </a:solidFill>
                <a:ea typeface="+mn-ea"/>
                <a:cs typeface="Arial" charset="0"/>
              </a:rPr>
              <a:t>3</a:t>
            </a:r>
            <a:r>
              <a:rPr lang="en-US" sz="2400" dirty="0">
                <a:solidFill>
                  <a:srgbClr val="FFFFFF"/>
                </a:solidFill>
                <a:ea typeface="+mn-ea"/>
                <a:cs typeface="Arial" charset="0"/>
              </a:rPr>
              <a:t>D</a:t>
            </a:r>
            <a:r>
              <a:rPr lang="ru-RU" sz="2400" dirty="0">
                <a:solidFill>
                  <a:srgbClr val="FFFFFF"/>
                </a:solidFill>
                <a:ea typeface="+mn-ea"/>
                <a:cs typeface="Arial" charset="0"/>
              </a:rPr>
              <a:t> и 2</a:t>
            </a:r>
            <a:r>
              <a:rPr lang="en-US" sz="2400" dirty="0">
                <a:solidFill>
                  <a:srgbClr val="FFFFFF"/>
                </a:solidFill>
                <a:ea typeface="+mn-ea"/>
                <a:cs typeface="Arial" charset="0"/>
              </a:rPr>
              <a:t>D</a:t>
            </a:r>
            <a:r>
              <a:rPr lang="ru-RU" sz="2400" dirty="0">
                <a:solidFill>
                  <a:srgbClr val="FFFFFF"/>
                </a:solidFill>
                <a:ea typeface="+mn-ea"/>
                <a:cs typeface="Arial" charset="0"/>
              </a:rPr>
              <a:t> модель дороги и распознавание разметки</a:t>
            </a:r>
            <a:endParaRPr lang="ru-RU" sz="2400" dirty="0">
              <a:solidFill>
                <a:srgbClr val="FFFFFF"/>
              </a:solidFill>
              <a:latin typeface="Futura PT Medium" panose="020B0602020204020303" pitchFamily="34" charset="-52"/>
              <a:ea typeface="+mn-ea"/>
              <a:cs typeface="Arial" charset="0"/>
            </a:endParaRPr>
          </a:p>
        </p:txBody>
      </p:sp>
      <p:pic>
        <p:nvPicPr>
          <p:cNvPr id="10" name="Рисунок 5">
            <a:extLst>
              <a:ext uri="{FF2B5EF4-FFF2-40B4-BE49-F238E27FC236}">
                <a16:creationId xmlns:a16="http://schemas.microsoft.com/office/drawing/2014/main" id="{EF4855AD-CFB7-4EC1-8119-369DD3F55C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24" y="3462438"/>
            <a:ext cx="6488176" cy="2522800"/>
          </a:xfrm>
          <a:prstGeom prst="rect">
            <a:avLst/>
          </a:prstGeom>
        </p:spPr>
      </p:pic>
      <p:pic>
        <p:nvPicPr>
          <p:cNvPr id="18" name="Рисунок 4">
            <a:extLst>
              <a:ext uri="{FF2B5EF4-FFF2-40B4-BE49-F238E27FC236}">
                <a16:creationId xmlns:a16="http://schemas.microsoft.com/office/drawing/2014/main" id="{08C13A67-04D6-4608-B789-49AC77C81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981601"/>
            <a:ext cx="5353670" cy="21455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C81B86-AA9C-4F0C-B977-AF490F168703}"/>
              </a:ext>
            </a:extLst>
          </p:cNvPr>
          <p:cNvSpPr txBox="1"/>
          <p:nvPr/>
        </p:nvSpPr>
        <p:spPr>
          <a:xfrm>
            <a:off x="6917438" y="1429564"/>
            <a:ext cx="3479628" cy="73866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модель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развязки в районе Дворца спорта Юность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(г. Челябинск)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2C6A91-A051-4C0C-8109-655312D8CFE7}"/>
              </a:ext>
            </a:extLst>
          </p:cNvPr>
          <p:cNvSpPr txBox="1"/>
          <p:nvPr/>
        </p:nvSpPr>
        <p:spPr>
          <a:xfrm>
            <a:off x="2209800" y="4875497"/>
            <a:ext cx="3479628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Распознавание разметки и знаков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ул. Курчатова (г. Челябинск)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43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976438" y="-1"/>
            <a:ext cx="10215562" cy="974221"/>
          </a:xfrm>
          <a:prstGeom prst="rect">
            <a:avLst/>
          </a:prstGeom>
          <a:solidFill>
            <a:srgbClr val="26304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9175" y="0"/>
            <a:ext cx="9297460" cy="9699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400" dirty="0">
                <a:solidFill>
                  <a:srgbClr val="FFFFFF"/>
                </a:solidFill>
                <a:ea typeface="+mn-ea"/>
                <a:cs typeface="Arial" charset="0"/>
              </a:rPr>
            </a:br>
            <a:r>
              <a:rPr lang="ru-RU" sz="2400" dirty="0">
                <a:solidFill>
                  <a:srgbClr val="FFFFFF"/>
                </a:solidFill>
                <a:cs typeface="Arial" charset="0"/>
              </a:rPr>
              <a:t>Пример работы системы обработки и распознавания облака точек</a:t>
            </a:r>
            <a:br>
              <a:rPr lang="ru-RU" sz="2400" dirty="0">
                <a:solidFill>
                  <a:srgbClr val="FFFFFF"/>
                </a:solidFill>
                <a:cs typeface="Arial" charset="0"/>
              </a:rPr>
            </a:br>
            <a:r>
              <a:rPr lang="ru-RU" sz="2400" dirty="0">
                <a:solidFill>
                  <a:srgbClr val="FFFFFF"/>
                </a:solidFill>
                <a:cs typeface="Arial" charset="0"/>
              </a:rPr>
              <a:t>в районе ул. Орджоникидзе (г. Челябинск)</a:t>
            </a:r>
            <a:br>
              <a:rPr lang="en-US" sz="2400" dirty="0">
                <a:solidFill>
                  <a:srgbClr val="FFFFFF"/>
                </a:solidFill>
                <a:cs typeface="Arial" charset="0"/>
              </a:rPr>
            </a:br>
            <a:endParaRPr lang="ru-RU" sz="240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6" name="Рисунок 7">
            <a:extLst>
              <a:ext uri="{FF2B5EF4-FFF2-40B4-BE49-F238E27FC236}">
                <a16:creationId xmlns:a16="http://schemas.microsoft.com/office/drawing/2014/main" id="{78ADA222-B2FC-46E1-A392-74F792EF8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56" y="1355272"/>
            <a:ext cx="10761057" cy="47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03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976438" y="-1"/>
            <a:ext cx="10215562" cy="974221"/>
          </a:xfrm>
          <a:prstGeom prst="rect">
            <a:avLst/>
          </a:prstGeom>
          <a:solidFill>
            <a:srgbClr val="26304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9175" y="0"/>
            <a:ext cx="9297460" cy="969963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FFFFFF"/>
                </a:solidFill>
                <a:ea typeface="+mn-ea"/>
                <a:cs typeface="Arial" charset="0"/>
              </a:rPr>
              <a:t>Пример работы системы обработки и распознавания облака точек</a:t>
            </a:r>
            <a:br>
              <a:rPr lang="ru-RU" sz="2400" dirty="0">
                <a:solidFill>
                  <a:srgbClr val="FFFFFF"/>
                </a:solidFill>
                <a:ea typeface="+mn-ea"/>
                <a:cs typeface="Arial" charset="0"/>
              </a:rPr>
            </a:br>
            <a:r>
              <a:rPr lang="ru-RU" sz="2400" dirty="0">
                <a:solidFill>
                  <a:srgbClr val="FFFFFF"/>
                </a:solidFill>
                <a:ea typeface="+mn-ea"/>
                <a:cs typeface="Arial" charset="0"/>
              </a:rPr>
              <a:t>на примере ул. Мира (пересечение с ул. 40 лет Победы), г. Златоуст</a:t>
            </a:r>
            <a:br>
              <a:rPr lang="en-US" sz="2400" b="1" dirty="0">
                <a:solidFill>
                  <a:schemeClr val="accent5"/>
                </a:solidFill>
              </a:rPr>
            </a:br>
            <a:endParaRPr lang="ru-RU" sz="2400" dirty="0">
              <a:solidFill>
                <a:srgbClr val="FFFFFF"/>
              </a:solidFill>
              <a:latin typeface="Futura PT Medium" panose="020B0602020204020303" pitchFamily="34" charset="-52"/>
              <a:ea typeface="+mn-ea"/>
              <a:cs typeface="Arial" charset="0"/>
            </a:endParaRPr>
          </a:p>
        </p:txBody>
      </p:sp>
      <p:pic>
        <p:nvPicPr>
          <p:cNvPr id="6" name="Рисунок 18">
            <a:extLst>
              <a:ext uri="{FF2B5EF4-FFF2-40B4-BE49-F238E27FC236}">
                <a16:creationId xmlns:a16="http://schemas.microsoft.com/office/drawing/2014/main" id="{6235EC5E-844A-433E-9D01-44C601F66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066799"/>
            <a:ext cx="3844857" cy="2391585"/>
          </a:xfrm>
          <a:prstGeom prst="rect">
            <a:avLst/>
          </a:prstGeom>
        </p:spPr>
      </p:pic>
      <p:pic>
        <p:nvPicPr>
          <p:cNvPr id="7" name="Рисунок 19">
            <a:extLst>
              <a:ext uri="{FF2B5EF4-FFF2-40B4-BE49-F238E27FC236}">
                <a16:creationId xmlns:a16="http://schemas.microsoft.com/office/drawing/2014/main" id="{BF220776-1973-4FD1-A953-B3DA3E313F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61" y="3957099"/>
            <a:ext cx="4474230" cy="2624385"/>
          </a:xfrm>
          <a:prstGeom prst="rect">
            <a:avLst/>
          </a:prstGeom>
        </p:spPr>
      </p:pic>
      <p:pic>
        <p:nvPicPr>
          <p:cNvPr id="8" name="Рисунок 20">
            <a:extLst>
              <a:ext uri="{FF2B5EF4-FFF2-40B4-BE49-F238E27FC236}">
                <a16:creationId xmlns:a16="http://schemas.microsoft.com/office/drawing/2014/main" id="{FA6F2B90-ED0D-4115-B8BA-904C72AC7F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59" y="1066799"/>
            <a:ext cx="4474231" cy="2391585"/>
          </a:xfrm>
          <a:prstGeom prst="rect">
            <a:avLst/>
          </a:prstGeom>
        </p:spPr>
      </p:pic>
      <p:pic>
        <p:nvPicPr>
          <p:cNvPr id="9" name="Рисунок 21">
            <a:extLst>
              <a:ext uri="{FF2B5EF4-FFF2-40B4-BE49-F238E27FC236}">
                <a16:creationId xmlns:a16="http://schemas.microsoft.com/office/drawing/2014/main" id="{A9DAC54D-76EB-48C0-9771-3B67DBD51B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3957099"/>
            <a:ext cx="3844856" cy="262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71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976438" y="-1"/>
            <a:ext cx="10215562" cy="974221"/>
          </a:xfrm>
          <a:prstGeom prst="rect">
            <a:avLst/>
          </a:prstGeom>
          <a:solidFill>
            <a:srgbClr val="26304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9175" y="0"/>
            <a:ext cx="9297460" cy="969963"/>
          </a:xfrm>
        </p:spPr>
        <p:txBody>
          <a:bodyPr/>
          <a:lstStyle/>
          <a:p>
            <a:pPr lvl="0">
              <a:lnSpc>
                <a:spcPct val="200000"/>
              </a:lnSpc>
            </a:pPr>
            <a:r>
              <a:rPr lang="ru-RU" sz="2400" b="0" dirty="0">
                <a:solidFill>
                  <a:srgbClr val="FFFFFF"/>
                </a:solidFill>
                <a:latin typeface="Futura PT Medium" panose="020B0602020204020303" pitchFamily="34" charset="-52"/>
                <a:ea typeface="+mn-ea"/>
                <a:cs typeface="Arial" charset="0"/>
              </a:rPr>
              <a:t>Показатели эффективности от внедрения </a:t>
            </a:r>
            <a:r>
              <a:rPr lang="en-US" sz="2400" dirty="0">
                <a:solidFill>
                  <a:srgbClr val="FFFFFF"/>
                </a:solidFill>
                <a:ea typeface="+mn-ea"/>
                <a:cs typeface="Arial" charset="0"/>
              </a:rPr>
              <a:t>Bentley</a:t>
            </a:r>
            <a:r>
              <a:rPr lang="ru-RU" sz="2400" dirty="0">
                <a:solidFill>
                  <a:srgbClr val="FFFFFF"/>
                </a:solidFill>
                <a:latin typeface="Futura PT Medium" panose="020B0602020204020303" pitchFamily="34" charset="-52"/>
                <a:ea typeface="+mn-ea"/>
                <a:cs typeface="Arial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+mn-ea"/>
                <a:cs typeface="Arial" charset="0"/>
              </a:rPr>
              <a:t>OpenRoads</a:t>
            </a:r>
            <a:endParaRPr lang="ru-RU" sz="2400" dirty="0">
              <a:solidFill>
                <a:srgbClr val="FFFFFF"/>
              </a:solidFill>
              <a:latin typeface="Futura PT Medium" panose="020B0602020204020303" pitchFamily="34" charset="-52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8527" y="1052513"/>
            <a:ext cx="9358100" cy="5741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endParaRPr lang="ru-RU" sz="1600" dirty="0"/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Паспортизация линейного объекта осуществляется быстрее в 3-5 раз за счет внедрения лазерного сканирования и автоматизации камеральных работ и работ по паспортизации;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Созданная ЦМР автодороги может быть использована при проектировании любой сопутствующий инфраструктуры в трехмерном виде. </a:t>
            </a:r>
            <a:endParaRPr lang="en-US" sz="1600" dirty="0"/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Малый шаг точек по профилю вдоль оси 2-5 см вместо традиционных 20 метров, позволяет выявить практически все дефекты и корректно принимать решение о проведении ремонтных работ; Получение реальной площади поверхности с учетом всех неровностей ведет к более точному бюджетированию содержания дорог;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 err="1"/>
              <a:t>Атрибутирование</a:t>
            </a:r>
            <a:r>
              <a:rPr lang="ru-RU" sz="1600" dirty="0"/>
              <a:t> объектов УДС на паспорте позволяет создать непрерывную цепочку работ по актуализации, проектированию и </a:t>
            </a:r>
            <a:r>
              <a:rPr lang="ru-RU" sz="1600" dirty="0" err="1"/>
              <a:t>атрибутированию</a:t>
            </a:r>
            <a:r>
              <a:rPr lang="ru-RU" sz="1600" dirty="0"/>
              <a:t> для дальнейшей передачи в системы ресурсного планирования, что может дать значительный экономический эффект при эксплуатации.</a:t>
            </a: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Простота предлагаемого решения позволяет выполнять качественный паспорт автодороги, и осуществлять актуализацию без значительных затрат на повышение квалификации специалистов. </a:t>
            </a:r>
            <a:endParaRPr lang="en-US" sz="1600" dirty="0"/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1600" dirty="0"/>
          </a:p>
          <a:p>
            <a:pPr>
              <a:lnSpc>
                <a:spcPct val="150000"/>
              </a:lnSpc>
            </a:pPr>
            <a:endParaRPr lang="ru-RU" sz="1600" dirty="0">
              <a:solidFill>
                <a:srgbClr val="263045"/>
              </a:solidFill>
              <a:latin typeface="Futura PT Book" panose="020B0502020204020303" pitchFamily="34" charset="-52"/>
              <a:cs typeface="Calibri" panose="020F0502020204030204" pitchFamily="34" charset="0"/>
            </a:endParaRPr>
          </a:p>
        </p:txBody>
      </p:sp>
      <p:pic>
        <p:nvPicPr>
          <p:cNvPr id="16" name="Рисунок 15" descr="Рисунок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65" y="1052513"/>
            <a:ext cx="2529461" cy="486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08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96453" y="2125793"/>
            <a:ext cx="6776346" cy="2219964"/>
          </a:xfrm>
        </p:spPr>
        <p:txBody>
          <a:bodyPr>
            <a:normAutofit/>
          </a:bodyPr>
          <a:lstStyle/>
          <a:p>
            <a:r>
              <a:rPr lang="ru-RU" dirty="0">
                <a:effectLst/>
              </a:rPr>
              <a:t>Спасибо за внимание!</a:t>
            </a:r>
            <a:br>
              <a:rPr lang="ru-RU" dirty="0">
                <a:effectLst/>
              </a:rPr>
            </a:br>
            <a:br>
              <a:rPr lang="ru-RU" dirty="0">
                <a:effectLst/>
              </a:rPr>
            </a:br>
            <a:r>
              <a:rPr lang="en-US" dirty="0">
                <a:effectLst/>
                <a:hlinkClick r:id="rId2"/>
              </a:rPr>
              <a:t>Dmitry.Kozlov@bentley.com</a:t>
            </a:r>
            <a:r>
              <a:rPr lang="en-US" dirty="0">
                <a:effectLst/>
              </a:rPr>
              <a:t> 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150365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1.png">
            <a:extLst>
              <a:ext uri="{FF2B5EF4-FFF2-40B4-BE49-F238E27FC236}">
                <a16:creationId xmlns:a16="http://schemas.microsoft.com/office/drawing/2014/main" id="{2D7EB219-258B-487F-9267-05F55D6238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8282" r="-2" b="4814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7246" y="2528456"/>
            <a:ext cx="7554734" cy="257280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defRPr/>
            </a:pPr>
            <a:br>
              <a:rPr lang="ru-RU" sz="6000" b="1" dirty="0">
                <a:effectLst>
                  <a:outerShdw blurRad="38100" dist="38100" dir="135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000" b="1" dirty="0">
                <a:effectLst>
                  <a:outerShdw blurRad="38100" dist="38100" dir="13500000" algn="tl">
                    <a:srgbClr val="000000">
                      <a:alpha val="43137"/>
                    </a:srgbClr>
                  </a:outerShdw>
                </a:effectLst>
              </a:rPr>
              <a:t>Разработка </a:t>
            </a:r>
            <a:br>
              <a:rPr lang="ru-RU" sz="5000" b="1" dirty="0">
                <a:effectLst>
                  <a:outerShdw blurRad="38100" dist="38100" dir="135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000" b="1" dirty="0">
                <a:effectLst>
                  <a:outerShdw blurRad="38100" dist="38100" dir="13500000" algn="tl">
                    <a:srgbClr val="000000">
                      <a:alpha val="43137"/>
                    </a:srgbClr>
                  </a:outerShdw>
                </a:effectLst>
              </a:rPr>
              <a:t>паспорта </a:t>
            </a:r>
            <a:br>
              <a:rPr lang="ru-RU" sz="5000" b="1" dirty="0">
                <a:effectLst>
                  <a:outerShdw blurRad="38100" dist="38100" dir="135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000" b="1" dirty="0">
                <a:effectLst>
                  <a:outerShdw blurRad="38100" dist="38100" dir="13500000" algn="tl">
                    <a:srgbClr val="000000">
                      <a:alpha val="43137"/>
                    </a:srgbClr>
                  </a:outerShdw>
                </a:effectLst>
              </a:rPr>
              <a:t>автодороги</a:t>
            </a:r>
            <a:br>
              <a:rPr lang="ru-RU" sz="6000" b="1" dirty="0">
                <a:effectLst>
                  <a:outerShdw blurRad="38100" dist="38100" dir="135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6000" b="1" dirty="0">
                <a:effectLst>
                  <a:outerShdw blurRad="38100" dist="38100" dir="135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500" b="1" dirty="0">
                <a:effectLst>
                  <a:outerShdw blurRad="38100" dist="38100" dir="13500000" algn="tl">
                    <a:srgbClr val="000000">
                      <a:alpha val="43137"/>
                    </a:srgbClr>
                  </a:outerShdw>
                </a:effectLst>
              </a:rPr>
              <a:t>Bentley</a:t>
            </a:r>
            <a:r>
              <a:rPr lang="ru-RU" sz="5500" b="1" dirty="0">
                <a:effectLst>
                  <a:outerShdw blurRad="38100" dist="38100" dir="135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effectLst>
                  <a:outerShdw blurRad="38100" dist="38100" dir="13500000" algn="tl">
                    <a:srgbClr val="000000">
                      <a:alpha val="43137"/>
                    </a:srgbClr>
                  </a:outerShdw>
                </a:effectLst>
              </a:rPr>
              <a:t>OpenRoads</a:t>
            </a:r>
            <a:br>
              <a:rPr lang="ru-RU" sz="5500" b="1" dirty="0">
                <a:effectLst>
                  <a:outerShdw blurRad="38100" dist="38100" dir="135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500" b="1" dirty="0" err="1">
                <a:effectLst>
                  <a:outerShdw blurRad="38100" dist="38100" dir="13500000" algn="tl">
                    <a:srgbClr val="000000">
                      <a:alpha val="43137"/>
                    </a:srgbClr>
                  </a:outerShdw>
                </a:effectLst>
              </a:rPr>
              <a:t>RoadBrain</a:t>
            </a:r>
            <a:endParaRPr lang="en-US" sz="5500" b="1" dirty="0">
              <a:effectLst>
                <a:outerShdw blurRad="38100" dist="38100" dir="135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413372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976438" y="-1"/>
            <a:ext cx="10215562" cy="974221"/>
          </a:xfrm>
          <a:prstGeom prst="rect">
            <a:avLst/>
          </a:prstGeom>
          <a:solidFill>
            <a:srgbClr val="26304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9175" y="0"/>
            <a:ext cx="9297460" cy="96996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ru-RU" sz="2400" dirty="0">
                <a:solidFill>
                  <a:schemeClr val="bg1"/>
                </a:solidFill>
                <a:latin typeface="Futura PT Medium" panose="020B0602020204020303" pitchFamily="34" charset="-52"/>
              </a:rPr>
              <a:t>Сложности при разработке паспорта автодороги</a:t>
            </a:r>
            <a:endParaRPr lang="ru-RU" sz="2400" b="0" dirty="0">
              <a:solidFill>
                <a:schemeClr val="bg1"/>
              </a:solidFill>
              <a:latin typeface="Futura PT Medium" panose="020B0602020204020303" pitchFamily="3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8042" y="1470507"/>
            <a:ext cx="10688593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500" dirty="0">
              <a:latin typeface="Futura PT Book" panose="020B0502020204020303" pitchFamily="34" charset="-5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500" dirty="0">
                <a:latin typeface="Futura PT Book" panose="020B0502020204020303" pitchFamily="34" charset="-52"/>
              </a:rPr>
              <a:t>Отсутствует единая библиотека элементов знаков, разметки и всех остальных объектов ТСОДД, что приводит к разноплановому представлению одних и тех же объектов по цвету, стилю линий, элементам.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500" dirty="0">
                <a:latin typeface="Futura PT Book" panose="020B0502020204020303" pitchFamily="34" charset="-52"/>
              </a:rPr>
              <a:t>Отсутствует сопроводительная (атрибутивная) информация о ТСОДД, что не позволяет реализовать полноценный переход на электронный КСОДД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500" dirty="0">
                <a:latin typeface="Futura PT Book" panose="020B0502020204020303" pitchFamily="34" charset="-52"/>
              </a:rPr>
              <a:t>Неточны объемы работ и ведомости материалов за счет человеческого фактора и </a:t>
            </a:r>
            <a:r>
              <a:rPr lang="ru-RU" sz="2500" dirty="0" err="1">
                <a:latin typeface="Futura PT Book" panose="020B0502020204020303" pitchFamily="34" charset="-52"/>
              </a:rPr>
              <a:t>задвоения</a:t>
            </a:r>
            <a:r>
              <a:rPr lang="ru-RU" sz="2500" dirty="0">
                <a:latin typeface="Futura PT Book" panose="020B0502020204020303" pitchFamily="34" charset="-52"/>
              </a:rPr>
              <a:t> при </a:t>
            </a:r>
            <a:r>
              <a:rPr lang="ru-RU" sz="2500" dirty="0" err="1">
                <a:latin typeface="Futura PT Book" panose="020B0502020204020303" pitchFamily="34" charset="-52"/>
              </a:rPr>
              <a:t>по-уличном</a:t>
            </a:r>
            <a:r>
              <a:rPr lang="ru-RU" sz="2500" dirty="0">
                <a:latin typeface="Futura PT Book" panose="020B0502020204020303" pitchFamily="34" charset="-52"/>
              </a:rPr>
              <a:t> проектировании.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500" dirty="0">
                <a:latin typeface="Futura PT Book" panose="020B0502020204020303" pitchFamily="34" charset="-52"/>
              </a:rPr>
              <a:t>Отсутствие единой точки входа и хранения всей информации по проекту.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500" dirty="0">
              <a:latin typeface="Futura PT Book" panose="020B05020202040203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9222824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976438" y="-1"/>
            <a:ext cx="10215562" cy="974221"/>
          </a:xfrm>
          <a:prstGeom prst="rect">
            <a:avLst/>
          </a:prstGeom>
          <a:solidFill>
            <a:srgbClr val="26304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9175" y="0"/>
            <a:ext cx="9297460" cy="96996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ru-RU" sz="2400" dirty="0">
                <a:solidFill>
                  <a:schemeClr val="bg1"/>
                </a:solidFill>
                <a:latin typeface="Futura PT Medium" panose="020B0602020204020303" pitchFamily="34" charset="-52"/>
              </a:rPr>
              <a:t>Предлагаемая технология паспортизации дороги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4465" y="1342371"/>
            <a:ext cx="10688593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500" dirty="0">
                <a:latin typeface="Futura PT Book" panose="020B0502020204020303" pitchFamily="34" charset="-52"/>
              </a:rPr>
              <a:t>Сканирование дорог мобильным лазером (до 200 км. в день)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500" dirty="0">
                <a:latin typeface="Futura PT Book" panose="020B0502020204020303" pitchFamily="34" charset="-52"/>
              </a:rPr>
              <a:t>Уравнивание в ПО, поставляемое со сканером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500" dirty="0" err="1">
                <a:latin typeface="Futura PT Book" panose="020B0502020204020303" pitchFamily="34" charset="-52"/>
              </a:rPr>
              <a:t>Подгрузка</a:t>
            </a:r>
            <a:r>
              <a:rPr lang="ru-RU" sz="2500" dirty="0">
                <a:latin typeface="Futura PT Book" panose="020B0502020204020303" pitchFamily="34" charset="-52"/>
              </a:rPr>
              <a:t> облака точек в </a:t>
            </a:r>
            <a:r>
              <a:rPr lang="en-US" sz="2500" dirty="0" err="1"/>
              <a:t>OpenRoads</a:t>
            </a:r>
            <a:r>
              <a:rPr lang="en-US" sz="2500" dirty="0"/>
              <a:t> Designer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500" dirty="0">
                <a:latin typeface="Futura PT Book" panose="020B0502020204020303" pitchFamily="34" charset="-52"/>
              </a:rPr>
              <a:t>Обрисовка контуров (линий)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500" dirty="0">
                <a:latin typeface="Futura PT Book" panose="020B0502020204020303" pitchFamily="34" charset="-52"/>
              </a:rPr>
              <a:t>Построение осевой линии дороги (для последующего разделения)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500" dirty="0">
                <a:latin typeface="Futura PT Book" panose="020B0502020204020303" pitchFamily="34" charset="-52"/>
              </a:rPr>
              <a:t>Разбивка территории по пикетам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500" dirty="0">
                <a:latin typeface="Futura PT Book" panose="020B0502020204020303" pitchFamily="34" charset="-52"/>
              </a:rPr>
              <a:t>Разбивка территории по типу с автозаполнением свойств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500" dirty="0">
                <a:latin typeface="Futura PT Book" panose="020B0502020204020303" pitchFamily="34" charset="-52"/>
              </a:rPr>
              <a:t>Разделение общей территории на участки по их типу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500" dirty="0">
                <a:latin typeface="Futura PT Book" panose="020B0502020204020303" pitchFamily="34" charset="-52"/>
              </a:rPr>
              <a:t>Получение данных по состоянию дороги в виде контуров дефектовки (сравнение реальной поверхности с идеальной)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500" dirty="0">
                <a:latin typeface="Futura PT Book" panose="020B0502020204020303" pitchFamily="34" charset="-52"/>
              </a:rPr>
              <a:t>Автоматическое создание паспорта по типу территории (с указанием правой и левой части дороги)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500" dirty="0">
                <a:latin typeface="Futura PT Book" panose="020B0502020204020303" pitchFamily="34" charset="-52"/>
              </a:rPr>
              <a:t>Формирование паспорта по дефектам</a:t>
            </a:r>
          </a:p>
        </p:txBody>
      </p:sp>
    </p:spTree>
    <p:extLst>
      <p:ext uri="{BB962C8B-B14F-4D97-AF65-F5344CB8AC3E}">
        <p14:creationId xmlns:p14="http://schemas.microsoft.com/office/powerpoint/2010/main" val="2565861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976438" y="0"/>
            <a:ext cx="10215562" cy="974221"/>
          </a:xfrm>
          <a:prstGeom prst="rect">
            <a:avLst/>
          </a:prstGeom>
          <a:solidFill>
            <a:srgbClr val="26304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9175" y="0"/>
            <a:ext cx="9297460" cy="96996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ru-RU" sz="2400" dirty="0">
                <a:solidFill>
                  <a:schemeClr val="bg1"/>
                </a:solidFill>
                <a:latin typeface="Futura PT Medium" panose="020B0602020204020303" pitchFamily="34" charset="-52"/>
              </a:rPr>
              <a:t>Варианты получения облака точек</a:t>
            </a:r>
          </a:p>
        </p:txBody>
      </p:sp>
      <p:pic>
        <p:nvPicPr>
          <p:cNvPr id="5" name="Рисунок 31">
            <a:extLst>
              <a:ext uri="{FF2B5EF4-FFF2-40B4-BE49-F238E27FC236}">
                <a16:creationId xmlns:a16="http://schemas.microsoft.com/office/drawing/2014/main" id="{044598C1-9AE6-46CB-AC95-9E82167230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918" y="3782481"/>
            <a:ext cx="4057406" cy="2352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9EAB4B-56B6-4D0B-AC9B-3BF779816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8527" y="1477456"/>
            <a:ext cx="2430784" cy="182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BC71E021-F3C6-41A0-BF37-A52D06D5A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6227" y="1219392"/>
            <a:ext cx="2640224" cy="14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slavk\Documents\SLA Work\SLA Topographic Mapping\Cities Roundtable\pc\iso_bldg_vege_class.PNG">
            <a:extLst>
              <a:ext uri="{FF2B5EF4-FFF2-40B4-BE49-F238E27FC236}">
                <a16:creationId xmlns:a16="http://schemas.microsoft.com/office/drawing/2014/main" id="{D6E8AD55-61FC-451D-998C-4C789EA0F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816" y="1521132"/>
            <a:ext cx="2741772" cy="190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E1C0BBE9-7557-47FA-9FDD-9C34B1562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9783" y="1898882"/>
            <a:ext cx="1929394" cy="145339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602D07-C40C-4BDC-B177-D50E19B2D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93" y="1010536"/>
            <a:ext cx="2843318" cy="54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218621" eaLnBrk="1" hangingPunct="1"/>
            <a:r>
              <a:rPr lang="ru-RU" altLang="en-US" sz="1466" dirty="0">
                <a:solidFill>
                  <a:srgbClr val="002A44"/>
                </a:solidFill>
              </a:rPr>
              <a:t>Данные воздушного лазерного сканирования</a:t>
            </a:r>
            <a:endParaRPr lang="en-GB" altLang="en-US" sz="1466" dirty="0">
              <a:solidFill>
                <a:srgbClr val="002A44"/>
              </a:solidFill>
            </a:endParaRPr>
          </a:p>
        </p:txBody>
      </p:sp>
      <p:sp>
        <p:nvSpPr>
          <p:cNvPr id="12" name="Down Arrow 18">
            <a:extLst>
              <a:ext uri="{FF2B5EF4-FFF2-40B4-BE49-F238E27FC236}">
                <a16:creationId xmlns:a16="http://schemas.microsoft.com/office/drawing/2014/main" id="{B5B29140-1C64-45A5-82F4-2AB09812A71C}"/>
              </a:ext>
            </a:extLst>
          </p:cNvPr>
          <p:cNvSpPr/>
          <p:nvPr/>
        </p:nvSpPr>
        <p:spPr>
          <a:xfrm>
            <a:off x="5602438" y="3176204"/>
            <a:ext cx="479750" cy="719626"/>
          </a:xfrm>
          <a:prstGeom prst="downArrow">
            <a:avLst/>
          </a:prstGeom>
          <a:solidFill>
            <a:srgbClr val="E6E4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218621" eaLnBrk="1" hangingPunct="1">
              <a:defRPr/>
            </a:pPr>
            <a:endParaRPr lang="en-GB" altLang="en-US" sz="3198">
              <a:solidFill>
                <a:srgbClr val="FFFFFF"/>
              </a:solidFill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DE39AEAB-3580-4AAF-8145-B974E2F90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581" y="2810568"/>
            <a:ext cx="2335583" cy="54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218621" eaLnBrk="1" hangingPunct="1"/>
            <a:r>
              <a:rPr lang="ru-RU" altLang="en-US" sz="1466" dirty="0">
                <a:solidFill>
                  <a:srgbClr val="002A44"/>
                </a:solidFill>
              </a:rPr>
              <a:t>Данные мобильного лазерного сканирования</a:t>
            </a:r>
            <a:endParaRPr lang="en-GB" altLang="en-US" sz="1466" dirty="0">
              <a:solidFill>
                <a:srgbClr val="002A44"/>
              </a:solidFill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94B487B1-1282-49D0-A87F-B1CB04C99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195" y="1050750"/>
            <a:ext cx="3452602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218621" eaLnBrk="1" hangingPunct="1"/>
            <a:r>
              <a:rPr lang="ru-RU" altLang="en-US" sz="1466" dirty="0">
                <a:solidFill>
                  <a:srgbClr val="002A44"/>
                </a:solidFill>
              </a:rPr>
              <a:t>Аэрофотосъемка</a:t>
            </a:r>
            <a:r>
              <a:rPr lang="en-US" altLang="en-US" sz="1466" dirty="0">
                <a:solidFill>
                  <a:srgbClr val="002A44"/>
                </a:solidFill>
              </a:rPr>
              <a:t>/</a:t>
            </a:r>
            <a:r>
              <a:rPr lang="ru-RU" altLang="en-US" sz="1466" dirty="0">
                <a:solidFill>
                  <a:srgbClr val="002A44"/>
                </a:solidFill>
              </a:rPr>
              <a:t> Съемка под углом</a:t>
            </a:r>
            <a:endParaRPr lang="en-GB" altLang="en-US" sz="1466" dirty="0">
              <a:solidFill>
                <a:srgbClr val="002A44"/>
              </a:solidFill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11C5B2AE-AF68-4603-993C-A067F2080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527" y="6201409"/>
            <a:ext cx="3452602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218621" eaLnBrk="1" hangingPunct="1"/>
            <a:r>
              <a:rPr lang="ru-RU" altLang="en-US" sz="1466" dirty="0">
                <a:solidFill>
                  <a:srgbClr val="002A44"/>
                </a:solidFill>
              </a:rPr>
              <a:t>Обрабатываемое облако точек</a:t>
            </a:r>
            <a:endParaRPr lang="en-GB" altLang="en-US" sz="1466" dirty="0">
              <a:solidFill>
                <a:srgbClr val="002A44"/>
              </a:solidFill>
            </a:endParaRPr>
          </a:p>
        </p:txBody>
      </p:sp>
      <p:pic>
        <p:nvPicPr>
          <p:cNvPr id="17" name="Picture 41">
            <a:extLst>
              <a:ext uri="{FF2B5EF4-FFF2-40B4-BE49-F238E27FC236}">
                <a16:creationId xmlns:a16="http://schemas.microsoft.com/office/drawing/2014/main" id="{FF0578F7-CD63-4947-9BCF-D5ABDF913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374" y="1466853"/>
            <a:ext cx="2150512" cy="1088697"/>
          </a:xfrm>
          <a:prstGeom prst="rect">
            <a:avLst/>
          </a:prstGeom>
          <a:effectLst>
            <a:outerShdw blurRad="292100" dist="165100" dir="54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8" name="Picture 43">
            <a:extLst>
              <a:ext uri="{FF2B5EF4-FFF2-40B4-BE49-F238E27FC236}">
                <a16:creationId xmlns:a16="http://schemas.microsoft.com/office/drawing/2014/main" id="{08140FBE-D3A7-43E7-9162-8BE41092D69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56297">
            <a:off x="6918045" y="1156659"/>
            <a:ext cx="1459447" cy="1221995"/>
          </a:xfrm>
          <a:prstGeom prst="rect">
            <a:avLst/>
          </a:prstGeom>
          <a:effectLst>
            <a:outerShdw blurRad="292100" dist="165100" dir="54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7931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8">
            <a:extLst>
              <a:ext uri="{FF2B5EF4-FFF2-40B4-BE49-F238E27FC236}">
                <a16:creationId xmlns:a16="http://schemas.microsoft.com/office/drawing/2014/main" id="{AAD9930E-5EDF-41FF-AE35-A73C80878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4" b="1"/>
          <a:stretch/>
        </p:blipFill>
        <p:spPr>
          <a:xfrm>
            <a:off x="1012537" y="2069978"/>
            <a:ext cx="3903371" cy="31925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9F7CA96-017C-4B9E-95B6-3F974D877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4311" y="3143262"/>
            <a:ext cx="4576390" cy="261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B4F7FE-5FEB-41CE-BC15-3679C790F037}"/>
              </a:ext>
            </a:extLst>
          </p:cNvPr>
          <p:cNvSpPr txBox="1"/>
          <p:nvPr/>
        </p:nvSpPr>
        <p:spPr>
          <a:xfrm>
            <a:off x="6539334" y="2810906"/>
            <a:ext cx="4851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/>
            </a:lvl1pPr>
          </a:lstStyle>
          <a:p>
            <a:r>
              <a:rPr lang="ru-RU" sz="2400" dirty="0"/>
              <a:t>Цифровая модель рельефа</a:t>
            </a:r>
          </a:p>
        </p:txBody>
      </p:sp>
      <p:sp>
        <p:nvSpPr>
          <p:cNvPr id="10" name="Прямоугольник 13">
            <a:extLst>
              <a:ext uri="{FF2B5EF4-FFF2-40B4-BE49-F238E27FC236}">
                <a16:creationId xmlns:a16="http://schemas.microsoft.com/office/drawing/2014/main" id="{AA85ECAC-4A9E-4ABA-BBF0-68967DFCF17F}"/>
              </a:ext>
            </a:extLst>
          </p:cNvPr>
          <p:cNvSpPr/>
          <p:nvPr/>
        </p:nvSpPr>
        <p:spPr>
          <a:xfrm>
            <a:off x="1968755" y="12328"/>
            <a:ext cx="10215562" cy="974221"/>
          </a:xfrm>
          <a:prstGeom prst="rect">
            <a:avLst/>
          </a:prstGeom>
          <a:solidFill>
            <a:srgbClr val="26304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07C17BF-A28C-4724-83FC-7A6DFB97F39D}"/>
              </a:ext>
            </a:extLst>
          </p:cNvPr>
          <p:cNvSpPr txBox="1">
            <a:spLocks/>
          </p:cNvSpPr>
          <p:nvPr/>
        </p:nvSpPr>
        <p:spPr>
          <a:xfrm>
            <a:off x="2281492" y="12329"/>
            <a:ext cx="9297460" cy="969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2400" dirty="0" err="1">
                <a:solidFill>
                  <a:srgbClr val="FFFFFF"/>
                </a:solidFill>
                <a:ea typeface="+mn-ea"/>
                <a:cs typeface="Arial" charset="0"/>
              </a:rPr>
              <a:t>OpenRoads</a:t>
            </a:r>
            <a:r>
              <a:rPr lang="en-US" sz="2400" dirty="0">
                <a:solidFill>
                  <a:srgbClr val="FFFFFF"/>
                </a:solidFill>
                <a:ea typeface="+mn-ea"/>
                <a:cs typeface="Arial" charset="0"/>
              </a:rPr>
              <a:t> – </a:t>
            </a:r>
            <a:r>
              <a:rPr lang="ru-RU" sz="2400" dirty="0">
                <a:solidFill>
                  <a:srgbClr val="FFFFFF"/>
                </a:solidFill>
                <a:latin typeface="Futura PT Medium" panose="020B0602020204020303" pitchFamily="34" charset="-52"/>
                <a:ea typeface="+mn-ea"/>
                <a:cs typeface="Arial" charset="0"/>
              </a:rPr>
              <a:t>построение модели рельефа на основе данных лазерного сканирования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14016281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1-2">
            <a:hlinkClick r:id="" action="ppaction://media"/>
            <a:extLst>
              <a:ext uri="{FF2B5EF4-FFF2-40B4-BE49-F238E27FC236}">
                <a16:creationId xmlns:a16="http://schemas.microsoft.com/office/drawing/2014/main" id="{803D7774-8BCA-43A5-95F4-D919434FFC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158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87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976438" y="-1"/>
            <a:ext cx="10215562" cy="974221"/>
          </a:xfrm>
          <a:prstGeom prst="rect">
            <a:avLst/>
          </a:prstGeom>
          <a:solidFill>
            <a:srgbClr val="26304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9175" y="0"/>
            <a:ext cx="9297460" cy="969963"/>
          </a:xfrm>
        </p:spPr>
        <p:txBody>
          <a:bodyPr>
            <a:normAutofit/>
          </a:bodyPr>
          <a:lstStyle/>
          <a:p>
            <a:pPr lvl="0">
              <a:lnSpc>
                <a:spcPct val="200000"/>
              </a:lnSpc>
            </a:pPr>
            <a:r>
              <a:rPr lang="ru-RU" sz="2400" dirty="0">
                <a:solidFill>
                  <a:srgbClr val="FFFFFF"/>
                </a:solidFill>
                <a:ea typeface="+mn-ea"/>
                <a:cs typeface="Arial" charset="0"/>
              </a:rPr>
              <a:t>Ведомости, чертежи, спецификации</a:t>
            </a:r>
            <a:endParaRPr lang="ru-RU" sz="2400" dirty="0">
              <a:solidFill>
                <a:srgbClr val="FFFFFF"/>
              </a:solidFill>
              <a:latin typeface="Futura PT Medium" panose="020B0602020204020303" pitchFamily="34" charset="-52"/>
              <a:ea typeface="+mn-ea"/>
              <a:cs typeface="Arial" charset="0"/>
            </a:endParaRPr>
          </a:p>
        </p:txBody>
      </p:sp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D2527DFB-C5AE-4C0F-B56F-274CA3A78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" y="3195583"/>
            <a:ext cx="5296418" cy="3243810"/>
          </a:xfrm>
          <a:prstGeom prst="rect">
            <a:avLst/>
          </a:prstGeom>
        </p:spPr>
      </p:pic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DA7B8B98-4C81-4DE9-88DD-0894ACF71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466" y="1138614"/>
            <a:ext cx="5645253" cy="3466751"/>
          </a:xfrm>
          <a:prstGeom prst="rect">
            <a:avLst/>
          </a:prstGeom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id="{A05A3BCE-5589-4E3E-9188-68030156B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20" y="1138614"/>
            <a:ext cx="2539463" cy="2971219"/>
          </a:xfrm>
          <a:prstGeom prst="rect">
            <a:avLst/>
          </a:prstGeom>
        </p:spPr>
      </p:pic>
      <p:pic>
        <p:nvPicPr>
          <p:cNvPr id="10" name="Рисунок 6">
            <a:extLst>
              <a:ext uri="{FF2B5EF4-FFF2-40B4-BE49-F238E27FC236}">
                <a16:creationId xmlns:a16="http://schemas.microsoft.com/office/drawing/2014/main" id="{D93549D2-C342-4075-A4E3-BDE2ECED1B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237" y="3599425"/>
            <a:ext cx="2988802" cy="273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71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976438" y="-1"/>
            <a:ext cx="10215562" cy="974221"/>
          </a:xfrm>
          <a:prstGeom prst="rect">
            <a:avLst/>
          </a:prstGeom>
          <a:solidFill>
            <a:srgbClr val="26304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9175" y="0"/>
            <a:ext cx="9297460" cy="96996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FFFF"/>
                </a:solidFill>
                <a:ea typeface="+mn-ea"/>
                <a:cs typeface="Arial" charset="0"/>
              </a:rPr>
              <a:t>Примеры работы системы сканирования и обработки данных.</a:t>
            </a:r>
            <a:br>
              <a:rPr lang="en-US" sz="2400" dirty="0">
                <a:solidFill>
                  <a:srgbClr val="FFFFFF"/>
                </a:solidFill>
                <a:ea typeface="+mn-ea"/>
                <a:cs typeface="Arial" charset="0"/>
              </a:rPr>
            </a:br>
            <a:r>
              <a:rPr lang="ru-RU" sz="2400" dirty="0">
                <a:solidFill>
                  <a:srgbClr val="FFFFFF"/>
                </a:solidFill>
                <a:ea typeface="+mn-ea"/>
                <a:cs typeface="Arial" charset="0"/>
              </a:rPr>
              <a:t>Распознавание знаков</a:t>
            </a:r>
            <a:endParaRPr lang="ru-RU" sz="2400" dirty="0">
              <a:solidFill>
                <a:srgbClr val="FFFFFF"/>
              </a:solidFill>
              <a:latin typeface="Futura PT Medium" panose="020B0602020204020303" pitchFamily="34" charset="-52"/>
              <a:ea typeface="+mn-ea"/>
              <a:cs typeface="Arial" charset="0"/>
            </a:endParaRPr>
          </a:p>
        </p:txBody>
      </p:sp>
      <p:pic>
        <p:nvPicPr>
          <p:cNvPr id="11" name="Рисунок 1">
            <a:extLst>
              <a:ext uri="{FF2B5EF4-FFF2-40B4-BE49-F238E27FC236}">
                <a16:creationId xmlns:a16="http://schemas.microsoft.com/office/drawing/2014/main" id="{747171C5-7299-41A0-A266-601F3DE388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0" y="1004751"/>
            <a:ext cx="4082659" cy="1907246"/>
          </a:xfrm>
          <a:prstGeom prst="rect">
            <a:avLst/>
          </a:prstGeom>
        </p:spPr>
      </p:pic>
      <p:pic>
        <p:nvPicPr>
          <p:cNvPr id="12" name="Рисунок 2">
            <a:extLst>
              <a:ext uri="{FF2B5EF4-FFF2-40B4-BE49-F238E27FC236}">
                <a16:creationId xmlns:a16="http://schemas.microsoft.com/office/drawing/2014/main" id="{7816F0F1-26EA-448B-ADE0-8988D81F80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34" y="2142069"/>
            <a:ext cx="5533823" cy="2581771"/>
          </a:xfrm>
          <a:prstGeom prst="rect">
            <a:avLst/>
          </a:prstGeom>
        </p:spPr>
      </p:pic>
      <p:pic>
        <p:nvPicPr>
          <p:cNvPr id="13" name="Рисунок 3">
            <a:extLst>
              <a:ext uri="{FF2B5EF4-FFF2-40B4-BE49-F238E27FC236}">
                <a16:creationId xmlns:a16="http://schemas.microsoft.com/office/drawing/2014/main" id="{71F9E9DD-02E0-4F61-9002-B3B4DB9E99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945" y="4146571"/>
            <a:ext cx="5698067" cy="2418037"/>
          </a:xfrm>
          <a:prstGeom prst="rect">
            <a:avLst/>
          </a:prstGeom>
        </p:spPr>
      </p:pic>
      <p:sp>
        <p:nvSpPr>
          <p:cNvPr id="15" name="Штриховая стрелка вправо 14">
            <a:extLst>
              <a:ext uri="{FF2B5EF4-FFF2-40B4-BE49-F238E27FC236}">
                <a16:creationId xmlns:a16="http://schemas.microsoft.com/office/drawing/2014/main" id="{B581BF77-6733-4964-9880-B158CBC5BBF7}"/>
              </a:ext>
            </a:extLst>
          </p:cNvPr>
          <p:cNvSpPr/>
          <p:nvPr/>
        </p:nvSpPr>
        <p:spPr>
          <a:xfrm rot="2700000">
            <a:off x="2523132" y="2823283"/>
            <a:ext cx="700178" cy="105084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Штриховая стрелка вправо 15">
            <a:extLst>
              <a:ext uri="{FF2B5EF4-FFF2-40B4-BE49-F238E27FC236}">
                <a16:creationId xmlns:a16="http://schemas.microsoft.com/office/drawing/2014/main" id="{C0FA1A65-159F-4A47-822D-D315CF3BD6B2}"/>
              </a:ext>
            </a:extLst>
          </p:cNvPr>
          <p:cNvSpPr/>
          <p:nvPr/>
        </p:nvSpPr>
        <p:spPr>
          <a:xfrm rot="2700000">
            <a:off x="4045985" y="4817497"/>
            <a:ext cx="700178" cy="105084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032D8D-7AEA-4D2D-9F55-6BABC436DB08}"/>
              </a:ext>
            </a:extLst>
          </p:cNvPr>
          <p:cNvSpPr txBox="1"/>
          <p:nvPr/>
        </p:nvSpPr>
        <p:spPr>
          <a:xfrm>
            <a:off x="7395057" y="1219710"/>
            <a:ext cx="3479628" cy="73866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системы распознавания знаков на примере ж/д переезда в Карталинском районе Челябинской области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129446"/>
      </p:ext>
    </p:extLst>
  </p:cSld>
  <p:clrMapOvr>
    <a:masterClrMapping/>
  </p:clrMapOvr>
</p:sld>
</file>

<file path=ppt/theme/theme1.xml><?xml version="1.0" encoding="utf-8"?>
<a:theme xmlns:a="http://schemas.openxmlformats.org/drawingml/2006/main" name="Body Slides Master">
  <a:themeElements>
    <a:clrScheme name="Bentley Palette">
      <a:dk1>
        <a:srgbClr val="002A44"/>
      </a:dk1>
      <a:lt1>
        <a:srgbClr val="FFFFFF"/>
      </a:lt1>
      <a:dk2>
        <a:srgbClr val="000000"/>
      </a:dk2>
      <a:lt2>
        <a:srgbClr val="FFFFFF"/>
      </a:lt2>
      <a:accent1>
        <a:srgbClr val="55A51C"/>
      </a:accent1>
      <a:accent2>
        <a:srgbClr val="A6AFB7"/>
      </a:accent2>
      <a:accent3>
        <a:srgbClr val="038ADB"/>
      </a:accent3>
      <a:accent4>
        <a:srgbClr val="004E7E"/>
      </a:accent4>
      <a:accent5>
        <a:srgbClr val="7ABF6F"/>
      </a:accent5>
      <a:accent6>
        <a:srgbClr val="BFC5CB"/>
      </a:accent6>
      <a:hlink>
        <a:srgbClr val="038ADB"/>
      </a:hlink>
      <a:folHlink>
        <a:srgbClr val="AE81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82F331613954EB0BDBAB002037FB7" ma:contentTypeVersion="7" ma:contentTypeDescription="Create a new document." ma:contentTypeScope="" ma:versionID="a4b98421f3407f48a61da57a79ccd7cc">
  <xsd:schema xmlns:xsd="http://www.w3.org/2001/XMLSchema" xmlns:xs="http://www.w3.org/2001/XMLSchema" xmlns:p="http://schemas.microsoft.com/office/2006/metadata/properties" xmlns:ns2="856ef3db-0f86-461d-8091-1bcd93e11528" xmlns:ns3="0a928224-53c8-4757-ac06-2fc380c83ae9" targetNamespace="http://schemas.microsoft.com/office/2006/metadata/properties" ma:root="true" ma:fieldsID="5c350a2e8123fbde15eefe5c03befb2d" ns2:_="" ns3:_="">
    <xsd:import namespace="856ef3db-0f86-461d-8091-1bcd93e11528"/>
    <xsd:import namespace="0a928224-53c8-4757-ac06-2fc380c83a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6ef3db-0f86-461d-8091-1bcd93e115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928224-53c8-4757-ac06-2fc380c83ae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34DE611-D85F-476E-B719-AFA5A47D5D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6ef3db-0f86-461d-8091-1bcd93e11528"/>
    <ds:schemaRef ds:uri="0a928224-53c8-4757-ac06-2fc380c83a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C3E2354-1548-4614-8C1C-374CC1E16A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C98F2D-56EE-4744-A52A-7681E3FED79B}">
  <ds:schemaRefs>
    <ds:schemaRef ds:uri="http://schemas.microsoft.com/office/infopath/2007/PartnerControls"/>
    <ds:schemaRef ds:uri="http://www.w3.org/XML/1998/namespace"/>
    <ds:schemaRef ds:uri="http://purl.org/dc/dcmitype/"/>
    <ds:schemaRef ds:uri="0a928224-53c8-4757-ac06-2fc380c83ae9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856ef3db-0f86-461d-8091-1bcd93e11528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3695</TotalTime>
  <Words>458</Words>
  <Application>Microsoft Office PowerPoint</Application>
  <PresentationFormat>Widescreen</PresentationFormat>
  <Paragraphs>61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MS PGothic</vt:lpstr>
      <vt:lpstr>Arial</vt:lpstr>
      <vt:lpstr>Arial Narrow</vt:lpstr>
      <vt:lpstr>Calibri</vt:lpstr>
      <vt:lpstr>Futura PT Book</vt:lpstr>
      <vt:lpstr>Futura PT Medium</vt:lpstr>
      <vt:lpstr>Times New Roman</vt:lpstr>
      <vt:lpstr>Body Slides Master</vt:lpstr>
      <vt:lpstr>PowerPoint Presentation</vt:lpstr>
      <vt:lpstr> Разработка  паспорта  автодороги  Bentley OpenRoads RoadBrain</vt:lpstr>
      <vt:lpstr>Сложности при разработке паспорта автодороги</vt:lpstr>
      <vt:lpstr>Предлагаемая технология паспортизации дороги</vt:lpstr>
      <vt:lpstr>Варианты получения облака точек</vt:lpstr>
      <vt:lpstr>PowerPoint Presentation</vt:lpstr>
      <vt:lpstr>PowerPoint Presentation</vt:lpstr>
      <vt:lpstr>Ведомости, чертежи, спецификации</vt:lpstr>
      <vt:lpstr>Примеры работы системы сканирования и обработки данных. Распознавание знаков</vt:lpstr>
      <vt:lpstr>Примеры работы системы сканирования и обработки данных. 3D и 2D модель дороги и распознавание разметки</vt:lpstr>
      <vt:lpstr> Пример работы системы обработки и распознавания облака точек в районе ул. Орджоникидзе (г. Челябинск) </vt:lpstr>
      <vt:lpstr>Пример работы системы обработки и распознавания облака точек на примере ул. Мира (пересечение с ул. 40 лет Победы), г. Златоуст </vt:lpstr>
      <vt:lpstr>Показатели эффективности от внедрения Bentley OpenRoads</vt:lpstr>
      <vt:lpstr>Спасибо за внимание!  Dmitry.Kozlov@bentley.com </vt:lpstr>
    </vt:vector>
  </TitlesOfParts>
  <Company>Bentley Systems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O'Brien</dc:creator>
  <cp:lastModifiedBy>Dmitry Kozlov</cp:lastModifiedBy>
  <cp:revision>89</cp:revision>
  <dcterms:created xsi:type="dcterms:W3CDTF">2016-03-16T20:53:14Z</dcterms:created>
  <dcterms:modified xsi:type="dcterms:W3CDTF">2019-07-04T05:29:30Z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0x01010038F82F331613954EB0BDBAB002037FB7</vt:lpwstr>
  </property>
</Properties>
</file>