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85" r:id="rId3"/>
    <p:sldId id="287" r:id="rId4"/>
    <p:sldId id="326" r:id="rId5"/>
    <p:sldId id="286" r:id="rId6"/>
    <p:sldId id="318" r:id="rId7"/>
    <p:sldId id="319" r:id="rId8"/>
    <p:sldId id="325" r:id="rId9"/>
    <p:sldId id="327" r:id="rId10"/>
    <p:sldId id="320" r:id="rId11"/>
    <p:sldId id="337" r:id="rId12"/>
    <p:sldId id="336" r:id="rId13"/>
    <p:sldId id="321" r:id="rId14"/>
    <p:sldId id="293" r:id="rId15"/>
    <p:sldId id="291" r:id="rId16"/>
    <p:sldId id="323" r:id="rId17"/>
    <p:sldId id="324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8" r:id="rId27"/>
    <p:sldId id="344" r:id="rId28"/>
    <p:sldId id="340" r:id="rId29"/>
    <p:sldId id="339" r:id="rId30"/>
    <p:sldId id="341" r:id="rId31"/>
    <p:sldId id="347" r:id="rId32"/>
    <p:sldId id="343" r:id="rId33"/>
    <p:sldId id="345" r:id="rId34"/>
    <p:sldId id="346" r:id="rId35"/>
    <p:sldId id="282" r:id="rId36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1EF"/>
    <a:srgbClr val="323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6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itchFamily="34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06352" y="6356350"/>
            <a:ext cx="2133600" cy="365125"/>
          </a:xfrm>
        </p:spPr>
        <p:txBody>
          <a:bodyPr/>
          <a:lstStyle>
            <a:lvl1pPr>
              <a:defRPr sz="1600" b="1">
                <a:latin typeface="Franklin Gothic Book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6"/>
          <a:stretch/>
        </p:blipFill>
        <p:spPr bwMode="auto">
          <a:xfrm>
            <a:off x="0" y="692705"/>
            <a:ext cx="9144000" cy="32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000" y="116632"/>
            <a:ext cx="1876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70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191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17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  <a:latin typeface="Franklin Gothic Book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860" y="0"/>
            <a:ext cx="7157684" cy="550258"/>
          </a:xfrm>
        </p:spPr>
        <p:txBody>
          <a:bodyPr>
            <a:normAutofit/>
          </a:bodyPr>
          <a:lstStyle>
            <a:lvl1pPr>
              <a:defRPr sz="2800">
                <a:solidFill>
                  <a:srgbClr val="990033"/>
                </a:solidFill>
                <a:latin typeface="Franklin Gothic Book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6"/>
          <a:stretch/>
        </p:blipFill>
        <p:spPr bwMode="auto">
          <a:xfrm>
            <a:off x="0" y="692705"/>
            <a:ext cx="9144000" cy="32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000" y="116632"/>
            <a:ext cx="1876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594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624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59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2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7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96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23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191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67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0.pn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8.jpe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tuten.ru/" TargetMode="External"/><Relationship Id="rId2" Type="http://schemas.openxmlformats.org/officeDocument/2006/relationships/hyperlink" Target="mailto:mav@miakom.r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/>
            </a:gs>
            <a:gs pos="100000">
              <a:srgbClr val="D5E1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078263" y="2546200"/>
            <a:ext cx="6987473" cy="18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ШУМОЗАЩИТНЫЕ ЭКРАНЫ ИЗ ИННОВАЦИОННЫХ КОМПОЗИТНЫХ ЭЛЕМЕНТОВ И ИХ ПРОЕКТИРОВАНИЕ С ПРИМЕНЕНИЕМ BIM ТЕХНОЛОГИЙ</a:t>
            </a:r>
            <a:endParaRPr lang="ru-RU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8370" y="6172687"/>
            <a:ext cx="532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Мошенжал Андрей Вячеславович, </a:t>
            </a:r>
          </a:p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к.т.н., главный инженер проектов ООО «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Миаком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СПб»</a:t>
            </a:r>
          </a:p>
        </p:txBody>
      </p:sp>
      <p:pic>
        <p:nvPicPr>
          <p:cNvPr id="19458" name="Picture 2" descr="Лого для печати">
            <a:extLst>
              <a:ext uri="{FF2B5EF4-FFF2-40B4-BE49-F238E27FC236}">
                <a16:creationId xmlns:a16="http://schemas.microsoft.com/office/drawing/2014/main" id="{D53233B7-6935-4EED-8ACD-F92AD96B2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2" y="48552"/>
            <a:ext cx="2271349" cy="6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750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Стандартные решения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B3A9250A-7C74-4B38-B9DF-11737246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E142161-E6F9-4E3E-B5E2-14BB1BE5E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8BE3F0C-408A-4D6E-B66F-15FB67E23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" t="5338" r="2802"/>
          <a:stretch/>
        </p:blipFill>
        <p:spPr>
          <a:xfrm>
            <a:off x="831899" y="1077528"/>
            <a:ext cx="3176778" cy="239713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ED6A939-B123-4A65-BA4D-6598F2A90E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211" b="11152"/>
          <a:stretch/>
        </p:blipFill>
        <p:spPr>
          <a:xfrm>
            <a:off x="5725118" y="3603389"/>
            <a:ext cx="2416812" cy="27197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7A3546-626B-400D-A582-84500C0F1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8" y="3640345"/>
            <a:ext cx="4032268" cy="30242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0FE1EC-CDA0-48A3-BF9C-5FC7ACDE31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257" y="1018535"/>
            <a:ext cx="4261569" cy="23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81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Стандартные решения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B3A9250A-7C74-4B38-B9DF-11737246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E142161-E6F9-4E3E-B5E2-14BB1BE5E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4E2C41-214F-451E-B2E5-B33411B64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12"/>
          <a:stretch/>
        </p:blipFill>
        <p:spPr>
          <a:xfrm>
            <a:off x="3740727" y="1885721"/>
            <a:ext cx="4663440" cy="45677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692C0D-3C2D-4562-9E9E-2C15F1DFDBEB}"/>
              </a:ext>
            </a:extLst>
          </p:cNvPr>
          <p:cNvSpPr txBox="1"/>
          <p:nvPr/>
        </p:nvSpPr>
        <p:spPr>
          <a:xfrm>
            <a:off x="3140016" y="889761"/>
            <a:ext cx="2863968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Калитки, ворота и тех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проходы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8007"/>
          <a:stretch/>
        </p:blipFill>
        <p:spPr>
          <a:xfrm>
            <a:off x="154708" y="1911926"/>
            <a:ext cx="3143250" cy="457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95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Стандартные решения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B3A9250A-7C74-4B38-B9DF-11737246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E142161-E6F9-4E3E-B5E2-14BB1BE5E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9E8051-4D58-4FCC-A0E9-C83D3E97C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700" y="1718409"/>
            <a:ext cx="5400600" cy="4949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EA5877-B73C-4691-8771-061A65DA718A}"/>
              </a:ext>
            </a:extLst>
          </p:cNvPr>
          <p:cNvSpPr txBox="1"/>
          <p:nvPr/>
        </p:nvSpPr>
        <p:spPr>
          <a:xfrm>
            <a:off x="2527069" y="1040193"/>
            <a:ext cx="367422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Калитки, ворота и тех. проходы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58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Нестандартные решения</a:t>
            </a:r>
            <a:endParaRPr lang="ru-RU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B3A9250A-7C74-4B38-B9DF-11737246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E142161-E6F9-4E3E-B5E2-14BB1BE5E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5055" y="916347"/>
            <a:ext cx="8333117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ЗСД (западный скоростной диаметр). Мост через Морской канал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460BA4-C1F7-45D6-A089-C262620A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31" y="1595021"/>
            <a:ext cx="8703567" cy="507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92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Экспериментальный участок</a:t>
            </a:r>
            <a:endParaRPr lang="ru-RU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6A5A49-87E5-4AA6-9748-140238F255A3}"/>
              </a:ext>
            </a:extLst>
          </p:cNvPr>
          <p:cNvSpPr txBox="1"/>
          <p:nvPr/>
        </p:nvSpPr>
        <p:spPr>
          <a:xfrm>
            <a:off x="1740652" y="6085712"/>
            <a:ext cx="5662695" cy="400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 участка работ 24 м (1 пролет)</a:t>
            </a: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26DE9997-D5AA-4EEB-939B-3DBAF43ACEEA}"/>
              </a:ext>
            </a:extLst>
          </p:cNvPr>
          <p:cNvSpPr/>
          <p:nvPr/>
        </p:nvSpPr>
        <p:spPr>
          <a:xfrm rot="16200000">
            <a:off x="4928128" y="3140317"/>
            <a:ext cx="699643" cy="71894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4F926C-1DF0-4B05-8BA6-6980F133D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327" y="2098127"/>
            <a:ext cx="3179733" cy="25857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BCFFDB-5A67-49DE-BC79-BE90E79C9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25" y="1063744"/>
            <a:ext cx="4712247" cy="47305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0A2801-5D95-4016-BE27-6272D6699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91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Типовая конструкция внутренней части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92BFA0-81D8-4DCD-8201-14A3D8A39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78"/>
          <a:stretch/>
        </p:blipFill>
        <p:spPr>
          <a:xfrm>
            <a:off x="474827" y="4054776"/>
            <a:ext cx="8194345" cy="26739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BF70F2-C7D1-4575-BEC4-E783DD7CA4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41291" r="33267" b="5271"/>
          <a:stretch/>
        </p:blipFill>
        <p:spPr>
          <a:xfrm rot="5400000">
            <a:off x="-309110" y="1364772"/>
            <a:ext cx="3214776" cy="21652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50166D-28DE-463A-B2BB-51E329EFC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8194" name="Picture 2" descr="ÐÐ°ÑÑÐ¸Ð½ÐºÐ¸ Ð¿Ð¾ Ð·Ð°Ð¿ÑÐ¾ÑÑ Ð·ÑÐ´ ÑÐºÑÐ°Ð½Ñ">
            <a:extLst>
              <a:ext uri="{FF2B5EF4-FFF2-40B4-BE49-F238E27FC236}">
                <a16:creationId xmlns:a16="http://schemas.microsoft.com/office/drawing/2014/main" id="{27004D8E-9F66-45E0-AC01-276A26FC0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98" y="839998"/>
            <a:ext cx="6408154" cy="321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02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5878" y="4859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Шумозащитные экраны. Экспериментальный участок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974CDF-2E4D-4065-97FD-0D4536B78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638A19-FDA2-4FFC-B7C1-DEE1BDBD6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42" y="3993931"/>
            <a:ext cx="3613483" cy="27101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A68950-0CD8-4E2B-8CF0-EEB19602D9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7" y="3993931"/>
            <a:ext cx="3613484" cy="27101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4A6A70-DDD4-4F09-B40B-14CF5209E200}"/>
              </a:ext>
            </a:extLst>
          </p:cNvPr>
          <p:cNvSpPr txBox="1"/>
          <p:nvPr/>
        </p:nvSpPr>
        <p:spPr>
          <a:xfrm>
            <a:off x="-277780" y="748561"/>
            <a:ext cx="5740876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Первоначальный вариант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28D9B9-3237-4E9B-A7DF-15D97318265E}"/>
              </a:ext>
            </a:extLst>
          </p:cNvPr>
          <p:cNvSpPr txBox="1"/>
          <p:nvPr/>
        </p:nvSpPr>
        <p:spPr>
          <a:xfrm>
            <a:off x="5351756" y="763731"/>
            <a:ext cx="2934592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Новый вариант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E0C459-77D3-437F-A44E-D1601DC03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42" y="1152494"/>
            <a:ext cx="3613483" cy="2710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289FE61-B2AB-47B7-BC69-347EAC5B84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7" y="1152495"/>
            <a:ext cx="3613483" cy="27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81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Стыковка с панелями других производителей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58364" y="1024322"/>
            <a:ext cx="5627272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Совмещение с экранами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других производителей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DFFEE2-E40F-48C9-A3C6-0ED2FDA090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10"/>
          <a:stretch/>
        </p:blipFill>
        <p:spPr>
          <a:xfrm>
            <a:off x="2548267" y="1716814"/>
            <a:ext cx="4159084" cy="47341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8A0DD2-824A-4E23-A258-08733F6DD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816" y="1607496"/>
            <a:ext cx="1968789" cy="21444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D15B01-F023-4BF4-BBD4-BD9AF491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745" y="4028965"/>
            <a:ext cx="2133600" cy="24135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3449F0-32DD-4DCC-8550-EC125B593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4" y="2077694"/>
            <a:ext cx="2422739" cy="417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50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Реализованные объекты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25801" y="975386"/>
            <a:ext cx="4492397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 5 «Урал» (Московская область)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D27DD9-E2E1-4497-8653-1584178D5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2176"/>
            <a:ext cx="2523104" cy="50462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6E1757-F40F-4652-B2AE-2938EA296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2174"/>
            <a:ext cx="2523105" cy="504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44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Реализованные объекты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70470" y="879009"/>
            <a:ext cx="7203057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КАД (Кольцевая автомобильная дорога. Ленинградская область)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F13A20-A539-41E3-B30E-90AF1FF05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97" y="1403506"/>
            <a:ext cx="5220072" cy="29362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B25DB5-07A0-42DC-95FF-1484DC76ED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353432"/>
            <a:ext cx="4211960" cy="23692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0269A6E-C970-4C31-A025-AED20357E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72140"/>
            <a:ext cx="4211960" cy="23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34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Введение</a:t>
            </a:r>
            <a:endParaRPr lang="ru-RU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31652" y="904819"/>
            <a:ext cx="7280695" cy="6463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Акустические экраны - эффективное решение для обеспечения защиты от шума</a:t>
            </a:r>
          </a:p>
        </p:txBody>
      </p:sp>
      <p:sp>
        <p:nvSpPr>
          <p:cNvPr id="40" name="Номер слайда 2">
            <a:extLst>
              <a:ext uri="{FF2B5EF4-FFF2-40B4-BE49-F238E27FC236}">
                <a16:creationId xmlns:a16="http://schemas.microsoft.com/office/drawing/2014/main" id="{21F0DCAE-56F8-455F-B906-98B96B21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83F64E3-ADB9-4A1B-BF19-071678381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7FA5CCA5-B792-42E5-A654-5C1E9A9E7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857" y="1724658"/>
            <a:ext cx="3461965" cy="230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¨ÑÐ¼Ð¾Ð·Ð°ÑÐ¸ÑÐ½ÑÐµ ÑÐºÑÐ°Ð½Ñ ÐºÐ°ÑÐµÑÑÐ²Ð¾">
            <a:extLst>
              <a:ext uri="{FF2B5EF4-FFF2-40B4-BE49-F238E27FC236}">
                <a16:creationId xmlns:a16="http://schemas.microsoft.com/office/drawing/2014/main" id="{F6A791AD-2F6F-4139-AA4B-4D61E3701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56" y="4411778"/>
            <a:ext cx="3461965" cy="232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¨ÑÐ¼Ð¾Ð·Ð°ÑÐ¸ÑÐ½ÑÐµ ÑÐºÑÐ°Ð½Ñ ÐºÐ°ÑÐµÑÑÐ²Ð¾">
            <a:extLst>
              <a:ext uri="{FF2B5EF4-FFF2-40B4-BE49-F238E27FC236}">
                <a16:creationId xmlns:a16="http://schemas.microsoft.com/office/drawing/2014/main" id="{64D64E7D-7045-4784-ADC9-4F51F037D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/>
          <a:stretch/>
        </p:blipFill>
        <p:spPr bwMode="auto">
          <a:xfrm>
            <a:off x="5003324" y="4411777"/>
            <a:ext cx="3461963" cy="232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Ð¾ÑÐ¾Ð¶ÐµÐµ Ð¸Ð·Ð¾Ð±ÑÐ°Ð¶ÐµÐ½Ð¸Ðµ">
            <a:extLst>
              <a:ext uri="{FF2B5EF4-FFF2-40B4-BE49-F238E27FC236}">
                <a16:creationId xmlns:a16="http://schemas.microsoft.com/office/drawing/2014/main" id="{908D2CCB-739C-40C4-A30C-A50B0FE2A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24" y="1724658"/>
            <a:ext cx="3461963" cy="230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683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Реализованные объекты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838" y="879009"/>
            <a:ext cx="8264105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Установка шумозащитного экрана на автомобильной дороге А-135 подъездная дорога от автомобильной дороги М-4 «Дон» Южный подъезд к г. Ростов-на-Дону км 11+350 – км 13+940 (Ростовская область)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5A33276-30B1-44BE-B629-EC0A49104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28" y="2469232"/>
            <a:ext cx="5436096" cy="36240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008C8F-D0D5-466F-BA33-9AE240FA7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5086"/>
            <a:ext cx="3564746" cy="39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32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Реализованные объекты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838" y="879009"/>
            <a:ext cx="8264105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Установка шумозащитного экрана на автомобильной дороге А-135 подъездная дорога от автомобильной дороги М-4 «Дон» Южный подъезд к г. Ростов-на-Дону км 11+350 – км 13+940 (Ростовская область)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3C1AE3-5E72-466A-8506-2ECAFA9B3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1" y="3501008"/>
            <a:ext cx="4640889" cy="30939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5C25ED-825E-4DCF-A056-0B7B77744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16832"/>
            <a:ext cx="4640889" cy="309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17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Реализованные объекты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838" y="879009"/>
            <a:ext cx="8264105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путепровода на автомобильной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дороге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А-107 «Московское малое кольцо» Икша-Ногинск-Бронницы-Голицыно-Истра-Икша на км 16 участка от Егорьевского шоссе до Рязанского шоссе (Московская область)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3628A7-EE76-40BA-9EF5-14324ED79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83" y="1839770"/>
            <a:ext cx="8368034" cy="27363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B7DC96-B62D-4511-8D9F-6A404995E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76867"/>
            <a:ext cx="3779912" cy="28349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61639BA-5597-418D-B228-AD6884B444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79" y="3976867"/>
            <a:ext cx="3779912" cy="28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66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Реализованные объекты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838" y="879009"/>
            <a:ext cx="8264105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путепровода на автомобильной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дорге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А-107 «Московское малое кольцо» Икша-Ногинск-Бронницы-Голицыно-Истра-Икша на км 16 участка от Егорьевского шоссе до Рязанского шоссе (Московская область)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DFF7F0-B8B9-4ACA-ABB0-2C8BDD11C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95" y="1964684"/>
            <a:ext cx="4860032" cy="36450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E9AF40-4C50-4041-A02B-EBD49884E4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6" y="3044804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39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Реализованные объекты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838" y="879009"/>
            <a:ext cx="826410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ЗСД (западный скоростной диаметр). Мост через Морской канал 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125B7E7-61E2-42A3-AA06-2CE5AFC4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98" y="1450983"/>
            <a:ext cx="8633783" cy="503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68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Реализованные объекты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838" y="879009"/>
            <a:ext cx="826410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ЗСД (западный скоростной диаметр). Мост через Морской канал 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2" name="Рисунок 11" descr="https://bx.miakom.ru/upload/iblock/aac/DSC_0144.JPG">
            <a:extLst>
              <a:ext uri="{FF2B5EF4-FFF2-40B4-BE49-F238E27FC236}">
                <a16:creationId xmlns:a16="http://schemas.microsoft.com/office/drawing/2014/main" id="{55144D75-9C58-431D-A4AE-9704C69CC80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5" y="1533422"/>
            <a:ext cx="3929559" cy="239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https://bx.miakom.ru/upload/iblock/e1c/DSC_0230.JPG">
            <a:extLst>
              <a:ext uri="{FF2B5EF4-FFF2-40B4-BE49-F238E27FC236}">
                <a16:creationId xmlns:a16="http://schemas.microsoft.com/office/drawing/2014/main" id="{0624326E-5F25-4B77-B5BB-B8EAE8C80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13" y="1533422"/>
            <a:ext cx="3929558" cy="239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bx.miakom.ru/upload/iblock/771/DSC_0186.JPG">
            <a:extLst>
              <a:ext uri="{FF2B5EF4-FFF2-40B4-BE49-F238E27FC236}">
                <a16:creationId xmlns:a16="http://schemas.microsoft.com/office/drawing/2014/main" id="{1AC3EF22-FF00-448E-904D-F00238415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5" y="4040354"/>
            <a:ext cx="3929559" cy="262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bx.miakom.ru/upload/iblock/e3f/DSC_0269.JPG">
            <a:extLst>
              <a:ext uri="{FF2B5EF4-FFF2-40B4-BE49-F238E27FC236}">
                <a16:creationId xmlns:a16="http://schemas.microsoft.com/office/drawing/2014/main" id="{82AE6617-C96D-41BF-910B-3750A580E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13" y="4041613"/>
            <a:ext cx="3929559" cy="262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251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Проектирование </a:t>
            </a:r>
            <a:r>
              <a:rPr lang="ru-R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шумозащитных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экранов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838" y="853131"/>
            <a:ext cx="826410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принципов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D05BB7-4A3B-4238-952B-9BDB3D7491D6}"/>
              </a:ext>
            </a:extLst>
          </p:cNvPr>
          <p:cNvSpPr txBox="1"/>
          <p:nvPr/>
        </p:nvSpPr>
        <p:spPr>
          <a:xfrm>
            <a:off x="1241007" y="2015587"/>
            <a:ext cx="2432649" cy="9233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модель объекта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-модель)</a:t>
            </a:r>
          </a:p>
        </p:txBody>
      </p:sp>
      <p:pic>
        <p:nvPicPr>
          <p:cNvPr id="1026" name="Picture 2" descr="ÐÐ°ÑÑÐ¸Ð½ÐºÐ¸ Ð¿Ð¾ Ð·Ð°Ð¿ÑÐ¾ÑÑ BIM Ð¼Ð¾Ð´ÐµÐ»Ñ Ð¾Ð±ÑÐµÐºÑÐ° Ð´Ð¾ÑÐ¾Ð³Ð°">
            <a:extLst>
              <a:ext uri="{FF2B5EF4-FFF2-40B4-BE49-F238E27FC236}">
                <a16:creationId xmlns:a16="http://schemas.microsoft.com/office/drawing/2014/main" id="{B9D6C222-68BA-4B7E-A71A-BD518B1E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50" y="1475125"/>
            <a:ext cx="4226943" cy="215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EE78FD-CF1B-446F-9B0F-EDC3A5633F83}"/>
              </a:ext>
            </a:extLst>
          </p:cNvPr>
          <p:cNvSpPr/>
          <p:nvPr/>
        </p:nvSpPr>
        <p:spPr>
          <a:xfrm>
            <a:off x="1043797" y="1362977"/>
            <a:ext cx="7220310" cy="23636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48C42EBD-BE86-444F-AAB3-A2426FBFF7BD}"/>
              </a:ext>
            </a:extLst>
          </p:cNvPr>
          <p:cNvSpPr/>
          <p:nvPr/>
        </p:nvSpPr>
        <p:spPr>
          <a:xfrm rot="10800000">
            <a:off x="4444759" y="3788843"/>
            <a:ext cx="444261" cy="560798"/>
          </a:xfrm>
          <a:prstGeom prst="downArrow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675CB-B12E-4B06-8726-7C20F63CE4B2}"/>
              </a:ext>
            </a:extLst>
          </p:cNvPr>
          <p:cNvSpPr txBox="1"/>
          <p:nvPr/>
        </p:nvSpPr>
        <p:spPr>
          <a:xfrm>
            <a:off x="1241006" y="5408763"/>
            <a:ext cx="2432649" cy="3693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Элементы объекта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767D1BD-F590-407E-A55E-528C8C89023A}"/>
              </a:ext>
            </a:extLst>
          </p:cNvPr>
          <p:cNvSpPr/>
          <p:nvPr/>
        </p:nvSpPr>
        <p:spPr>
          <a:xfrm>
            <a:off x="1043797" y="4411869"/>
            <a:ext cx="7220310" cy="236363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DE312C-0ECB-4819-9301-FDF14115C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257" y="4757023"/>
            <a:ext cx="2102936" cy="15824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5247A8-540C-4B05-A56F-563826682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903" y="4757023"/>
            <a:ext cx="2179105" cy="171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50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Проектирование </a:t>
            </a:r>
            <a:r>
              <a:rPr lang="ru-RU" sz="20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шумозащитных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экранов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93602" y="807096"/>
            <a:ext cx="3345794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Спецификации и ведомости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" y="1223349"/>
            <a:ext cx="8966746" cy="48569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0920" y="6143212"/>
            <a:ext cx="7591559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Чем больше необходимо учесть особенностей в проекте, тем более трудоемким становится процесс проектирования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9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Проектирование </a:t>
            </a:r>
            <a:r>
              <a:rPr lang="ru-R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шумозащитных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экранов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838" y="853131"/>
            <a:ext cx="826410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принципов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BIM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2C675CB-B12E-4B06-8726-7C20F63CE4B2}"/>
              </a:ext>
            </a:extLst>
          </p:cNvPr>
          <p:cNvSpPr txBox="1"/>
          <p:nvPr/>
        </p:nvSpPr>
        <p:spPr>
          <a:xfrm>
            <a:off x="3450565" y="1520628"/>
            <a:ext cx="2432649" cy="36933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Элементы объекта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04B473-5BEE-4287-8EE7-7E41121FD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59" y="2767794"/>
            <a:ext cx="4303323" cy="25004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1DB3F9-359A-471E-A2C3-06CCD8AEE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209" y="2804163"/>
            <a:ext cx="3854663" cy="2500492"/>
          </a:xfrm>
          <a:prstGeom prst="rect">
            <a:avLst/>
          </a:prstGeom>
        </p:spPr>
      </p:pic>
      <p:sp>
        <p:nvSpPr>
          <p:cNvPr id="13" name="Крест 12">
            <a:extLst>
              <a:ext uri="{FF2B5EF4-FFF2-40B4-BE49-F238E27FC236}">
                <a16:creationId xmlns:a16="http://schemas.microsoft.com/office/drawing/2014/main" id="{15EE910C-C93F-4C6C-8A01-685B397F5150}"/>
              </a:ext>
            </a:extLst>
          </p:cNvPr>
          <p:cNvSpPr/>
          <p:nvPr/>
        </p:nvSpPr>
        <p:spPr>
          <a:xfrm>
            <a:off x="4459860" y="3623092"/>
            <a:ext cx="713782" cy="707366"/>
          </a:xfrm>
          <a:prstGeom prst="plus">
            <a:avLst>
              <a:gd name="adj" fmla="val 462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Левая фигурная скобка 15">
            <a:extLst>
              <a:ext uri="{FF2B5EF4-FFF2-40B4-BE49-F238E27FC236}">
                <a16:creationId xmlns:a16="http://schemas.microsoft.com/office/drawing/2014/main" id="{FC4103A0-69D3-4022-9F21-16BDABD94C51}"/>
              </a:ext>
            </a:extLst>
          </p:cNvPr>
          <p:cNvSpPr/>
          <p:nvPr/>
        </p:nvSpPr>
        <p:spPr>
          <a:xfrm rot="5400000">
            <a:off x="4216627" y="-2126418"/>
            <a:ext cx="775085" cy="9013343"/>
          </a:xfrm>
          <a:prstGeom prst="leftBrace">
            <a:avLst>
              <a:gd name="adj1" fmla="val 180456"/>
              <a:gd name="adj2" fmla="val 49043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ÐÐ°ÑÑÐ¸Ð½ÐºÐ¸ Ð¿Ð¾ Ð·Ð°Ð¿ÑÐ¾ÑÑ Dynamo revit">
            <a:extLst>
              <a:ext uri="{FF2B5EF4-FFF2-40B4-BE49-F238E27FC236}">
                <a16:creationId xmlns:a16="http://schemas.microsoft.com/office/drawing/2014/main" id="{1DEEB856-3859-42A6-9BE9-6EE9F8ECE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3"/>
          <a:stretch/>
        </p:blipFill>
        <p:spPr bwMode="auto">
          <a:xfrm>
            <a:off x="5590107" y="5845434"/>
            <a:ext cx="3064865" cy="98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FE6AD1A1-1E2F-4795-A4C8-972A75815779}"/>
              </a:ext>
            </a:extLst>
          </p:cNvPr>
          <p:cNvSpPr/>
          <p:nvPr/>
        </p:nvSpPr>
        <p:spPr>
          <a:xfrm rot="10800000">
            <a:off x="6933524" y="5384245"/>
            <a:ext cx="444261" cy="560798"/>
          </a:xfrm>
          <a:prstGeom prst="downArrow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952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Проектирование </a:t>
            </a:r>
            <a:r>
              <a:rPr lang="ru-R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шумозащитных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экранов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838" y="853131"/>
            <a:ext cx="826410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Autocad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Civil 3d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A8A8EA-5A13-454D-B8B8-F20C3D363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3" y="1674944"/>
            <a:ext cx="7953554" cy="25000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E2572C-9095-40B2-89E0-70E12158D9E3}"/>
              </a:ext>
            </a:extLst>
          </p:cNvPr>
          <p:cNvSpPr txBox="1"/>
          <p:nvPr/>
        </p:nvSpPr>
        <p:spPr>
          <a:xfrm>
            <a:off x="534838" y="1350242"/>
            <a:ext cx="8264105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Расстановка стоек (закладных деталей) шумозащитных экранов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1A1151-EB6A-4195-832C-533A66583FE9}"/>
              </a:ext>
            </a:extLst>
          </p:cNvPr>
          <p:cNvSpPr txBox="1"/>
          <p:nvPr/>
        </p:nvSpPr>
        <p:spPr>
          <a:xfrm>
            <a:off x="4666890" y="4465537"/>
            <a:ext cx="393364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Получение координат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X, Y, Z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каждой стойки (закладных деталей)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536C3E-64F6-42CC-80FD-411846E95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37" y="4416734"/>
            <a:ext cx="4201064" cy="2338575"/>
          </a:xfrm>
          <a:prstGeom prst="rect">
            <a:avLst/>
          </a:prstGeom>
        </p:spPr>
      </p:pic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EBB4F494-9DE0-403B-BDC5-A39D0CFB064C}"/>
              </a:ext>
            </a:extLst>
          </p:cNvPr>
          <p:cNvSpPr/>
          <p:nvPr/>
        </p:nvSpPr>
        <p:spPr>
          <a:xfrm>
            <a:off x="6411580" y="5376546"/>
            <a:ext cx="444261" cy="560798"/>
          </a:xfrm>
          <a:prstGeom prst="downArrow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F6F43D-5F48-46E4-9803-40C10094B641}"/>
              </a:ext>
            </a:extLst>
          </p:cNvPr>
          <p:cNvSpPr txBox="1"/>
          <p:nvPr/>
        </p:nvSpPr>
        <p:spPr>
          <a:xfrm>
            <a:off x="5119223" y="6116490"/>
            <a:ext cx="3028974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Dynamo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333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Постановка проблемы</a:t>
            </a:r>
            <a:endParaRPr lang="ru-RU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81149" y="841163"/>
            <a:ext cx="5971275" cy="6463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Проблемы эксплуатации металлических шумозащитных экранов</a:t>
            </a: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5128312C-9309-43D6-91D4-BF366FB449FB}"/>
              </a:ext>
            </a:extLst>
          </p:cNvPr>
          <p:cNvSpPr/>
          <p:nvPr/>
        </p:nvSpPr>
        <p:spPr>
          <a:xfrm>
            <a:off x="4243300" y="1675547"/>
            <a:ext cx="353683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796B85-181D-4E6E-A68A-C018F1B58D68}"/>
              </a:ext>
            </a:extLst>
          </p:cNvPr>
          <p:cNvSpPr txBox="1"/>
          <p:nvPr/>
        </p:nvSpPr>
        <p:spPr>
          <a:xfrm>
            <a:off x="2763036" y="2454402"/>
            <a:ext cx="3253810" cy="6463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Низкая коррозионная стойкость элементов экрана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D901DB-BA55-41E8-8566-DB2229A19E20}"/>
              </a:ext>
            </a:extLst>
          </p:cNvPr>
          <p:cNvSpPr txBox="1"/>
          <p:nvPr/>
        </p:nvSpPr>
        <p:spPr>
          <a:xfrm>
            <a:off x="3058278" y="4051450"/>
            <a:ext cx="2740975" cy="6463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Быстрый выход из строя (3-5 лет)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A3482F-C361-411B-9896-0EB8719D9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35" y="2647574"/>
            <a:ext cx="1775718" cy="23676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47EF4C-EAC7-4F6B-9DB8-E3F07D5EB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26" y="1951023"/>
            <a:ext cx="1775718" cy="23676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6EAC85-418F-4FF7-9912-B0771A0E2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069" b="54791"/>
          <a:stretch/>
        </p:blipFill>
        <p:spPr>
          <a:xfrm>
            <a:off x="196366" y="1787420"/>
            <a:ext cx="2488015" cy="2915890"/>
          </a:xfrm>
          <a:prstGeom prst="rect">
            <a:avLst/>
          </a:prstGeom>
        </p:spPr>
      </p:pic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F3043CAB-5D0D-42ED-9D39-A73E82EA8DE6}"/>
              </a:ext>
            </a:extLst>
          </p:cNvPr>
          <p:cNvSpPr/>
          <p:nvPr/>
        </p:nvSpPr>
        <p:spPr>
          <a:xfrm>
            <a:off x="4243299" y="3240300"/>
            <a:ext cx="353683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2DE1927C-604C-4CF4-96B0-591DF4F46262}"/>
              </a:ext>
            </a:extLst>
          </p:cNvPr>
          <p:cNvSpPr/>
          <p:nvPr/>
        </p:nvSpPr>
        <p:spPr>
          <a:xfrm>
            <a:off x="4243297" y="4828722"/>
            <a:ext cx="353683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3AF847-5D71-4CD5-B0BC-F34CD1CB8ADF}"/>
              </a:ext>
            </a:extLst>
          </p:cNvPr>
          <p:cNvSpPr txBox="1"/>
          <p:nvPr/>
        </p:nvSpPr>
        <p:spPr>
          <a:xfrm>
            <a:off x="4364727" y="4978545"/>
            <a:ext cx="2740975" cy="30777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Необходимость замены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15FD8F-62A6-432E-890C-C3B512FB6BCF}"/>
              </a:ext>
            </a:extLst>
          </p:cNvPr>
          <p:cNvSpPr txBox="1"/>
          <p:nvPr/>
        </p:nvSpPr>
        <p:spPr>
          <a:xfrm>
            <a:off x="2515447" y="3176567"/>
            <a:ext cx="1903543" cy="7386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Выполняется периодическая покраска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8BD129-2588-4368-95A7-104820729D5C}"/>
              </a:ext>
            </a:extLst>
          </p:cNvPr>
          <p:cNvSpPr txBox="1"/>
          <p:nvPr/>
        </p:nvSpPr>
        <p:spPr>
          <a:xfrm>
            <a:off x="2649118" y="5687814"/>
            <a:ext cx="2740975" cy="6463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Замена старых панелей на новые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4EAFBC-3FC2-4A74-AE5B-A1C7E7934CEB}"/>
              </a:ext>
            </a:extLst>
          </p:cNvPr>
          <p:cNvSpPr txBox="1"/>
          <p:nvPr/>
        </p:nvSpPr>
        <p:spPr>
          <a:xfrm>
            <a:off x="173408" y="5834139"/>
            <a:ext cx="1655398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Трудоемкость</a:t>
            </a:r>
          </a:p>
        </p:txBody>
      </p:sp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D32F87DE-CBAB-4344-B00C-809C682D0216}"/>
              </a:ext>
            </a:extLst>
          </p:cNvPr>
          <p:cNvSpPr/>
          <p:nvPr/>
        </p:nvSpPr>
        <p:spPr>
          <a:xfrm rot="16200000">
            <a:off x="2062121" y="5710364"/>
            <a:ext cx="353683" cy="590582"/>
          </a:xfrm>
          <a:prstGeom prst="down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20D771-A727-4FAE-953B-283B7CD79BAD}"/>
              </a:ext>
            </a:extLst>
          </p:cNvPr>
          <p:cNvSpPr txBox="1"/>
          <p:nvPr/>
        </p:nvSpPr>
        <p:spPr>
          <a:xfrm>
            <a:off x="6077926" y="5682490"/>
            <a:ext cx="2998973" cy="64633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Затраты на приобретение новых элементов</a:t>
            </a:r>
          </a:p>
        </p:txBody>
      </p:sp>
      <p:sp>
        <p:nvSpPr>
          <p:cNvPr id="37" name="Стрелка: вниз 36">
            <a:extLst>
              <a:ext uri="{FF2B5EF4-FFF2-40B4-BE49-F238E27FC236}">
                <a16:creationId xmlns:a16="http://schemas.microsoft.com/office/drawing/2014/main" id="{5AF4CA1A-9A32-4252-860F-AA96AC791A5F}"/>
              </a:ext>
            </a:extLst>
          </p:cNvPr>
          <p:cNvSpPr/>
          <p:nvPr/>
        </p:nvSpPr>
        <p:spPr>
          <a:xfrm rot="5400000">
            <a:off x="5544713" y="5710364"/>
            <a:ext cx="353683" cy="590582"/>
          </a:xfrm>
          <a:prstGeom prst="down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48A68DCD-6BB7-4463-9E40-921A1A12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5CAB0A9-A12B-48DB-951A-A73FEA64EC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20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5A2371-26D6-4C87-BACC-D30516FA6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99" y="4279197"/>
            <a:ext cx="4176713" cy="257175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Проектирование </a:t>
            </a:r>
            <a:r>
              <a:rPr lang="ru-R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шумозащитных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экранов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838" y="801375"/>
            <a:ext cx="826410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E2572C-9095-40B2-89E0-70E12158D9E3}"/>
              </a:ext>
            </a:extLst>
          </p:cNvPr>
          <p:cNvSpPr txBox="1"/>
          <p:nvPr/>
        </p:nvSpPr>
        <p:spPr>
          <a:xfrm>
            <a:off x="534838" y="1203600"/>
            <a:ext cx="8264105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Подготовка параметрических семейств шумозащитных экранов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A8B5D7-4EAD-4037-A150-D8B805E449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865"/>
          <a:stretch/>
        </p:blipFill>
        <p:spPr>
          <a:xfrm>
            <a:off x="122726" y="1588573"/>
            <a:ext cx="5067986" cy="28551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FDC173-F825-44FC-A98A-B84A41FD49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20" t="23614" r="41517" b="8030"/>
          <a:stretch/>
        </p:blipFill>
        <p:spPr>
          <a:xfrm>
            <a:off x="5706916" y="1762527"/>
            <a:ext cx="2626199" cy="482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65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Проектирование экранов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B3A9250A-7C74-4B38-B9DF-11737246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0B9525-E64E-4C55-A9B6-BBD89CA39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7" t="41557" r="4811" b="29371"/>
          <a:stretch/>
        </p:blipFill>
        <p:spPr>
          <a:xfrm>
            <a:off x="44101" y="1803311"/>
            <a:ext cx="9055798" cy="2317287"/>
          </a:xfrm>
          <a:prstGeom prst="rect">
            <a:avLst/>
          </a:prstGeom>
        </p:spPr>
      </p:pic>
      <p:pic>
        <p:nvPicPr>
          <p:cNvPr id="12" name="Picture 2" descr="ÐÐ°ÑÑÐ¸Ð½ÐºÐ¸ Ð¿Ð¾ Ð·Ð°Ð¿ÑÐ¾ÑÑ Dynamo revit">
            <a:extLst>
              <a:ext uri="{FF2B5EF4-FFF2-40B4-BE49-F238E27FC236}">
                <a16:creationId xmlns:a16="http://schemas.microsoft.com/office/drawing/2014/main" id="{5DE4C1E4-D27E-47BC-8271-461474832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3"/>
          <a:stretch/>
        </p:blipFill>
        <p:spPr bwMode="auto">
          <a:xfrm>
            <a:off x="156162" y="1110422"/>
            <a:ext cx="2216799" cy="70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A9B026-A181-4B8F-9149-8DDFE843D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733" y="4231885"/>
            <a:ext cx="3854663" cy="2500492"/>
          </a:xfrm>
          <a:prstGeom prst="rect">
            <a:avLst/>
          </a:prstGeom>
        </p:spPr>
      </p:pic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86699E71-D43C-4730-8AFB-BDBBD2AEE21E}"/>
              </a:ext>
            </a:extLst>
          </p:cNvPr>
          <p:cNvSpPr/>
          <p:nvPr/>
        </p:nvSpPr>
        <p:spPr>
          <a:xfrm rot="18825182">
            <a:off x="3627048" y="3405652"/>
            <a:ext cx="444261" cy="1862632"/>
          </a:xfrm>
          <a:prstGeom prst="downArrow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60382" y="757880"/>
            <a:ext cx="7697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Применение скрипта(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(структуры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нодов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для автоматического размещения экранов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88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6312140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Проектирование </a:t>
            </a:r>
            <a:r>
              <a:rPr lang="ru-R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шумозащитных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экранов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4838" y="801375"/>
            <a:ext cx="826410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Revit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520326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E2572C-9095-40B2-89E0-70E12158D9E3}"/>
              </a:ext>
            </a:extLst>
          </p:cNvPr>
          <p:cNvSpPr txBox="1"/>
          <p:nvPr/>
        </p:nvSpPr>
        <p:spPr>
          <a:xfrm>
            <a:off x="122726" y="1186348"/>
            <a:ext cx="8927146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Получение спецификации материалов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BF85F2-CAAC-4C4E-A1E5-926024667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91" t="34465" r="20261" b="29988"/>
          <a:stretch/>
        </p:blipFill>
        <p:spPr>
          <a:xfrm>
            <a:off x="298399" y="1529800"/>
            <a:ext cx="8575799" cy="2656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9E4D69-9760-4AC1-AC88-59D986B5ACAB}"/>
              </a:ext>
            </a:extLst>
          </p:cNvPr>
          <p:cNvSpPr txBox="1"/>
          <p:nvPr/>
        </p:nvSpPr>
        <p:spPr>
          <a:xfrm>
            <a:off x="581496" y="4160840"/>
            <a:ext cx="826410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Autocad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12A983-CC7B-4C4B-A2B8-DB4AED7266A3}"/>
              </a:ext>
            </a:extLst>
          </p:cNvPr>
          <p:cNvSpPr txBox="1"/>
          <p:nvPr/>
        </p:nvSpPr>
        <p:spPr>
          <a:xfrm>
            <a:off x="169384" y="4545813"/>
            <a:ext cx="8927146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Оформление чертежей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2B8798-8C97-48BB-A1BA-50ADC24E07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26" t="28491" r="20755" b="32671"/>
          <a:stretch/>
        </p:blipFill>
        <p:spPr>
          <a:xfrm>
            <a:off x="534838" y="4899829"/>
            <a:ext cx="4770836" cy="17299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284E6D-3913-4790-8DE8-F5693E3D56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36" t="42598" r="57535" b="25704"/>
          <a:stretch/>
        </p:blipFill>
        <p:spPr>
          <a:xfrm>
            <a:off x="5795109" y="4933454"/>
            <a:ext cx="2443118" cy="16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82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Армогрунтовые подпорные стены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B3A9250A-7C74-4B38-B9DF-11737246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B9D851-27B1-409B-A970-F4E60B71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657"/>
            <a:ext cx="9144000" cy="32669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CE7D5F-9453-4136-BC35-7D1250523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8" t="28665" r="28396" b="15602"/>
          <a:stretch/>
        </p:blipFill>
        <p:spPr>
          <a:xfrm>
            <a:off x="108628" y="4150987"/>
            <a:ext cx="4463372" cy="2699960"/>
          </a:xfrm>
          <a:prstGeom prst="rect">
            <a:avLst/>
          </a:prstGeom>
        </p:spPr>
      </p:pic>
      <p:pic>
        <p:nvPicPr>
          <p:cNvPr id="12" name="Picture 2" descr="ÐÐ°ÑÑÐ¸Ð½ÐºÐ¸ Ð¿Ð¾ Ð·Ð°Ð¿ÑÐ¾ÑÑ Dynamo revit">
            <a:extLst>
              <a:ext uri="{FF2B5EF4-FFF2-40B4-BE49-F238E27FC236}">
                <a16:creationId xmlns:a16="http://schemas.microsoft.com/office/drawing/2014/main" id="{7326D123-CC8A-43EE-8CDC-46BFA9F6C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3"/>
          <a:stretch/>
        </p:blipFill>
        <p:spPr bwMode="auto">
          <a:xfrm>
            <a:off x="6754673" y="1019751"/>
            <a:ext cx="2216799" cy="70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00D764-5669-490D-AC9C-C00A202E8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466" y="4150987"/>
            <a:ext cx="3572515" cy="25914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88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56DEBB-7491-49AC-BD4A-C394AA290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53" t="39289" r="51887" b="6245"/>
          <a:stretch/>
        </p:blipFill>
        <p:spPr>
          <a:xfrm rot="16200000">
            <a:off x="3529393" y="-2052963"/>
            <a:ext cx="1918443" cy="80168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CFCDB4-9DAD-46D2-9150-75B6757C7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75" t="33715" r="35000" b="10203"/>
          <a:stretch/>
        </p:blipFill>
        <p:spPr>
          <a:xfrm>
            <a:off x="4999756" y="2281172"/>
            <a:ext cx="4091792" cy="445120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Раскладка </a:t>
            </a:r>
            <a:r>
              <a:rPr lang="ru-RU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геоматериалов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B3A9250A-7C74-4B38-B9DF-11737246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3C4D2E-7242-4501-9C12-9C34346BA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t="20276" r="5251" b="11614"/>
          <a:stretch/>
        </p:blipFill>
        <p:spPr>
          <a:xfrm>
            <a:off x="59480" y="3497855"/>
            <a:ext cx="5010256" cy="2651331"/>
          </a:xfrm>
          <a:prstGeom prst="rect">
            <a:avLst/>
          </a:prstGeom>
        </p:spPr>
      </p:pic>
      <p:pic>
        <p:nvPicPr>
          <p:cNvPr id="12" name="Picture 2" descr="ÐÐ°ÑÑÐ¸Ð½ÐºÐ¸ Ð¿Ð¾ Ð·Ð°Ð¿ÑÐ¾ÑÑ Dynamo revit">
            <a:extLst>
              <a:ext uri="{FF2B5EF4-FFF2-40B4-BE49-F238E27FC236}">
                <a16:creationId xmlns:a16="http://schemas.microsoft.com/office/drawing/2014/main" id="{B1F096E1-2C4F-4766-92F9-93533B2F9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3"/>
          <a:stretch/>
        </p:blipFill>
        <p:spPr bwMode="auto">
          <a:xfrm>
            <a:off x="892881" y="2744941"/>
            <a:ext cx="2216799" cy="70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37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bg1"/>
            </a:gs>
            <a:gs pos="100000">
              <a:srgbClr val="D5E1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2754497"/>
            <a:ext cx="9144000" cy="58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92" tIns="47896" rIns="95792" bIns="47896">
            <a:spAutoFit/>
          </a:bodyPr>
          <a:lstStyle>
            <a:lvl1pPr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1pPr>
            <a:lvl2pPr marL="742950" indent="-28575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2pPr>
            <a:lvl3pPr marL="11430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3pPr>
            <a:lvl4pPr marL="16002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4pPr>
            <a:lvl5pPr marL="20574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9pPr>
          </a:lstStyle>
          <a:p>
            <a:pPr algn="ctr" eaLnBrk="1" hangingPunct="1"/>
            <a:r>
              <a:rPr lang="ru-RU" sz="3200" b="1" dirty="0">
                <a:solidFill>
                  <a:srgbClr val="002060"/>
                </a:solidFill>
                <a:latin typeface="Franklin Gothic Book" pitchFamily="34" charset="0"/>
              </a:rPr>
              <a:t>Спасибо за внимание!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66577" y="4854925"/>
            <a:ext cx="7137837" cy="182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92" tIns="47896" rIns="95792" bIns="47896">
            <a:spAutoFit/>
          </a:bodyPr>
          <a:lstStyle>
            <a:lvl1pPr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1pPr>
            <a:lvl2pPr marL="742950" indent="-28575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2pPr>
            <a:lvl3pPr marL="11430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3pPr>
            <a:lvl4pPr marL="16002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4pPr>
            <a:lvl5pPr marL="20574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«МИАКОМ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СПб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197376, Санкт-Петербург, улица Академика Павлова, дом 14А, литер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 +7 (812) 309-89-08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mav@miakom.ru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hlinkClick r:id="rId3"/>
              </a:rPr>
              <a:t>http://tuten.ru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Лого для печати">
            <a:extLst>
              <a:ext uri="{FF2B5EF4-FFF2-40B4-BE49-F238E27FC236}">
                <a16:creationId xmlns:a16="http://schemas.microsoft.com/office/drawing/2014/main" id="{A91A1620-36AE-4788-A701-5ADA144E1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2" y="48552"/>
            <a:ext cx="2271349" cy="6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520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Постановка проблемы</a:t>
            </a:r>
            <a:endParaRPr lang="ru-RU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81149" y="927425"/>
            <a:ext cx="5971275" cy="6463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Проблемы эксплуатации металлических шумозащитных экранов</a:t>
            </a: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48A68DCD-6BB7-4463-9E40-921A1A12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5CAB0A9-A12B-48DB-951A-A73FEA64E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A506C7-08C7-4672-ABC5-76EBE903B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31" y="2132669"/>
            <a:ext cx="2995517" cy="3994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0C6144-78A4-430E-A915-529A427F19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07" y="2132669"/>
            <a:ext cx="2995517" cy="399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6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</a:t>
            </a:r>
            <a:endParaRPr lang="ru-RU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7695" y="832778"/>
            <a:ext cx="7278179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композитных элементов шумозащитных экранов производства ООО «Миаком СПб»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796B85-181D-4E6E-A68A-C018F1B58D68}"/>
              </a:ext>
            </a:extLst>
          </p:cNvPr>
          <p:cNvSpPr txBox="1"/>
          <p:nvPr/>
        </p:nvSpPr>
        <p:spPr>
          <a:xfrm>
            <a:off x="167073" y="2250851"/>
            <a:ext cx="248123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коррозии</a:t>
            </a: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1BD4A0D6-D156-4748-A6FB-A90058C2002C}"/>
              </a:ext>
            </a:extLst>
          </p:cNvPr>
          <p:cNvSpPr/>
          <p:nvPr/>
        </p:nvSpPr>
        <p:spPr>
          <a:xfrm>
            <a:off x="4389942" y="1573389"/>
            <a:ext cx="353683" cy="6014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5D11058A-E33B-4E75-ABD9-29EDA605BFD1}"/>
              </a:ext>
            </a:extLst>
          </p:cNvPr>
          <p:cNvSpPr/>
          <p:nvPr/>
        </p:nvSpPr>
        <p:spPr>
          <a:xfrm>
            <a:off x="7362201" y="1574766"/>
            <a:ext cx="353683" cy="58184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F697E3-8C9B-4637-A1B1-32EDBB8FC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683" y="2772361"/>
            <a:ext cx="2434720" cy="18260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97D78B5-B42C-4CDA-A08A-E5A444D80701}"/>
              </a:ext>
            </a:extLst>
          </p:cNvPr>
          <p:cNvSpPr txBox="1"/>
          <p:nvPr/>
        </p:nvSpPr>
        <p:spPr>
          <a:xfrm>
            <a:off x="6321683" y="2250851"/>
            <a:ext cx="2401092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Окраска в массе</a:t>
            </a:r>
          </a:p>
        </p:txBody>
      </p:sp>
      <p:pic>
        <p:nvPicPr>
          <p:cNvPr id="12292" name="Picture 4" descr="https://bx.miakom.ru/upload/iblock/483/DSC00375.JPG">
            <a:extLst>
              <a:ext uri="{FF2B5EF4-FFF2-40B4-BE49-F238E27FC236}">
                <a16:creationId xmlns:a16="http://schemas.microsoft.com/office/drawing/2014/main" id="{F2791061-4EBF-495E-8C2B-8B8E67BF0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12049" r="26707" b="17482"/>
          <a:stretch/>
        </p:blipFill>
        <p:spPr bwMode="auto">
          <a:xfrm>
            <a:off x="203279" y="2679741"/>
            <a:ext cx="2408824" cy="203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D2CBDE8-FCC8-476E-9E1B-9BFE8FF4A5A0}"/>
              </a:ext>
            </a:extLst>
          </p:cNvPr>
          <p:cNvSpPr txBox="1"/>
          <p:nvPr/>
        </p:nvSpPr>
        <p:spPr>
          <a:xfrm>
            <a:off x="3326165" y="2250851"/>
            <a:ext cx="248123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Низкий вес</a:t>
            </a: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9A207EA8-B768-4CC6-B2D9-079D1D1FF468}"/>
              </a:ext>
            </a:extLst>
          </p:cNvPr>
          <p:cNvSpPr/>
          <p:nvPr/>
        </p:nvSpPr>
        <p:spPr>
          <a:xfrm>
            <a:off x="1251274" y="1564546"/>
            <a:ext cx="353683" cy="6014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6" name="Picture 8" descr="https://bx.miakom.ru/upload/iblock/51f/DSC_0286.JPG">
            <a:extLst>
              <a:ext uri="{FF2B5EF4-FFF2-40B4-BE49-F238E27FC236}">
                <a16:creationId xmlns:a16="http://schemas.microsoft.com/office/drawing/2014/main" id="{A6EC128A-8AC0-4DF5-85E5-4754B5230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47" y="2772361"/>
            <a:ext cx="2787905" cy="18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E4C524-17AD-4DFD-A004-07D1D8357B34}"/>
              </a:ext>
            </a:extLst>
          </p:cNvPr>
          <p:cNvSpPr txBox="1"/>
          <p:nvPr/>
        </p:nvSpPr>
        <p:spPr>
          <a:xfrm>
            <a:off x="167073" y="5434660"/>
            <a:ext cx="2481236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затрат на замену вышедших из строя элементов по причине коррозии</a:t>
            </a:r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2E0B4780-67EF-4734-B318-720C497B0782}"/>
              </a:ext>
            </a:extLst>
          </p:cNvPr>
          <p:cNvSpPr/>
          <p:nvPr/>
        </p:nvSpPr>
        <p:spPr>
          <a:xfrm>
            <a:off x="4353736" y="4738274"/>
            <a:ext cx="353683" cy="5324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4CDB1AD3-556E-414F-9F83-E3DEB39EC159}"/>
              </a:ext>
            </a:extLst>
          </p:cNvPr>
          <p:cNvSpPr/>
          <p:nvPr/>
        </p:nvSpPr>
        <p:spPr>
          <a:xfrm>
            <a:off x="7325995" y="4739651"/>
            <a:ext cx="353683" cy="51509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6A72A1-F4A0-420F-AEF2-A6DB1DB19B23}"/>
              </a:ext>
            </a:extLst>
          </p:cNvPr>
          <p:cNvSpPr txBox="1"/>
          <p:nvPr/>
        </p:nvSpPr>
        <p:spPr>
          <a:xfrm>
            <a:off x="6321683" y="5296160"/>
            <a:ext cx="2401092" cy="147732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Снижение затрат на эксплуатации экранов (нет необходимости окраски)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410513-5C8C-4E4C-B70B-B2E41B80161F}"/>
              </a:ext>
            </a:extLst>
          </p:cNvPr>
          <p:cNvSpPr txBox="1"/>
          <p:nvPr/>
        </p:nvSpPr>
        <p:spPr>
          <a:xfrm>
            <a:off x="3331160" y="5573159"/>
            <a:ext cx="2481236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Снижение трудозатрат при строительстве</a:t>
            </a:r>
          </a:p>
        </p:txBody>
      </p:sp>
      <p:sp>
        <p:nvSpPr>
          <p:cNvPr id="29" name="Стрелка: вниз 28">
            <a:extLst>
              <a:ext uri="{FF2B5EF4-FFF2-40B4-BE49-F238E27FC236}">
                <a16:creationId xmlns:a16="http://schemas.microsoft.com/office/drawing/2014/main" id="{882C0EF6-9692-40B9-A406-C060C8A7C043}"/>
              </a:ext>
            </a:extLst>
          </p:cNvPr>
          <p:cNvSpPr/>
          <p:nvPr/>
        </p:nvSpPr>
        <p:spPr>
          <a:xfrm>
            <a:off x="1215068" y="4729431"/>
            <a:ext cx="353683" cy="5324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B3A9250A-7C74-4B38-B9DF-11737246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E142161-E6F9-4E3E-B5E2-14BB1BE5EF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Композитные панели</a:t>
            </a:r>
            <a:endParaRPr lang="ru-RU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7695" y="875908"/>
            <a:ext cx="7278179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Собственное производство</a:t>
            </a:r>
          </a:p>
        </p:txBody>
      </p:sp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B3A9250A-7C74-4B38-B9DF-11737246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E142161-E6F9-4E3E-B5E2-14BB1BE5E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2050" name="Picture 2" descr="https://bx.miakom.ru/upload/iblock/093/DSC_0216.JPG">
            <a:extLst>
              <a:ext uri="{FF2B5EF4-FFF2-40B4-BE49-F238E27FC236}">
                <a16:creationId xmlns:a16="http://schemas.microsoft.com/office/drawing/2014/main" id="{23D5A780-A7B9-457B-9D87-99071EE37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8" y="1404196"/>
            <a:ext cx="4132812" cy="275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x.miakom.ru/upload/iblock/5b1/DSC_0229.JPG">
            <a:extLst>
              <a:ext uri="{FF2B5EF4-FFF2-40B4-BE49-F238E27FC236}">
                <a16:creationId xmlns:a16="http://schemas.microsoft.com/office/drawing/2014/main" id="{C85C3EE9-4CF3-4052-A000-12ED46FC4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64" y="1404196"/>
            <a:ext cx="4132815" cy="275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bx.miakom.ru/upload/iblock/ea4/DSC00350.JPG">
            <a:extLst>
              <a:ext uri="{FF2B5EF4-FFF2-40B4-BE49-F238E27FC236}">
                <a16:creationId xmlns:a16="http://schemas.microsoft.com/office/drawing/2014/main" id="{16587EB3-DA33-493F-B27E-F57CF667A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59" y="4407669"/>
            <a:ext cx="4132814" cy="23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bx.miakom.ru/upload/iblock/108/DSC00371.JPG">
            <a:extLst>
              <a:ext uri="{FF2B5EF4-FFF2-40B4-BE49-F238E27FC236}">
                <a16:creationId xmlns:a16="http://schemas.microsoft.com/office/drawing/2014/main" id="{C1FEFD3D-B74F-497A-A10A-B218100D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64" y="4407669"/>
            <a:ext cx="4132815" cy="23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591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Композитные панели</a:t>
            </a:r>
            <a:endParaRPr lang="ru-RU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27695" y="875908"/>
            <a:ext cx="7278179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Общий вид панелей</a:t>
            </a:r>
          </a:p>
        </p:txBody>
      </p:sp>
      <p:sp>
        <p:nvSpPr>
          <p:cNvPr id="30" name="Номер слайда 2">
            <a:extLst>
              <a:ext uri="{FF2B5EF4-FFF2-40B4-BE49-F238E27FC236}">
                <a16:creationId xmlns:a16="http://schemas.microsoft.com/office/drawing/2014/main" id="{B3A9250A-7C74-4B38-B9DF-11737246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E142161-E6F9-4E3E-B5E2-14BB1BE5E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BDD840-312F-4CEF-BED9-4334F69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49" y="1704132"/>
            <a:ext cx="2144947" cy="18986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171971-BD55-4DD3-8B51-BF923CCC3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160" y="3869894"/>
            <a:ext cx="2144947" cy="21269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C2F559-3E4E-4CE1-9A59-D9FAEB4ED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" y="4332638"/>
            <a:ext cx="2354838" cy="188316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0EDFDAB-D5AF-453D-A667-1E75B2F17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0860" y="1553583"/>
            <a:ext cx="2376264" cy="158734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4BCDB4-09C4-4296-9737-1BA6E15D91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680" y="3140926"/>
            <a:ext cx="1989302" cy="17341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B3B6B4B-C1BF-4A0E-9947-D33C80D85A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7919" y="4957804"/>
            <a:ext cx="1896823" cy="14452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B635E0A-3BFE-41E0-B5D7-9C08A7A874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210"/>
          <a:stretch/>
        </p:blipFill>
        <p:spPr>
          <a:xfrm>
            <a:off x="2252959" y="1466036"/>
            <a:ext cx="2318170" cy="48249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532307-1CCB-4379-8A67-85BDF4C86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895" y="1666146"/>
            <a:ext cx="170497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13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Композитные панели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59771" y="885546"/>
            <a:ext cx="4024457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Конструкции новых панелей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A7A973-E8D9-421E-987C-713A3C202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614" y="1674981"/>
            <a:ext cx="2455294" cy="48108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23AA076-2E6F-4268-9E97-EE2CF305C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093" y="1674980"/>
            <a:ext cx="2362595" cy="48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23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0" y="125623"/>
            <a:ext cx="5390093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Композитные панели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731309"/>
            <a:ext cx="9144000" cy="0"/>
          </a:xfrm>
          <a:prstGeom prst="line">
            <a:avLst/>
          </a:prstGeom>
          <a:ln w="28575">
            <a:solidFill>
              <a:srgbClr val="3236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59771" y="885546"/>
            <a:ext cx="4024457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Конструкция основной панели</a:t>
            </a:r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3CE4F25C-E467-4DF9-A778-8F5E7F87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33524" y="6485822"/>
            <a:ext cx="2133600" cy="365125"/>
          </a:xfrm>
        </p:spPr>
        <p:txBody>
          <a:bodyPr/>
          <a:lstStyle/>
          <a:p>
            <a:fld id="{C66EF02B-E02F-4F22-A4F8-95B7DCEB7A63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78BD91-9A75-47DE-AB87-C8CB634B1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16" y="22223"/>
            <a:ext cx="2566356" cy="6767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47F69A-1272-45CF-8651-A6979A40B2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8"/>
          <a:stretch/>
        </p:blipFill>
        <p:spPr>
          <a:xfrm>
            <a:off x="507709" y="1047295"/>
            <a:ext cx="1352531" cy="56850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C2B9A9-6BB1-4A6D-8ADC-D9CCFE76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1422" y="1449238"/>
            <a:ext cx="3091419" cy="50372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9C546B-7F9A-4E7D-8D99-3AFAAABD1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805" y="2064414"/>
            <a:ext cx="3174161" cy="337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042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Фестиваль мощения 2016 Мошенжал А.В..pptx.potx" id="{A5B856AB-EBDC-4A4E-B69E-5995A2EBEECB}" vid="{7B1581A8-2FB6-4109-B14C-F1A4054A5A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Фестиваль мощения 2016 Мошенжал А.В..pptx</Template>
  <TotalTime>4039</TotalTime>
  <Words>566</Words>
  <Application>Microsoft Office PowerPoint</Application>
  <PresentationFormat>Экран (4:3)</PresentationFormat>
  <Paragraphs>129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 Unicode MS</vt:lpstr>
      <vt:lpstr>Arial</vt:lpstr>
      <vt:lpstr>Calibri</vt:lpstr>
      <vt:lpstr>Franklin Gothic Book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666</dc:creator>
  <cp:lastModifiedBy>Andrey</cp:lastModifiedBy>
  <cp:revision>191</cp:revision>
  <cp:lastPrinted>2019-07-03T13:02:20Z</cp:lastPrinted>
  <dcterms:created xsi:type="dcterms:W3CDTF">2016-09-05T11:03:53Z</dcterms:created>
  <dcterms:modified xsi:type="dcterms:W3CDTF">2019-07-03T13:02:50Z</dcterms:modified>
</cp:coreProperties>
</file>