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511" r:id="rId1"/>
    <p:sldMasterId id="2147484535" r:id="rId2"/>
    <p:sldMasterId id="2147484551" r:id="rId3"/>
    <p:sldMasterId id="2147484573" r:id="rId4"/>
  </p:sldMasterIdLst>
  <p:notesMasterIdLst>
    <p:notesMasterId r:id="rId16"/>
  </p:notesMasterIdLst>
  <p:handoutMasterIdLst>
    <p:handoutMasterId r:id="rId17"/>
  </p:handoutMasterIdLst>
  <p:sldIdLst>
    <p:sldId id="740" r:id="rId5"/>
    <p:sldId id="821" r:id="rId6"/>
    <p:sldId id="834" r:id="rId7"/>
    <p:sldId id="836" r:id="rId8"/>
    <p:sldId id="838" r:id="rId9"/>
    <p:sldId id="841" r:id="rId10"/>
    <p:sldId id="833" r:id="rId11"/>
    <p:sldId id="828" r:id="rId12"/>
    <p:sldId id="825" r:id="rId13"/>
    <p:sldId id="840" r:id="rId14"/>
    <p:sldId id="702" r:id="rId15"/>
  </p:sldIdLst>
  <p:sldSz cx="10693400" cy="756126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5154" indent="-37955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2034" indent="-79362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88912" indent="-119045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85794" indent="-16045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4400" algn="l" defTabSz="993758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981275" algn="l" defTabSz="993758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478157" algn="l" defTabSz="993758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975037" algn="l" defTabSz="993758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F64"/>
    <a:srgbClr val="FFFFFF"/>
    <a:srgbClr val="345598"/>
    <a:srgbClr val="2E4B86"/>
    <a:srgbClr val="CD6209"/>
    <a:srgbClr val="1561BD"/>
    <a:srgbClr val="F57913"/>
    <a:srgbClr val="C45D08"/>
    <a:srgbClr val="00396A"/>
    <a:srgbClr val="19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0629" autoAdjust="0"/>
  </p:normalViewPr>
  <p:slideViewPr>
    <p:cSldViewPr>
      <p:cViewPr varScale="1">
        <p:scale>
          <a:sx n="99" d="100"/>
          <a:sy n="99" d="100"/>
        </p:scale>
        <p:origin x="1848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4002" y="-90"/>
      </p:cViewPr>
      <p:guideLst>
        <p:guide orient="horz" pos="3110"/>
        <p:guide pos="2142"/>
        <p:guide orient="horz" pos="3131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335318981801862"/>
          <c:y val="6.9041373225567582E-2"/>
          <c:w val="0.62873594927712428"/>
          <c:h val="0.76993536650087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объем закупок у СМСП (%)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accent6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shade val="76000"/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76000"/>
                  <a:alpha val="85000"/>
                </a:schemeClr>
              </a:solidFill>
              <a:ln w="9525" cap="flat" cmpd="sng" algn="ctr">
                <a:solidFill>
                  <a:schemeClr val="accent6">
                    <a:shade val="76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shade val="76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DA-4B56-A3F5-4F9FB2F00B6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8DA-4B56-A3F5-4F9FB2F00B6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8DA-4B56-A3F5-4F9FB2F00B6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8DA-4B56-A3F5-4F9FB2F00B65}"/>
              </c:ext>
            </c:extLst>
          </c:dPt>
          <c:dLbls>
            <c:dLbl>
              <c:idx val="0"/>
              <c:layout>
                <c:manualLayout>
                  <c:x val="1.4161071315016739E-2"/>
                  <c:y val="-3.340764548639010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28,23%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DA-4B56-A3F5-4F9FB2F00B65}"/>
                </c:ext>
              </c:extLst>
            </c:dLbl>
            <c:dLbl>
              <c:idx val="1"/>
              <c:layout>
                <c:manualLayout>
                  <c:x val="1.0298969457796398E-2"/>
                  <c:y val="-3.1310723269944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38,54%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DA-4B56-A3F5-4F9FB2F00B65}"/>
                </c:ext>
              </c:extLst>
            </c:dLbl>
            <c:dLbl>
              <c:idx val="2"/>
              <c:layout>
                <c:manualLayout>
                  <c:x val="1.0598125946845631E-2"/>
                  <c:y val="-1.86538234458309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DA-4B56-A3F5-4F9FB2F00B65}"/>
                </c:ext>
              </c:extLst>
            </c:dLbl>
            <c:dLbl>
              <c:idx val="3"/>
              <c:layout>
                <c:manualLayout>
                  <c:x val="1.2873548169899277E-2"/>
                  <c:y val="-2.501979250366308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56,73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DA-4B56-A3F5-4F9FB2F00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4"/>
                <c:pt idx="0">
                  <c:v>28.23</c:v>
                </c:pt>
                <c:pt idx="1">
                  <c:v>38.54</c:v>
                </c:pt>
                <c:pt idx="2">
                  <c:v>46.39</c:v>
                </c:pt>
                <c:pt idx="3">
                  <c:v>56.73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DA-4B56-A3F5-4F9FB2F00B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Объем прямых закупок у СМСП (%)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accent6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tint val="77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782931527858305E-2"/>
                  <c:y val="-3.96754440714562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13,21%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DA-4B56-A3F5-4F9FB2F00B65}"/>
                </c:ext>
              </c:extLst>
            </c:dLbl>
            <c:dLbl>
              <c:idx val="1"/>
              <c:layout>
                <c:manualLayout>
                  <c:x val="9.7186114799782172E-3"/>
                  <c:y val="-4.82133333679360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16,50 %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8DA-4B56-A3F5-4F9FB2F00B65}"/>
                </c:ext>
              </c:extLst>
            </c:dLbl>
            <c:dLbl>
              <c:idx val="2"/>
              <c:layout>
                <c:manualLayout>
                  <c:x val="1.2093908392092232E-2"/>
                  <c:y val="-2.305917838508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8DA-4B56-A3F5-4F9FB2F00B65}"/>
                </c:ext>
              </c:extLst>
            </c:dLbl>
            <c:dLbl>
              <c:idx val="3"/>
              <c:layout>
                <c:manualLayout>
                  <c:x val="2.6345689864776405E-2"/>
                  <c:y val="-1.049969960539961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37,85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8DA-4B56-A3F5-4F9FB2F00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Sheet1!$B$3:$E$3</c:f>
              <c:numCache>
                <c:formatCode>#,##0.00</c:formatCode>
                <c:ptCount val="4"/>
                <c:pt idx="0">
                  <c:v>13.21</c:v>
                </c:pt>
                <c:pt idx="1">
                  <c:v>16.5</c:v>
                </c:pt>
                <c:pt idx="2">
                  <c:v>33.729999999999997</c:v>
                </c:pt>
                <c:pt idx="3">
                  <c:v>37.85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DA-4B56-A3F5-4F9FB2F00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99675136"/>
        <c:axId val="99693312"/>
        <c:axId val="0"/>
      </c:bar3DChart>
      <c:catAx>
        <c:axId val="996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93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69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95729515202344E-2"/>
          <c:y val="2.9394300661824146E-2"/>
          <c:w val="0.42069305980495142"/>
          <c:h val="0.688576406852124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0-0F9D-46D0-AB11-22F1584B4972}"/>
              </c:ext>
            </c:extLst>
          </c:dPt>
          <c:dPt>
            <c:idx val="1"/>
            <c:bubble3D val="0"/>
            <c:explosion val="2"/>
            <c:extLst>
              <c:ext xmlns:c16="http://schemas.microsoft.com/office/drawing/2014/chart" uri="{C3380CC4-5D6E-409C-BE32-E72D297353CC}">
                <c16:uniqueId val="{00000001-0F9D-46D0-AB11-22F1584B4972}"/>
              </c:ext>
            </c:extLst>
          </c:dPt>
          <c:cat>
            <c:strRef>
              <c:f>Лист1!$A$2:$A$4</c:f>
              <c:strCache>
                <c:ptCount val="3"/>
                <c:pt idx="0">
                  <c:v>Конкурентные процедуры (млн. руб.)</c:v>
                </c:pt>
                <c:pt idx="1">
                  <c:v>Единственный поставщик (млн. руб.)</c:v>
                </c:pt>
                <c:pt idx="2">
                  <c:v>Несостоявшиеся закупки (млн. руб.)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32756</c:v>
                </c:pt>
                <c:pt idx="1">
                  <c:v>9432</c:v>
                </c:pt>
                <c:pt idx="2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D-46D0-AB11-22F1584B4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92298789778684"/>
          <c:y val="0.13743879359136527"/>
          <c:w val="0.35177067128083206"/>
          <c:h val="0.42157871079055453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21419842239753E-2"/>
          <c:y val="0.13745240294151057"/>
          <c:w val="0.43079403214457651"/>
          <c:h val="0.696212725941076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0-E29B-4DC7-BA26-9E09F77E1FE3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E29B-4DC7-BA26-9E09F77E1FE3}"/>
              </c:ext>
            </c:extLst>
          </c:dPt>
          <c:cat>
            <c:strRef>
              <c:f>Лист1!$A$2:$A$4</c:f>
              <c:strCache>
                <c:ptCount val="3"/>
                <c:pt idx="0">
                  <c:v>Конкурентные процедуры (млн. руб.)</c:v>
                </c:pt>
                <c:pt idx="1">
                  <c:v>Единственный поставщик (млн. руб.)</c:v>
                </c:pt>
                <c:pt idx="2">
                  <c:v>Нестостоявшиеся закупки (млн. 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9B-4DC7-BA26-9E09F77E1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906181720549568"/>
          <c:y val="0.22615391636187079"/>
          <c:w val="0.36159778543124838"/>
          <c:h val="0.44444699220455958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93601432452665E-2"/>
          <c:y val="7.5351458626417164E-2"/>
          <c:w val="0.34172321401518152"/>
          <c:h val="0.398669197760730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spPr>
              <a:ln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1A92-4108-AD5E-FA4ADFBAE4A5}"/>
              </c:ext>
            </c:extLst>
          </c:dPt>
          <c:cat>
            <c:strRef>
              <c:f>Лист1!$A$2:$A$3</c:f>
              <c:strCache>
                <c:ptCount val="2"/>
                <c:pt idx="0">
                  <c:v>Конкурентные процедуры (млн.руб.)</c:v>
                </c:pt>
                <c:pt idx="1">
                  <c:v>Единственный поставщик (млн. 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2-4108-AD5E-FA4ADFBAE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257064510869641"/>
          <c:y val="0.15321142729213474"/>
          <c:w val="0.27007623251096197"/>
          <c:h val="0.17516857010719555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Основная номенклатурная потребность в ТРУ </a:t>
            </a:r>
          </a:p>
        </c:rich>
      </c:tx>
      <c:layout>
        <c:manualLayout>
          <c:xMode val="edge"/>
          <c:yMode val="edge"/>
          <c:x val="0.21784610832965637"/>
          <c:y val="4.46679797411367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66883137373459E-2"/>
          <c:y val="0.15121949606580395"/>
          <c:w val="0.52615192792990706"/>
          <c:h val="0.750577114536721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МТР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12.2</c:v>
                </c:pt>
                <c:pt idx="1">
                  <c:v>8.3000000000000007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F-4BEF-8C73-525414804A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и ТО АСУ ТП, РЗА и т.п.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F-4BEF-8C73-525414804A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 оборудования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#,##0">
                  <c:v>4.0999999999999996</c:v>
                </c:pt>
                <c:pt idx="1">
                  <c:v>3.7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F-4BEF-8C73-525414804A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Реконструкция зданий и сооружений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7.1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F-4BEF-8C73-525414804AA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Ремонт зданий и сооружений, ж/д, а/д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1.3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F-4BEF-8C73-525414804AA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Модернизация основного и вспомогательного оборудования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1.2</c:v>
                </c:pt>
                <c:pt idx="1">
                  <c:v>1.7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8F-4BEF-8C73-525414804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4620544"/>
        <c:axId val="34622080"/>
      </c:barChart>
      <c:catAx>
        <c:axId val="3462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34622080"/>
        <c:crosses val="autoZero"/>
        <c:auto val="1"/>
        <c:lblAlgn val="ctr"/>
        <c:lblOffset val="100"/>
        <c:noMultiLvlLbl val="0"/>
      </c:catAx>
      <c:valAx>
        <c:axId val="34622080"/>
        <c:scaling>
          <c:logBase val="10"/>
          <c:orientation val="minMax"/>
          <c:max val="20"/>
          <c:min val="1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crossAx val="346205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1179205196924491"/>
          <c:y val="0.1824446646183211"/>
          <c:w val="0.38679950990308959"/>
          <c:h val="0.73108650700742861"/>
        </c:manualLayout>
      </c:layout>
      <c:overlay val="0"/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0.05556</cdr:x>
      <cdr:y>0.46719</cdr:y>
    </cdr:from>
    <cdr:to>
      <cdr:x>0.27104</cdr:x>
      <cdr:y>0.71603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4172" y="2880320"/>
          <a:ext cx="2304214" cy="15341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в 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2017 </a:t>
          </a:r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году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0.07577</cdr:x>
      <cdr:y>0.54895</cdr:y>
    </cdr:from>
    <cdr:to>
      <cdr:x>0.24412</cdr:x>
      <cdr:y>0.60804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0196" y="3384376"/>
          <a:ext cx="1800233" cy="3643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r>
            <a:rPr lang="en-US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6,3</a:t>
          </a:r>
          <a:r>
            <a:rPr lang="en-US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млрд. руб.</a:t>
          </a:r>
          <a:endParaRPr lang="ru-RU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0.07577</cdr:x>
      <cdr:y>0.6307</cdr:y>
    </cdr:from>
    <cdr:to>
      <cdr:x>0.24412</cdr:x>
      <cdr:y>0.68979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0196" y="3888432"/>
          <a:ext cx="1800233" cy="3643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r>
            <a: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11,9 млрд. руб.</a:t>
          </a:r>
          <a:endParaRPr lang="ru-RU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0.0219</cdr:x>
      <cdr:y>0.32228</cdr:y>
    </cdr:from>
    <cdr:to>
      <cdr:x>0.21044</cdr:x>
      <cdr:y>0.55507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4132" y="1963735"/>
          <a:ext cx="2016224" cy="1418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0.05556</cdr:x>
      <cdr:y>0.0584</cdr:y>
    </cdr:from>
    <cdr:to>
      <cdr:x>0.27104</cdr:x>
      <cdr:y>0.29476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94172" y="360040"/>
          <a:ext cx="2304214" cy="14572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в 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</a:t>
          </a:r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году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0.07577</cdr:x>
      <cdr:y>0.12848</cdr:y>
    </cdr:from>
    <cdr:to>
      <cdr:x>0.24412</cdr:x>
      <cdr:y>0.18757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810196" y="792088"/>
          <a:ext cx="1800233" cy="3643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r>
            <a:rPr lang="en-US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7,6</a:t>
          </a:r>
          <a:r>
            <a:rPr lang="en-US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млрд. руб.</a:t>
          </a:r>
          <a:endParaRPr lang="ru-RU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0.07577</cdr:x>
      <cdr:y>0.21023</cdr:y>
    </cdr:from>
    <cdr:to>
      <cdr:x>0.24412</cdr:x>
      <cdr:y>0.26932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810196" y="1296144"/>
          <a:ext cx="1800233" cy="3643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accent6">
              <a:lumMod val="40000"/>
              <a:lumOff val="60000"/>
            </a:schemeClr>
          </a:solidFill>
        </a:ln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r>
            <a: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11,9 млрд. руб.</a:t>
          </a:r>
          <a:endParaRPr lang="ru-RU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0.51597</cdr:x>
      <cdr:y>0.62874</cdr:y>
    </cdr:from>
    <cdr:to>
      <cdr:x>0.55329</cdr:x>
      <cdr:y>0.79423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5057567" y="1804892"/>
          <a:ext cx="365828" cy="475055"/>
        </a:xfrm>
        <a:prstGeom xmlns:a="http://schemas.openxmlformats.org/drawingml/2006/main" prst="rightBrace">
          <a:avLst>
            <a:gd name="adj1" fmla="val 8333"/>
            <a:gd name="adj2" fmla="val 48958"/>
          </a:avLst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>
            <a:lvl1pPr defTabSz="912959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2" y="0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>
            <a:lvl1pPr algn="r" defTabSz="912959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04BB2A2-C44D-42AF-B1E9-7C373E07311D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3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9" tIns="45698" rIns="91399" bIns="45698" numCol="1" anchor="b" anchorCtr="0" compatLnSpc="1">
            <a:prstTxWarp prst="textNoShape">
              <a:avLst/>
            </a:prstTxWarp>
          </a:bodyPr>
          <a:lstStyle>
            <a:lvl1pPr defTabSz="912959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2" y="9441813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9" tIns="45698" rIns="91399" bIns="45698" numCol="1" anchor="b" anchorCtr="0" compatLnSpc="1">
            <a:prstTxWarp prst="textNoShape">
              <a:avLst/>
            </a:prstTxWarp>
          </a:bodyPr>
          <a:lstStyle>
            <a:lvl1pPr algn="r" defTabSz="912959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DB629F5-2ABD-4987-B6B5-CAD8C47BD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0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02" tIns="45748" rIns="91502" bIns="45748" numCol="1" anchor="t" anchorCtr="0" compatLnSpc="1">
            <a:prstTxWarp prst="textNoShape">
              <a:avLst/>
            </a:prstTxWarp>
          </a:bodyPr>
          <a:lstStyle>
            <a:lvl1pPr defTabSz="914576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5982" y="0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02" tIns="45748" rIns="91502" bIns="45748" numCol="1" anchor="t" anchorCtr="0" compatLnSpc="1">
            <a:prstTxWarp prst="textNoShape">
              <a:avLst/>
            </a:prstTxWarp>
          </a:bodyPr>
          <a:lstStyle>
            <a:lvl1pPr algn="r" defTabSz="914576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EBA284-FB62-48F7-8BB5-F7CE9E9DF2C9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6125"/>
            <a:ext cx="52689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2" tIns="46536" rIns="93072" bIns="4653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564" y="4722498"/>
            <a:ext cx="5447666" cy="44713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02" tIns="45748" rIns="91502" bIns="45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1813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02" tIns="45748" rIns="91502" bIns="45748" numCol="1" anchor="b" anchorCtr="0" compatLnSpc="1">
            <a:prstTxWarp prst="textNoShape">
              <a:avLst/>
            </a:prstTxWarp>
          </a:bodyPr>
          <a:lstStyle>
            <a:lvl1pPr defTabSz="914576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5982" y="9441813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02" tIns="45748" rIns="91502" bIns="45748" numCol="1" anchor="b" anchorCtr="0" compatLnSpc="1">
            <a:prstTxWarp prst="textNoShape">
              <a:avLst/>
            </a:prstTxWarp>
          </a:bodyPr>
          <a:lstStyle>
            <a:lvl1pPr algn="r" defTabSz="914576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270D5A-F2CE-4E4F-979D-00964F22D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5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515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03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89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579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4243" algn="l" defTabSz="9936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1089" algn="l" defTabSz="9936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7937" algn="l" defTabSz="9936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4785" algn="l" defTabSz="9936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270D5A-F2CE-4E4F-979D-00964F22DD5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6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270D5A-F2CE-4E4F-979D-00964F22DD5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2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64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818320" y="17932"/>
            <a:ext cx="8433901" cy="1314429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49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732840" y="6978390"/>
            <a:ext cx="2798449" cy="4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98" tIns="52049" rIns="104098" bIns="520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040966" eaLnBrk="1" hangingPunct="1">
              <a:defRPr/>
            </a:pPr>
            <a:fld id="{38F478B8-5712-402F-895D-A4571B91ED4F}" type="slidenum">
              <a:rPr lang="ru-RU" sz="240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pPr algn="r" defTabSz="1040966" eaLnBrk="1" hangingPunct="1">
                <a:defRPr/>
              </a:pPr>
              <a:t>‹#›</a:t>
            </a:fld>
            <a:endParaRPr lang="ru-RU" sz="2100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551748" y="17932"/>
            <a:ext cx="8700462" cy="828303"/>
          </a:xfrm>
        </p:spPr>
        <p:txBody>
          <a:bodyPr/>
          <a:lstStyle>
            <a:lvl1pPr>
              <a:defRPr sz="18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50156" y="7245980"/>
            <a:ext cx="9433048" cy="0"/>
          </a:xfrm>
          <a:prstGeom prst="line">
            <a:avLst/>
          </a:prstGeom>
          <a:ln w="19050">
            <a:solidFill>
              <a:srgbClr val="F57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3540" y="7279117"/>
            <a:ext cx="5976665" cy="215444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r>
              <a:rPr lang="ru-RU" sz="8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ПРЕЗЕНТАЦИИ</a:t>
            </a:r>
            <a:endParaRPr lang="ru-RU" sz="800" b="0" dirty="0">
              <a:solidFill>
                <a:srgbClr val="00396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9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82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0693400" cy="861144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11" tIns="49712" rIns="99411" bIns="49712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8" y="68262"/>
            <a:ext cx="778013" cy="7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6" y="7141193"/>
            <a:ext cx="1840499" cy="26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67147" y="7104445"/>
            <a:ext cx="2798449" cy="4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11" tIns="49712" rIns="99411" bIns="49712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B908514-13E2-44D9-82C6-398F2D87E134}" type="slidenum">
              <a:rPr lang="ru-RU" sz="210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ru-RU" sz="2100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6999" y="184195"/>
            <a:ext cx="9094532" cy="5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11" tIns="49712" rIns="99411" bIns="49712">
            <a:spAutoFit/>
          </a:bodyPr>
          <a:lstStyle>
            <a:lvl1pPr>
              <a:defRPr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62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5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594173" y="3492602"/>
            <a:ext cx="9624060" cy="1260211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54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818320" y="17932"/>
            <a:ext cx="8433901" cy="1314429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2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732840" y="6978390"/>
            <a:ext cx="2798449" cy="4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98" tIns="52049" rIns="104098" bIns="520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040966" eaLnBrk="1" hangingPunct="1">
              <a:defRPr/>
            </a:pPr>
            <a:fld id="{38F478B8-5712-402F-895D-A4571B91ED4F}" type="slidenum">
              <a:rPr lang="ru-RU" sz="240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pPr algn="r" defTabSz="1040966" eaLnBrk="1" hangingPunct="1">
                <a:defRPr/>
              </a:pPr>
              <a:t>‹#›</a:t>
            </a:fld>
            <a:endParaRPr lang="ru-RU" sz="2100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551748" y="17932"/>
            <a:ext cx="8700462" cy="828303"/>
          </a:xfrm>
        </p:spPr>
        <p:txBody>
          <a:bodyPr/>
          <a:lstStyle>
            <a:lvl1pPr>
              <a:defRPr sz="18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50156" y="7245980"/>
            <a:ext cx="9433048" cy="0"/>
          </a:xfrm>
          <a:prstGeom prst="line">
            <a:avLst/>
          </a:prstGeom>
          <a:ln w="19050">
            <a:solidFill>
              <a:srgbClr val="F57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3540" y="7279117"/>
            <a:ext cx="5976665" cy="215444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r>
              <a:rPr lang="ru-RU" sz="8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ПРЕЗЕНТАЦИИ</a:t>
            </a:r>
            <a:endParaRPr lang="ru-RU" sz="800" b="0" dirty="0">
              <a:solidFill>
                <a:srgbClr val="00396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3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40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732842" y="6978396"/>
            <a:ext cx="2798449" cy="4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42" rIns="104084" bIns="52042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040835" eaLnBrk="1" hangingPunct="1">
              <a:defRPr/>
            </a:pPr>
            <a:fld id="{38F478B8-5712-402F-895D-A4571B91ED4F}" type="slidenum">
              <a:rPr lang="ru-RU" sz="2400" smtClean="0">
                <a:solidFill>
                  <a:srgbClr val="00396A"/>
                </a:solidFill>
                <a:latin typeface="Tahoma" pitchFamily="34" charset="0"/>
                <a:cs typeface="Tahoma" pitchFamily="34" charset="0"/>
              </a:rPr>
              <a:pPr algn="r" defTabSz="1040835" eaLnBrk="1" hangingPunct="1">
                <a:defRPr/>
              </a:pPr>
              <a:t>‹#›</a:t>
            </a:fld>
            <a:endParaRPr lang="ru-RU" sz="2100" dirty="0" smtClean="0">
              <a:solidFill>
                <a:srgbClr val="00396A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50156" y="7245980"/>
            <a:ext cx="9433048" cy="0"/>
          </a:xfrm>
          <a:prstGeom prst="line">
            <a:avLst/>
          </a:prstGeom>
          <a:ln w="19050">
            <a:solidFill>
              <a:srgbClr val="F57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3531" y="7279118"/>
            <a:ext cx="8275986" cy="215431"/>
          </a:xfrm>
          <a:prstGeom prst="rect">
            <a:avLst/>
          </a:prstGeom>
          <a:noFill/>
        </p:spPr>
        <p:txBody>
          <a:bodyPr wrap="square" lIns="91251" tIns="45626" rIns="91251" bIns="45626" rtlCol="0">
            <a:spAutoFit/>
          </a:bodyPr>
          <a:lstStyle/>
          <a:p>
            <a:r>
              <a:rPr lang="ru-RU" sz="8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КОНСОЛИДИРОВАННЫЕ</a:t>
            </a:r>
            <a:r>
              <a:rPr lang="en-US" sz="8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 И ПРОИЗВОДСТВЕННЫЕ РЕЗУЛЬТАТЫ ДЕЯТЕЛЬНОСТИ ГРУППЫ «ИНТЕР РАО» ЗА 2015 ГОД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1211968" y="1247454"/>
            <a:ext cx="945955" cy="5040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58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211968" y="1924818"/>
            <a:ext cx="945955" cy="50408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62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133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218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211968" y="3343505"/>
            <a:ext cx="945955" cy="504084"/>
          </a:xfrm>
          <a:prstGeom prst="rect">
            <a:avLst/>
          </a:prstGeom>
          <a:solidFill>
            <a:srgbClr val="F57913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24</a:t>
            </a:r>
            <a:r>
              <a:rPr lang="ru-RU" altLang="ru-RU" sz="1100" dirty="0" smtClean="0">
                <a:solidFill>
                  <a:srgbClr val="FFFFFF"/>
                </a:solidFill>
              </a:rPr>
              <a:t>5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</a:t>
            </a:r>
            <a:r>
              <a:rPr lang="ru-RU" altLang="ru-RU" sz="1100" dirty="0" smtClean="0">
                <a:solidFill>
                  <a:srgbClr val="FFFFFF"/>
                </a:solidFill>
              </a:rPr>
              <a:t>21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ru-RU" altLang="ru-RU" sz="1100" dirty="0" smtClean="0">
                <a:solidFill>
                  <a:srgbClr val="FFFFFF"/>
                </a:solidFill>
              </a:rPr>
              <a:t>19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-1211968" y="6177797"/>
            <a:ext cx="945955" cy="50408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endParaRPr lang="en-US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-1211968" y="2626148"/>
            <a:ext cx="945955" cy="504084"/>
          </a:xfrm>
          <a:prstGeom prst="rect">
            <a:avLst/>
          </a:prstGeom>
          <a:solidFill>
            <a:srgbClr val="03ABDF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255</a:t>
            </a:r>
          </a:p>
        </p:txBody>
      </p:sp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-1211968" y="4766207"/>
            <a:ext cx="945955" cy="50408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-1211968" y="4059824"/>
            <a:ext cx="945955" cy="504084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-1211968" y="5487746"/>
            <a:ext cx="945955" cy="504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0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0693400" cy="861144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11" tIns="49712" rIns="99411" bIns="49712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8" y="68262"/>
            <a:ext cx="778013" cy="7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6" y="7141193"/>
            <a:ext cx="1840499" cy="26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67147" y="7104445"/>
            <a:ext cx="2798449" cy="4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11" tIns="49712" rIns="99411" bIns="49712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B908514-13E2-44D9-82C6-398F2D87E134}" type="slidenum">
              <a:rPr lang="ru-RU" sz="210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ru-RU" sz="2100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6999" y="184195"/>
            <a:ext cx="9094532" cy="5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11" tIns="49712" rIns="99411" bIns="49712">
            <a:spAutoFit/>
          </a:bodyPr>
          <a:lstStyle>
            <a:lvl1pPr>
              <a:defRPr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2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0357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08237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113293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88737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092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957476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691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25831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0821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-1211968" y="1247454"/>
            <a:ext cx="945955" cy="5040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58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211968" y="1924818"/>
            <a:ext cx="945955" cy="50408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62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133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218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1211968" y="3343505"/>
            <a:ext cx="945955" cy="504084"/>
          </a:xfrm>
          <a:prstGeom prst="rect">
            <a:avLst/>
          </a:prstGeom>
          <a:solidFill>
            <a:srgbClr val="F57913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24</a:t>
            </a:r>
            <a:r>
              <a:rPr lang="ru-RU" altLang="ru-RU" sz="1100" dirty="0" smtClean="0">
                <a:solidFill>
                  <a:srgbClr val="FFFFFF"/>
                </a:solidFill>
              </a:rPr>
              <a:t>5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</a:t>
            </a:r>
            <a:r>
              <a:rPr lang="ru-RU" altLang="ru-RU" sz="1100" dirty="0" smtClean="0">
                <a:solidFill>
                  <a:srgbClr val="FFFFFF"/>
                </a:solidFill>
              </a:rPr>
              <a:t>21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ru-RU" altLang="ru-RU" sz="1100" dirty="0" smtClean="0">
                <a:solidFill>
                  <a:srgbClr val="FFFFFF"/>
                </a:solidFill>
              </a:rPr>
              <a:t>19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1211968" y="6177797"/>
            <a:ext cx="945955" cy="50408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endParaRPr lang="en-US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-1211968" y="2626148"/>
            <a:ext cx="945955" cy="504084"/>
          </a:xfrm>
          <a:prstGeom prst="rect">
            <a:avLst/>
          </a:prstGeom>
          <a:solidFill>
            <a:srgbClr val="03ABDF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255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211968" y="4766207"/>
            <a:ext cx="945955" cy="50408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-1211968" y="4059824"/>
            <a:ext cx="945955" cy="504084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1211968" y="5487746"/>
            <a:ext cx="945955" cy="504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720330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УЧАСТИЕ СУБЪЕКТОВ МАЛОГО И СРЕДНЕГО ПРЕДПРИНИМАТЕЛЬСТВА В ЗАКУПКАХ КОМПАНИЙ ГРУППЫ «Интер РАО»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975-971D-4259-A848-4C9D2FA6BC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20841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732840" y="6978390"/>
            <a:ext cx="2798449" cy="4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98" tIns="52049" rIns="104098" bIns="520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040966" eaLnBrk="1" hangingPunct="1">
              <a:defRPr/>
            </a:pPr>
            <a:fld id="{38F478B8-5712-402F-895D-A4571B91ED4F}" type="slidenum">
              <a:rPr lang="ru-RU" sz="24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algn="r" defTabSz="1040966" eaLnBrk="1" hangingPunct="1">
                <a:defRPr/>
              </a:pPr>
              <a:t>‹#›</a:t>
            </a:fld>
            <a:endParaRPr lang="ru-RU" sz="21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551748" y="17932"/>
            <a:ext cx="8700462" cy="828303"/>
          </a:xfrm>
        </p:spPr>
        <p:txBody>
          <a:bodyPr/>
          <a:lstStyle>
            <a:lvl1pPr>
              <a:defRPr sz="18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50156" y="7245980"/>
            <a:ext cx="9433048" cy="0"/>
          </a:xfrm>
          <a:prstGeom prst="line">
            <a:avLst/>
          </a:prstGeom>
          <a:ln w="19050">
            <a:solidFill>
              <a:srgbClr val="F57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3540" y="7279117"/>
            <a:ext cx="5976665" cy="215444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r>
              <a:rPr lang="ru-RU" sz="8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ПРЕЗЕНТАЦИИ</a:t>
            </a:r>
            <a:endParaRPr lang="ru-RU" sz="800" b="0" dirty="0">
              <a:solidFill>
                <a:srgbClr val="00396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1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2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7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594173" y="3492602"/>
            <a:ext cx="9624060" cy="1260211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73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818320" y="17932"/>
            <a:ext cx="8433901" cy="1314429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7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0693400" cy="861144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11" tIns="49712" rIns="99411" bIns="4971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8" y="68262"/>
            <a:ext cx="778013" cy="7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6" y="7141193"/>
            <a:ext cx="1840499" cy="26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67147" y="7104445"/>
            <a:ext cx="2798449" cy="4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11" tIns="49712" rIns="99411" bIns="49712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B908514-13E2-44D9-82C6-398F2D87E134}" type="slidenum">
              <a:rPr lang="ru-RU" sz="21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ru-RU" sz="21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6999" y="184252"/>
            <a:ext cx="9094532" cy="5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11" tIns="49712" rIns="99411" bIns="49712">
            <a:spAutoFit/>
          </a:bodyPr>
          <a:lstStyle>
            <a:lvl1pPr>
              <a:defRPr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1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594173" y="3492602"/>
            <a:ext cx="9624060" cy="1260211"/>
          </a:xfrm>
          <a:prstGeom prst="rect">
            <a:avLst/>
          </a:prstGeom>
        </p:spPr>
        <p:txBody>
          <a:bodyPr lIns="99377" tIns="49696" rIns="99377" bIns="49696"/>
          <a:lstStyle>
            <a:lvl1pPr algn="l"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211968" y="1247454"/>
            <a:ext cx="945955" cy="5040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58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211968" y="1924818"/>
            <a:ext cx="945955" cy="50408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62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133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218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211968" y="3343505"/>
            <a:ext cx="945955" cy="504084"/>
          </a:xfrm>
          <a:prstGeom prst="rect">
            <a:avLst/>
          </a:prstGeom>
          <a:solidFill>
            <a:srgbClr val="F57913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24</a:t>
            </a:r>
            <a:r>
              <a:rPr lang="ru-RU" altLang="ru-RU" sz="1100" dirty="0" smtClean="0">
                <a:solidFill>
                  <a:srgbClr val="FFFFFF"/>
                </a:solidFill>
              </a:rPr>
              <a:t>5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</a:t>
            </a:r>
            <a:r>
              <a:rPr lang="ru-RU" altLang="ru-RU" sz="1100" dirty="0" smtClean="0">
                <a:solidFill>
                  <a:srgbClr val="FFFFFF"/>
                </a:solidFill>
              </a:rPr>
              <a:t>21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ru-RU" altLang="ru-RU" sz="1100" dirty="0" smtClean="0">
                <a:solidFill>
                  <a:srgbClr val="FFFFFF"/>
                </a:solidFill>
              </a:rPr>
              <a:t>19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1211968" y="6177797"/>
            <a:ext cx="945955" cy="50408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endParaRPr lang="en-US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-1211968" y="2626148"/>
            <a:ext cx="945955" cy="504084"/>
          </a:xfrm>
          <a:prstGeom prst="rect">
            <a:avLst/>
          </a:prstGeom>
          <a:solidFill>
            <a:srgbClr val="03ABDF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255</a:t>
            </a: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11968" y="4766207"/>
            <a:ext cx="945955" cy="50408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-1211968" y="4059824"/>
            <a:ext cx="945955" cy="504084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-1211968" y="5487746"/>
            <a:ext cx="945955" cy="504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6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818322" y="17932"/>
            <a:ext cx="8433901" cy="1314429"/>
          </a:xfrm>
          <a:prstGeom prst="rect">
            <a:avLst/>
          </a:prstGeom>
        </p:spPr>
        <p:txBody>
          <a:bodyPr lIns="99377" tIns="49696" rIns="99377" bIns="49696"/>
          <a:lstStyle>
            <a:lvl1pPr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211968" y="1247454"/>
            <a:ext cx="945955" cy="5040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58</a:t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1211968" y="1924818"/>
            <a:ext cx="945955" cy="50408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62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133</a:t>
            </a:r>
            <a:br>
              <a:rPr lang="en-US" altLang="ru-RU" sz="1100" smtClean="0">
                <a:solidFill>
                  <a:srgbClr val="FFFFFF"/>
                </a:solidFill>
              </a:rPr>
            </a:br>
            <a:r>
              <a:rPr lang="en-US" altLang="ru-RU" sz="1100" smtClean="0">
                <a:solidFill>
                  <a:srgbClr val="FFFFFF"/>
                </a:solidFill>
              </a:rPr>
              <a:t>218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1211968" y="3343505"/>
            <a:ext cx="945955" cy="504084"/>
          </a:xfrm>
          <a:prstGeom prst="rect">
            <a:avLst/>
          </a:prstGeom>
          <a:solidFill>
            <a:srgbClr val="F57913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24</a:t>
            </a:r>
            <a:r>
              <a:rPr lang="ru-RU" altLang="ru-RU" sz="1100" dirty="0" smtClean="0">
                <a:solidFill>
                  <a:srgbClr val="FFFFFF"/>
                </a:solidFill>
              </a:rPr>
              <a:t>5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en-US" altLang="ru-RU" sz="1100" dirty="0" smtClean="0">
                <a:solidFill>
                  <a:srgbClr val="FFFFFF"/>
                </a:solidFill>
              </a:rPr>
              <a:t>1</a:t>
            </a:r>
            <a:r>
              <a:rPr lang="ru-RU" altLang="ru-RU" sz="1100" dirty="0" smtClean="0">
                <a:solidFill>
                  <a:srgbClr val="FFFFFF"/>
                </a:solidFill>
              </a:rPr>
              <a:t>21</a:t>
            </a:r>
            <a:r>
              <a:rPr lang="en-US" altLang="ru-RU" sz="1100" dirty="0" smtClean="0">
                <a:solidFill>
                  <a:srgbClr val="FFFFFF"/>
                </a:solidFill>
              </a:rPr>
              <a:t/>
            </a:r>
            <a:br>
              <a:rPr lang="en-US" altLang="ru-RU" sz="1100" dirty="0" smtClean="0">
                <a:solidFill>
                  <a:srgbClr val="FFFFFF"/>
                </a:solidFill>
              </a:rPr>
            </a:br>
            <a:r>
              <a:rPr lang="ru-RU" altLang="ru-RU" sz="1100" dirty="0" smtClean="0">
                <a:solidFill>
                  <a:srgbClr val="FFFFFF"/>
                </a:solidFill>
              </a:rPr>
              <a:t>19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1211968" y="6177797"/>
            <a:ext cx="945955" cy="50408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r>
              <a:rPr lang="en-US" altLang="ru-RU" sz="1100" dirty="0" smtClean="0">
                <a:solidFill>
                  <a:srgbClr val="000000"/>
                </a:solidFill>
              </a:rPr>
              <a:t/>
            </a:r>
            <a:br>
              <a:rPr lang="en-US" altLang="ru-RU" sz="1100" dirty="0" smtClean="0">
                <a:solidFill>
                  <a:srgbClr val="000000"/>
                </a:solidFill>
              </a:rPr>
            </a:br>
            <a:r>
              <a:rPr lang="ru-RU" altLang="ru-RU" sz="1100" dirty="0" smtClean="0">
                <a:solidFill>
                  <a:srgbClr val="000000"/>
                </a:solidFill>
              </a:rPr>
              <a:t>242</a:t>
            </a:r>
            <a:endParaRPr lang="en-US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-1211968" y="2626148"/>
            <a:ext cx="945955" cy="504084"/>
          </a:xfrm>
          <a:prstGeom prst="rect">
            <a:avLst/>
          </a:prstGeom>
          <a:solidFill>
            <a:srgbClr val="03ABDF"/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dirty="0" smtClean="0">
                <a:solidFill>
                  <a:srgbClr val="FFFFFF"/>
                </a:solidFill>
              </a:rPr>
              <a:t>255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-1211968" y="4766207"/>
            <a:ext cx="945955" cy="50408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-1211968" y="4059824"/>
            <a:ext cx="945955" cy="504084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en-US" altLang="ru-RU" sz="110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-1211968" y="5487746"/>
            <a:ext cx="945955" cy="504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19876" tIns="49696" rIns="19876" bIns="49696" anchor="ctr"/>
          <a:lstStyle>
            <a:lvl1pPr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r"/>
                <a:tab pos="809625" algn="r"/>
              </a:tabLs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</a:p>
          <a:p>
            <a:pPr algn="ctr" eaLnBrk="1" hangingPunct="1">
              <a:defRPr/>
            </a:pPr>
            <a:r>
              <a:rPr lang="ru-RU" altLang="ru-RU" sz="1100" dirty="0" smtClean="0">
                <a:solidFill>
                  <a:srgbClr val="FFFFFF"/>
                </a:solidFill>
              </a:rPr>
              <a:t>166</a:t>
            </a:r>
            <a:endParaRPr lang="en-US" altLang="ru-RU" sz="1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9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0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14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12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594173" y="3492602"/>
            <a:ext cx="9624060" cy="1260211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65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728" y="1751"/>
          <a:ext cx="1713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" y="1751"/>
                        <a:ext cx="1713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1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96879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93758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490636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987518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00197" indent="-3001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n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90042" indent="-28812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2pPr>
      <a:lvl3pPr marL="890241" indent="-29847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3pPr>
      <a:lvl4pPr marL="1852947" indent="-36230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370530" indent="-38301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5pPr>
      <a:lvl6pPr marL="2867408" indent="-38301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6pPr>
      <a:lvl7pPr marL="3364287" indent="-38301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7pPr>
      <a:lvl8pPr marL="3861173" indent="-38301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8pPr>
      <a:lvl9pPr marL="4358044" indent="-38301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79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58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36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18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00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75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57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37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98" tIns="52049" rIns="104098" bIns="520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98" tIns="52049" rIns="104098" bIns="52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3"/>
            <a:ext cx="2495127" cy="402567"/>
          </a:xfrm>
          <a:prstGeom prst="rect">
            <a:avLst/>
          </a:prstGeom>
        </p:spPr>
        <p:txBody>
          <a:bodyPr vert="horz" lIns="104098" tIns="52049" rIns="104098" bIns="520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3"/>
            <a:ext cx="3386243" cy="402567"/>
          </a:xfrm>
          <a:prstGeom prst="rect">
            <a:avLst/>
          </a:prstGeom>
        </p:spPr>
        <p:txBody>
          <a:bodyPr vert="horz" lIns="104098" tIns="52049" rIns="104098" bIns="520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УЧАСТИЕ СУБЪЕКТОВ МАЛОГО И СРЕДНЕГО ПРЕДПРИНИМАТЕЛЬСТВА В ЗАКУПКАХ КОМПАНИЙ ГРУППЫ «Интер РАО»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3"/>
            <a:ext cx="2495127" cy="402567"/>
          </a:xfrm>
          <a:prstGeom prst="rect">
            <a:avLst/>
          </a:prstGeom>
        </p:spPr>
        <p:txBody>
          <a:bodyPr vert="horz" lIns="104098" tIns="52049" rIns="104098" bIns="520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D06975-971D-4259-A848-4C9D2FA6BC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40342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280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2563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68853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5136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189" indent="-388189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3661" indent="-324355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134" indent="-258792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168" indent="-258792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202" indent="-258792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2660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145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632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4111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85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66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53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36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420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907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87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69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98" tIns="52049" rIns="104098" bIns="520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98" tIns="52049" rIns="104098" bIns="52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3"/>
            <a:ext cx="2495127" cy="402567"/>
          </a:xfrm>
          <a:prstGeom prst="rect">
            <a:avLst/>
          </a:prstGeom>
        </p:spPr>
        <p:txBody>
          <a:bodyPr vert="horz" lIns="104098" tIns="52049" rIns="104098" bIns="520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3"/>
            <a:ext cx="3386243" cy="402567"/>
          </a:xfrm>
          <a:prstGeom prst="rect">
            <a:avLst/>
          </a:prstGeom>
        </p:spPr>
        <p:txBody>
          <a:bodyPr vert="horz" lIns="104098" tIns="52049" rIns="104098" bIns="520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УЧАСТИЕ СУБЪЕКТОВ МАЛОГО И СРЕДНЕГО ПРЕДПРИНИМАТЕЛЬСТВА В ЗАКУПКАХ КОМПАНИЙ ГРУППЫ «Интер РАО»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3"/>
            <a:ext cx="2495127" cy="402567"/>
          </a:xfrm>
          <a:prstGeom prst="rect">
            <a:avLst/>
          </a:prstGeom>
        </p:spPr>
        <p:txBody>
          <a:bodyPr vert="horz" lIns="104098" tIns="52049" rIns="104098" bIns="520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D06975-971D-4259-A848-4C9D2FA6BC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40342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03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280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2563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68853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5136" algn="ctr" defTabSz="104090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189" indent="-388189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3661" indent="-324355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134" indent="-258792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168" indent="-258792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202" indent="-258792" algn="l" defTabSz="104034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2660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145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632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4111" indent="-260242" algn="l" defTabSz="1040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85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66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53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36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420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907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87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69" algn="l" defTabSz="1040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494F-A285-42CC-A94F-23FF3D4E35B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3D6D-C7F0-49AE-90B1-5A4C2736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6" r:id="rId13"/>
    <p:sldLayoutId id="2147484507" r:id="rId14"/>
    <p:sldLayoutId id="2147484509" r:id="rId15"/>
    <p:sldLayoutId id="2147484508" r:id="rId16"/>
    <p:sldLayoutId id="2147484518" r:id="rId17"/>
  </p:sldLayoutIdLst>
  <p:hf sldNum="0" hd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" y="180240"/>
            <a:ext cx="10696575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008" y="5708794"/>
            <a:ext cx="10531276" cy="338411"/>
          </a:xfrm>
          <a:prstGeom prst="rect">
            <a:avLst/>
          </a:prstGeom>
          <a:noFill/>
        </p:spPr>
        <p:txBody>
          <a:bodyPr wrap="square" lIns="91296" tIns="45649" rIns="91296" bIns="45649" rtlCol="0">
            <a:spAutoFit/>
          </a:bodyPr>
          <a:lstStyle/>
          <a:p>
            <a:r>
              <a:rPr lang="ru-RU" sz="1600" b="0" dirty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Докладчик</a:t>
            </a:r>
            <a:r>
              <a:rPr lang="en-US" sz="16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6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0" dirty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Начальник Управления правовой работы и корпоративных отношений – Александр </a:t>
            </a:r>
            <a:r>
              <a:rPr lang="ru-RU" sz="1600" b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Цыпил</a:t>
            </a:r>
            <a:r>
              <a:rPr lang="ru-RU" sz="1600" b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1600" b="0" smtClean="0">
                <a:solidFill>
                  <a:srgbClr val="0039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endParaRPr lang="ru-RU" sz="1600" b="0" dirty="0">
              <a:solidFill>
                <a:srgbClr val="00396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008" y="4860751"/>
            <a:ext cx="10434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взаимодействия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 Группы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нтер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РАО» с субъектами малого и среднего предпринимательства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46235"/>
            <a:ext cx="10693400" cy="6174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и развития поставщиков компаний Группы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РАО»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188" y="1339747"/>
            <a:ext cx="9721080" cy="622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ИКПиР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поставщиков компаний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РАО»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обеспечение субъектов предпринимательской деятельности через региональные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использования поставщиками региональной, корпоративной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(инженерной, инновационной, логистической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региональных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институтов развития (бизнес-инкубаторы, акселераторы, региональные корпорации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МСП, фонды по поддержке субъектов МСП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финансовых институтов (оборотное, инвестиционное, контрактное кредитование, гарантии, поручительства, лизинг и т.д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использования поставщиками региональных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налоговых льгот и сниженных налоговых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ставок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в обучении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субъектов предпринимательской деятельности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поставщиков в программе лояльности заказчика. Вовлечение в закупочную деятельность.</a:t>
            </a:r>
          </a:p>
          <a:p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498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4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География присутствия Группы «</a:t>
            </a:r>
            <a:r>
              <a:rPr lang="ru-RU" sz="2400" dirty="0" err="1"/>
              <a:t>Интер</a:t>
            </a:r>
            <a:r>
              <a:rPr lang="ru-RU" sz="2400" dirty="0"/>
              <a:t> РАО»</a:t>
            </a:r>
          </a:p>
        </p:txBody>
      </p:sp>
      <p:pic>
        <p:nvPicPr>
          <p:cNvPr id="5122" name="Picture 2" descr="https://opt-27925.ssl.1c-bitrix-cdn.ru/upload/medialibrary/33e/interRAO_map.jpg?1521624457167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11"/>
            <a:ext cx="106934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188343"/>
            <a:ext cx="4842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94772" y="942122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акционерного капитала ПАО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РАО»</a:t>
            </a:r>
          </a:p>
        </p:txBody>
      </p:sp>
    </p:spTree>
    <p:extLst>
      <p:ext uri="{BB962C8B-B14F-4D97-AF65-F5344CB8AC3E}">
        <p14:creationId xmlns:p14="http://schemas.microsoft.com/office/powerpoint/2010/main" val="1176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Доля закупок у субъектов МСП (%)</a:t>
            </a:r>
          </a:p>
        </p:txBody>
      </p:sp>
      <p:graphicFrame>
        <p:nvGraphicFramePr>
          <p:cNvPr id="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06015"/>
              </p:ext>
            </p:extLst>
          </p:nvPr>
        </p:nvGraphicFramePr>
        <p:xfrm>
          <a:off x="0" y="900311"/>
          <a:ext cx="10693400" cy="616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1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78290"/>
            <a:ext cx="10693400" cy="6214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Информация о закупках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3703" y="90031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2017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26071" y="1423531"/>
          <a:ext cx="4312517" cy="291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8457" y="2469929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33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618" y="239380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323" y="1692399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9406" y="2238266"/>
            <a:ext cx="819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2800" dirty="0" smtClean="0"/>
              <a:t>50</a:t>
            </a:r>
            <a:r>
              <a:rPr lang="ru-RU" sz="2400" dirty="0" smtClean="0"/>
              <a:t> </a:t>
            </a:r>
          </a:p>
          <a:p>
            <a:r>
              <a:rPr lang="ru-RU" sz="800" dirty="0" smtClean="0"/>
              <a:t>   млрд. руб.</a:t>
            </a:r>
            <a:endParaRPr lang="ru-RU" sz="800" dirty="0"/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3409264" y="1173465"/>
          <a:ext cx="4320480" cy="27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86873" y="251797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37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2226" y="178195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8547" y="223991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4100" y="91060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2018</a:t>
            </a:r>
            <a:endParaRPr lang="ru-RU" sz="2800" dirty="0"/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6859886" y="1173465"/>
          <a:ext cx="5544616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06238" y="2248019"/>
            <a:ext cx="840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800" dirty="0" smtClean="0"/>
              <a:t>34</a:t>
            </a:r>
          </a:p>
          <a:p>
            <a:r>
              <a:rPr lang="ru-RU" sz="800" dirty="0" smtClean="0"/>
              <a:t>    млрд. руб.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2226" y="2230429"/>
            <a:ext cx="840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  <a:p>
            <a:r>
              <a:rPr lang="ru-RU" sz="800" dirty="0" smtClean="0"/>
              <a:t>    млрд. руб.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21660" y="91185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2019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060" y="3492598"/>
            <a:ext cx="291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/>
              <a:t>При этом закупки только у субъектов МСП – </a:t>
            </a:r>
            <a:r>
              <a:rPr lang="ru-RU" sz="1200" dirty="0" smtClean="0"/>
              <a:t>12 млрд. руб. </a:t>
            </a:r>
            <a:endParaRPr lang="ru-RU" sz="1200" b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74492" y="352085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/>
              <a:t>При этом закупки только у субъектов МСП – </a:t>
            </a:r>
            <a:r>
              <a:rPr lang="ru-RU" sz="1200" b="0" dirty="0" smtClean="0"/>
              <a:t> </a:t>
            </a:r>
            <a:r>
              <a:rPr lang="ru-RU" sz="1200" dirty="0" smtClean="0"/>
              <a:t>12 млрд. </a:t>
            </a:r>
            <a:r>
              <a:rPr lang="ru-RU" sz="1200" dirty="0"/>
              <a:t>руб</a:t>
            </a:r>
            <a:r>
              <a:rPr lang="ru-RU" sz="1200" dirty="0" smtClean="0"/>
              <a:t>. </a:t>
            </a:r>
            <a:endParaRPr lang="ru-RU" sz="1200" b="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30876" y="3526987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/>
              <a:t>При этом закупки только у субъектов МСП – </a:t>
            </a:r>
            <a:r>
              <a:rPr lang="ru-RU" sz="1200" dirty="0" smtClean="0"/>
              <a:t>13 млрд. </a:t>
            </a:r>
            <a:r>
              <a:rPr lang="ru-RU" sz="1200" dirty="0"/>
              <a:t>руб</a:t>
            </a:r>
            <a:r>
              <a:rPr lang="ru-RU" sz="1200" dirty="0" smtClean="0"/>
              <a:t>. </a:t>
            </a:r>
            <a:endParaRPr lang="ru-RU" sz="1200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6255" y="3982521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Среднее кол-во участников – 2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74492" y="4017778"/>
            <a:ext cx="2723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Среднее кол-во участников – </a:t>
            </a:r>
            <a:r>
              <a:rPr lang="ru-RU" sz="1200" dirty="0" smtClean="0"/>
              <a:t>2,2 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679308" y="1675833"/>
            <a:ext cx="346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14147" y="3127042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23</a:t>
            </a:r>
            <a:endParaRPr lang="ru-RU" sz="1200" dirty="0"/>
          </a:p>
        </p:txBody>
      </p:sp>
      <p:sp>
        <p:nvSpPr>
          <p:cNvPr id="4103" name="Прямоугольник 4102"/>
          <p:cNvSpPr/>
          <p:nvPr/>
        </p:nvSpPr>
        <p:spPr>
          <a:xfrm>
            <a:off x="7744747" y="1296209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graphicFrame>
        <p:nvGraphicFramePr>
          <p:cNvPr id="54" name="Диаграмма 53"/>
          <p:cNvGraphicFramePr/>
          <p:nvPr>
            <p:extLst/>
          </p:nvPr>
        </p:nvGraphicFramePr>
        <p:xfrm>
          <a:off x="657244" y="4281854"/>
          <a:ext cx="9802025" cy="28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Правая фигурная скобка 54"/>
          <p:cNvSpPr/>
          <p:nvPr/>
        </p:nvSpPr>
        <p:spPr>
          <a:xfrm>
            <a:off x="5718926" y="4857841"/>
            <a:ext cx="366106" cy="521623"/>
          </a:xfrm>
          <a:prstGeom prst="rightBrace">
            <a:avLst>
              <a:gd name="adj1" fmla="val 8333"/>
              <a:gd name="adj2" fmla="val 4895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5704128" y="5523408"/>
            <a:ext cx="366106" cy="521623"/>
          </a:xfrm>
          <a:prstGeom prst="rightBrace">
            <a:avLst>
              <a:gd name="adj1" fmla="val 8333"/>
              <a:gd name="adj2" fmla="val 4895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06297" y="4885744"/>
            <a:ext cx="702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20</a:t>
            </a:r>
          </a:p>
          <a:p>
            <a:r>
              <a:rPr lang="ru-RU" sz="800" b="0" dirty="0" smtClean="0">
                <a:solidFill>
                  <a:srgbClr val="FF0000"/>
                </a:solidFill>
              </a:rPr>
              <a:t>млрд. руб.</a:t>
            </a:r>
            <a:endParaRPr lang="ru-RU" sz="800" b="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53893" y="5491353"/>
            <a:ext cx="80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   </a:t>
            </a:r>
            <a:r>
              <a:rPr lang="ru-RU" sz="1600" dirty="0" smtClean="0">
                <a:solidFill>
                  <a:srgbClr val="FF0000"/>
                </a:solidFill>
              </a:rPr>
              <a:t>22</a:t>
            </a:r>
          </a:p>
          <a:p>
            <a:r>
              <a:rPr lang="ru-RU" sz="800" b="0" dirty="0" smtClean="0">
                <a:solidFill>
                  <a:srgbClr val="FF0000"/>
                </a:solidFill>
              </a:rPr>
              <a:t> млрд. руб.</a:t>
            </a:r>
            <a:endParaRPr lang="ru-RU" sz="800" b="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06297" y="6188975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26</a:t>
            </a:r>
          </a:p>
          <a:p>
            <a:r>
              <a:rPr lang="ru-RU" sz="800" b="0" dirty="0" smtClean="0">
                <a:solidFill>
                  <a:srgbClr val="FF0000"/>
                </a:solidFill>
              </a:rPr>
              <a:t>млрд. руб.</a:t>
            </a:r>
            <a:endParaRPr lang="ru-RU" sz="800" b="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99380" y="6860128"/>
            <a:ext cx="886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МЛРД.РУБ.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882732"/>
            <a:ext cx="10693398" cy="6210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Варианты взаимодействия поставщиков с компаниями Группы «</a:t>
            </a:r>
            <a:r>
              <a:rPr lang="ru-RU" sz="2400" dirty="0" err="1" smtClean="0"/>
              <a:t>Интер</a:t>
            </a:r>
            <a:r>
              <a:rPr lang="ru-RU" sz="2400" dirty="0" smtClean="0"/>
              <a:t> РАО»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6454" y="2317081"/>
            <a:ext cx="2016224" cy="5718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Поставщики </a:t>
            </a:r>
          </a:p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(только субъекты МСП)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9003" y="3201355"/>
            <a:ext cx="2664296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РАО – Центр управления закупками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/>
              <a:t>Комитет </a:t>
            </a:r>
            <a:r>
              <a:rPr lang="ru-RU" dirty="0"/>
              <a:t>по </a:t>
            </a:r>
            <a:r>
              <a:rPr lang="ru-RU" dirty="0" err="1"/>
              <a:t>импортозамещению</a:t>
            </a:r>
            <a:r>
              <a:rPr lang="ru-RU" dirty="0"/>
              <a:t> и работе с поставщиками</a:t>
            </a:r>
          </a:p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5682" y="4632908"/>
            <a:ext cx="3437978" cy="829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Рекомендация корпоративным заказчикам по использованию продукции в производственной деятельности компаний Группы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4000" y="4111522"/>
            <a:ext cx="3154301" cy="509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аудита поставщика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77" y="4908220"/>
            <a:ext cx="3492387" cy="6803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Индивидуальная карта поддержки и развития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поставщика 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ИКПиР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156" y="6300911"/>
            <a:ext cx="1011712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Выход на закупки компаний Группы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22564" y="2318332"/>
            <a:ext cx="1944216" cy="570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Поставщики</a:t>
            </a:r>
          </a:p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в.т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субъекты МСП)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172" y="2317080"/>
            <a:ext cx="1800199" cy="57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Поставщики</a:t>
            </a:r>
          </a:p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в.т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субъекты МСП)</a:t>
            </a:r>
          </a:p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0516" y="3468523"/>
            <a:ext cx="28083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РАО – Центр управления закупками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/>
              <a:t>Комитет </a:t>
            </a:r>
            <a:r>
              <a:rPr lang="ru-RU" dirty="0"/>
              <a:t>по </a:t>
            </a:r>
            <a:r>
              <a:rPr lang="ru-RU" dirty="0" err="1"/>
              <a:t>импортозамещению</a:t>
            </a:r>
            <a:r>
              <a:rPr lang="ru-RU" dirty="0"/>
              <a:t> и работе с поставщиками</a:t>
            </a:r>
          </a:p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>
            <a:off x="1494272" y="2888953"/>
            <a:ext cx="19651" cy="3237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2" idx="0"/>
          </p:cNvCxnSpPr>
          <p:nvPr/>
        </p:nvCxnSpPr>
        <p:spPr>
          <a:xfrm>
            <a:off x="5094672" y="2888953"/>
            <a:ext cx="0" cy="579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  <a:endCxn id="7" idx="0"/>
          </p:cNvCxnSpPr>
          <p:nvPr/>
        </p:nvCxnSpPr>
        <p:spPr>
          <a:xfrm flipH="1">
            <a:off x="5094671" y="4116595"/>
            <a:ext cx="1" cy="516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</p:cNvCxnSpPr>
          <p:nvPr/>
        </p:nvCxnSpPr>
        <p:spPr>
          <a:xfrm flipH="1">
            <a:off x="5091124" y="5462204"/>
            <a:ext cx="3547" cy="693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" idx="2"/>
          </p:cNvCxnSpPr>
          <p:nvPr/>
        </p:nvCxnSpPr>
        <p:spPr>
          <a:xfrm>
            <a:off x="8954566" y="2888953"/>
            <a:ext cx="0" cy="312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" idx="2"/>
            <a:endCxn id="8" idx="0"/>
          </p:cNvCxnSpPr>
          <p:nvPr/>
        </p:nvCxnSpPr>
        <p:spPr>
          <a:xfrm>
            <a:off x="8961151" y="3849427"/>
            <a:ext cx="0" cy="262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8" idx="2"/>
          </p:cNvCxnSpPr>
          <p:nvPr/>
        </p:nvCxnSpPr>
        <p:spPr>
          <a:xfrm flipH="1">
            <a:off x="8954566" y="4620760"/>
            <a:ext cx="6585" cy="33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8972993" y="5601844"/>
            <a:ext cx="0" cy="552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239653" y="1281129"/>
            <a:ext cx="0" cy="481368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946949" y="1252765"/>
            <a:ext cx="0" cy="481368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3330476" y="127138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Продукция с высокими качественными характеристиками, </a:t>
            </a:r>
            <a:r>
              <a:rPr lang="ru-RU" dirty="0" smtClean="0"/>
              <a:t>высокотехнологичная, инновационная, </a:t>
            </a:r>
            <a:r>
              <a:rPr lang="ru-RU" dirty="0" err="1" smtClean="0"/>
              <a:t>импортозамещаемая</a:t>
            </a:r>
            <a:r>
              <a:rPr lang="ru-RU" dirty="0" smtClean="0"/>
              <a:t> </a:t>
            </a:r>
            <a:r>
              <a:rPr lang="ru-RU" dirty="0"/>
              <a:t>продукция, в </a:t>
            </a:r>
            <a:r>
              <a:rPr lang="ru-RU" dirty="0" err="1"/>
              <a:t>т.ч</a:t>
            </a:r>
            <a:r>
              <a:rPr lang="ru-RU" dirty="0"/>
              <a:t>. экспортно-ориентированная 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946948" y="1255761"/>
            <a:ext cx="37464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Программы поддержки и развития</a:t>
            </a:r>
          </a:p>
          <a:p>
            <a:pPr algn="just"/>
            <a:r>
              <a:rPr lang="ru-RU" dirty="0" smtClean="0"/>
              <a:t>Продукция </a:t>
            </a:r>
            <a:r>
              <a:rPr lang="ru-RU" dirty="0"/>
              <a:t>с высокими качественными характеристиками, высокотехнологичная, инновационная, </a:t>
            </a:r>
            <a:r>
              <a:rPr lang="ru-RU" dirty="0" err="1" smtClean="0"/>
              <a:t>импортозамещаемая</a:t>
            </a:r>
            <a:r>
              <a:rPr lang="ru-RU" dirty="0" smtClean="0"/>
              <a:t> </a:t>
            </a:r>
            <a:r>
              <a:rPr lang="ru-RU" dirty="0"/>
              <a:t>продукция,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экспортно-ориентированная, </a:t>
            </a:r>
            <a:r>
              <a:rPr lang="ru-RU" dirty="0" err="1" smtClean="0"/>
              <a:t>Стартапы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-1" y="1255761"/>
            <a:ext cx="32396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в закупках ТРУ, в </a:t>
            </a:r>
            <a:r>
              <a:rPr lang="ru-RU" dirty="0" err="1" smtClean="0"/>
              <a:t>т.ч</a:t>
            </a:r>
            <a:r>
              <a:rPr lang="ru-RU" dirty="0"/>
              <a:t>. </a:t>
            </a:r>
            <a:r>
              <a:rPr lang="ru-RU" dirty="0" smtClean="0"/>
              <a:t>продукции </a:t>
            </a:r>
            <a:r>
              <a:rPr lang="ru-RU" dirty="0"/>
              <a:t>с высокими </a:t>
            </a:r>
            <a:r>
              <a:rPr lang="ru-RU" dirty="0" smtClean="0"/>
              <a:t>качественными </a:t>
            </a:r>
            <a:r>
              <a:rPr lang="ru-RU" dirty="0"/>
              <a:t>характеристиками, </a:t>
            </a:r>
            <a:r>
              <a:rPr lang="ru-RU" dirty="0" smtClean="0"/>
              <a:t>высокотехнологичной, инновационной, </a:t>
            </a:r>
            <a:r>
              <a:rPr lang="ru-RU" dirty="0" err="1" smtClean="0"/>
              <a:t>импортозамещаемой</a:t>
            </a:r>
            <a:r>
              <a:rPr lang="ru-RU" dirty="0" smtClean="0"/>
              <a:t> продукции, 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экспортно-ориентированной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0256" y="8712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02838" y="89127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661360" y="9093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135" name="Двойная стрелка влево/вправо 134"/>
          <p:cNvSpPr/>
          <p:nvPr/>
        </p:nvSpPr>
        <p:spPr>
          <a:xfrm>
            <a:off x="2231539" y="882732"/>
            <a:ext cx="2016225" cy="364488"/>
          </a:xfrm>
          <a:prstGeom prst="leftRightArrow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Двойная стрелка влево/вправо 136"/>
          <p:cNvSpPr/>
          <p:nvPr/>
        </p:nvSpPr>
        <p:spPr>
          <a:xfrm>
            <a:off x="5915520" y="891273"/>
            <a:ext cx="2016225" cy="364488"/>
          </a:xfrm>
          <a:prstGeom prst="leftRightArrow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17930"/>
            <a:ext cx="8700462" cy="828303"/>
          </a:xfrm>
        </p:spPr>
        <p:txBody>
          <a:bodyPr/>
          <a:lstStyle/>
          <a:p>
            <a:r>
              <a:rPr lang="ru-RU" sz="2200" dirty="0" smtClean="0"/>
              <a:t>ЭКОСРЕДА ДЛЯ ПОСТАВЩИКОВ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64163"/>
            <a:ext cx="10693401" cy="6254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044" y="8964"/>
            <a:ext cx="2250356" cy="8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ЭКОСРЕДА. Сервис для потенциального победителя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44138" y="4368926"/>
            <a:ext cx="1626698" cy="708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Предварительн</a:t>
            </a:r>
            <a:r>
              <a:rPr lang="ru-RU" sz="1200" dirty="0" smtClean="0"/>
              <a:t>ый </a:t>
            </a:r>
            <a:r>
              <a:rPr lang="ru-RU" sz="1400" dirty="0" smtClean="0"/>
              <a:t>аудит поставщика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35125" y="3622407"/>
            <a:ext cx="1498377" cy="7188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Проверка  деловой репутации 3-х лиц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34820" y="2821571"/>
            <a:ext cx="1498374" cy="7499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Обучение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322983" y="3673457"/>
            <a:ext cx="4857746" cy="183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Заключение договора с компанией Группы «</a:t>
            </a:r>
            <a:r>
              <a:rPr lang="ru-RU" sz="2000" dirty="0" err="1" smtClean="0"/>
              <a:t>Интер</a:t>
            </a:r>
            <a:r>
              <a:rPr lang="ru-RU" sz="2000" dirty="0" smtClean="0"/>
              <a:t> РАО» по результатам  проведенной закупки.</a:t>
            </a:r>
            <a:endParaRPr lang="ru-RU" sz="20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3646124" y="6458374"/>
            <a:ext cx="5182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253964" y="5881949"/>
            <a:ext cx="3574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6611338" y="5063797"/>
            <a:ext cx="2181356" cy="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7639668" y="4368926"/>
            <a:ext cx="1153026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4" name="Рисунок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23" y="1347211"/>
            <a:ext cx="1821023" cy="4323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4" name="Прямоугольник 13"/>
          <p:cNvSpPr/>
          <p:nvPr/>
        </p:nvSpPr>
        <p:spPr>
          <a:xfrm>
            <a:off x="2139073" y="5657182"/>
            <a:ext cx="1507051" cy="8011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Подбор закупки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126928" y="5638849"/>
            <a:ext cx="1519196" cy="1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3650547" y="5065516"/>
            <a:ext cx="0" cy="5795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3646125" y="5072567"/>
            <a:ext cx="1279972" cy="5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8828731" y="2163244"/>
            <a:ext cx="4463" cy="660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7326526" y="2811497"/>
            <a:ext cx="1521424" cy="10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7315200" y="2803490"/>
            <a:ext cx="11326" cy="753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6129495" y="3592207"/>
            <a:ext cx="1217863" cy="15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6135125" y="3575101"/>
            <a:ext cx="3663" cy="786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 flipV="1">
            <a:off x="4917094" y="4361924"/>
            <a:ext cx="1218031" cy="7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4934805" y="4351457"/>
            <a:ext cx="625" cy="8877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7" name="Рисунок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535" y="966071"/>
            <a:ext cx="1082642" cy="1186600"/>
          </a:xfrm>
          <a:prstGeom prst="rect">
            <a:avLst/>
          </a:prstGeom>
        </p:spPr>
      </p:pic>
      <p:sp>
        <p:nvSpPr>
          <p:cNvPr id="169" name="Прямоугольник 168"/>
          <p:cNvSpPr/>
          <p:nvPr/>
        </p:nvSpPr>
        <p:spPr>
          <a:xfrm>
            <a:off x="115350" y="4723255"/>
            <a:ext cx="1826356" cy="76982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Уведомить об </a:t>
            </a:r>
            <a:r>
              <a:rPr lang="ru-RU" sz="1400" dirty="0" err="1" smtClean="0">
                <a:solidFill>
                  <a:srgbClr val="FF0000"/>
                </a:solidFill>
              </a:rPr>
              <a:t>импортозамещении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119772" y="3863338"/>
            <a:ext cx="1830110" cy="71691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Заявить об инновациях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6020" y="2205221"/>
            <a:ext cx="1825686" cy="68626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Получить аккредитацию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253" y="5636086"/>
            <a:ext cx="1833325" cy="7158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Подбор партнера  для коллективного участия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96" y="3025965"/>
            <a:ext cx="1838286" cy="71027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Стать участником Программы по выращиванию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0516" y="5111584"/>
            <a:ext cx="1563448" cy="7231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Подбор </a:t>
            </a:r>
            <a:r>
              <a:rPr lang="ru-RU" sz="1400" dirty="0" smtClean="0"/>
              <a:t>ТЗ по </a:t>
            </a:r>
            <a:r>
              <a:rPr lang="ru-RU" sz="1400" dirty="0"/>
              <a:t>проведенным закупкам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118262" y="961566"/>
            <a:ext cx="1843316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548D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СЕРВИСНОЕ МЕНЮ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15349" y="1362532"/>
            <a:ext cx="1834533" cy="70821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Стать участником Программы партнерства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28253" y="6476707"/>
            <a:ext cx="1834533" cy="688300"/>
          </a:xfrm>
          <a:prstGeom prst="rect">
            <a:avLst/>
          </a:prstGeom>
          <a:solidFill>
            <a:srgbClr val="92D050"/>
          </a:solidFill>
          <a:ln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Финансовые услуги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flipH="1" flipV="1">
            <a:off x="8814434" y="2152405"/>
            <a:ext cx="1856082" cy="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 flipH="1">
            <a:off x="2247516" y="5049182"/>
            <a:ext cx="32044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488646" y="4535159"/>
            <a:ext cx="39305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601040" y="3812880"/>
            <a:ext cx="39305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844819" y="3059792"/>
            <a:ext cx="39305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8216181" y="2258956"/>
            <a:ext cx="39305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/>
          <p:cNvSpPr/>
          <p:nvPr/>
        </p:nvSpPr>
        <p:spPr>
          <a:xfrm>
            <a:off x="0" y="903778"/>
            <a:ext cx="10693400" cy="6246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1" y="1674540"/>
            <a:ext cx="3816424" cy="1602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388" y="17932"/>
            <a:ext cx="8155012" cy="82830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Предварительный аудит соответствия поставщиков. Аудит-сервис на ЭТП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69274" y="1118649"/>
            <a:ext cx="5360889" cy="335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345598"/>
                </a:solidFill>
              </a:rPr>
              <a:t>Потенциальный поставщик</a:t>
            </a:r>
            <a:endParaRPr lang="ru-RU" sz="2800" dirty="0">
              <a:solidFill>
                <a:srgbClr val="345598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495555" y="3731157"/>
            <a:ext cx="1781204" cy="592005"/>
          </a:xfrm>
          <a:prstGeom prst="round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Техническая экспертиза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3" idx="2"/>
            <a:endCxn id="27" idx="0"/>
          </p:cNvCxnSpPr>
          <p:nvPr/>
        </p:nvCxnSpPr>
        <p:spPr>
          <a:xfrm>
            <a:off x="5449719" y="1454474"/>
            <a:ext cx="4994" cy="220066"/>
          </a:xfrm>
          <a:prstGeom prst="line">
            <a:avLst/>
          </a:prstGeom>
          <a:ln w="25400">
            <a:solidFill>
              <a:srgbClr val="04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5778748" y="3725756"/>
            <a:ext cx="1872208" cy="576243"/>
          </a:xfrm>
          <a:prstGeom prst="roundRect">
            <a:avLst/>
          </a:prstGeom>
          <a:ln w="31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Деловая репутация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061941" y="3711035"/>
            <a:ext cx="1872208" cy="592007"/>
          </a:xfrm>
          <a:prstGeom prst="roundRect">
            <a:avLst/>
          </a:prstGeom>
          <a:ln w="31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Юридическая экспертиза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9321" y="3700626"/>
            <a:ext cx="1756478" cy="595042"/>
          </a:xfrm>
          <a:prstGeom prst="roundRect">
            <a:avLst/>
          </a:prstGeom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Финансовая экспертиза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55" name="Прямая соединительная линия 54"/>
          <p:cNvCxnSpPr>
            <a:stCxn id="62" idx="3"/>
            <a:endCxn id="61" idx="1"/>
          </p:cNvCxnSpPr>
          <p:nvPr/>
        </p:nvCxnSpPr>
        <p:spPr>
          <a:xfrm>
            <a:off x="2435799" y="3998147"/>
            <a:ext cx="626142" cy="889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61" idx="3"/>
            <a:endCxn id="59" idx="1"/>
          </p:cNvCxnSpPr>
          <p:nvPr/>
        </p:nvCxnSpPr>
        <p:spPr>
          <a:xfrm>
            <a:off x="4934149" y="4007039"/>
            <a:ext cx="844599" cy="683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9" idx="3"/>
            <a:endCxn id="48" idx="1"/>
          </p:cNvCxnSpPr>
          <p:nvPr/>
        </p:nvCxnSpPr>
        <p:spPr>
          <a:xfrm>
            <a:off x="7650956" y="4013878"/>
            <a:ext cx="844599" cy="1328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/>
          <p:nvPr/>
        </p:nvCxnSpPr>
        <p:spPr>
          <a:xfrm>
            <a:off x="4961377" y="3579418"/>
            <a:ext cx="4492394" cy="138458"/>
          </a:xfrm>
          <a:prstGeom prst="bentConnector3">
            <a:avLst>
              <a:gd name="adj1" fmla="val 9987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endCxn id="62" idx="0"/>
          </p:cNvCxnSpPr>
          <p:nvPr/>
        </p:nvCxnSpPr>
        <p:spPr>
          <a:xfrm rot="10800000" flipV="1">
            <a:off x="1557560" y="3579418"/>
            <a:ext cx="3892160" cy="12120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449719" y="3276576"/>
            <a:ext cx="0" cy="3028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998045" y="3580804"/>
            <a:ext cx="0" cy="119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858868" y="3579418"/>
            <a:ext cx="0" cy="131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606" y="2049502"/>
            <a:ext cx="2016224" cy="785393"/>
          </a:xfrm>
          <a:prstGeom prst="rect">
            <a:avLst/>
          </a:prstGeom>
        </p:spPr>
      </p:pic>
      <p:sp>
        <p:nvSpPr>
          <p:cNvPr id="34" name="Блок-схема: несколько документов 33"/>
          <p:cNvSpPr/>
          <p:nvPr/>
        </p:nvSpPr>
        <p:spPr>
          <a:xfrm>
            <a:off x="678704" y="4826625"/>
            <a:ext cx="1859684" cy="1090928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партнеров для коллективного участия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5170" y="4686419"/>
            <a:ext cx="1975226" cy="1290015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557560" y="5849305"/>
            <a:ext cx="0" cy="69078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62124" y="6540089"/>
            <a:ext cx="10441160" cy="4878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Выход на закупки компаний Группы «</a:t>
            </a:r>
            <a:r>
              <a:rPr lang="ru-RU" sz="2000" dirty="0" err="1"/>
              <a:t>Интер</a:t>
            </a:r>
            <a:r>
              <a:rPr lang="ru-RU" sz="2000" dirty="0"/>
              <a:t> РАО»</a:t>
            </a: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5400000">
            <a:off x="-729263" y="5153699"/>
            <a:ext cx="2560843" cy="211937"/>
          </a:xfrm>
          <a:prstGeom prst="bentConnector3">
            <a:avLst>
              <a:gd name="adj1" fmla="val 56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557560" y="4325906"/>
            <a:ext cx="0" cy="487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Блок-схема: несколько документов 77"/>
          <p:cNvSpPr/>
          <p:nvPr/>
        </p:nvSpPr>
        <p:spPr>
          <a:xfrm>
            <a:off x="8130163" y="4813546"/>
            <a:ext cx="1963713" cy="1200529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технических заданий </a:t>
            </a:r>
            <a:r>
              <a:rPr lang="ru-RU" sz="12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2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аналогичным предметам </a:t>
            </a:r>
            <a:r>
              <a:rPr lang="ru-RU" sz="12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ранее </a:t>
            </a:r>
            <a:r>
              <a:rPr lang="ru-RU" sz="12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проведенных закупок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0" dirty="0" smtClean="0"/>
              <a:t> </a:t>
            </a:r>
            <a:endParaRPr lang="ru-RU" sz="2800" b="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042168" y="4686419"/>
            <a:ext cx="2232248" cy="1473610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81" name="Соединительная линия уступом 80"/>
          <p:cNvCxnSpPr/>
          <p:nvPr/>
        </p:nvCxnSpPr>
        <p:spPr>
          <a:xfrm rot="16200000" flipH="1">
            <a:off x="9117112" y="5188262"/>
            <a:ext cx="2533053" cy="170604"/>
          </a:xfrm>
          <a:prstGeom prst="bentConnector3">
            <a:avLst>
              <a:gd name="adj1" fmla="val 41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9307140" y="4375344"/>
            <a:ext cx="0" cy="487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9307140" y="5976434"/>
            <a:ext cx="0" cy="5658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90"/>
          <p:cNvSpPr/>
          <p:nvPr/>
        </p:nvSpPr>
        <p:spPr>
          <a:xfrm>
            <a:off x="3184359" y="5030692"/>
            <a:ext cx="1658286" cy="59504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Соответствует/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(рекомендации)</a:t>
            </a:r>
            <a:endPara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833840" y="5026721"/>
            <a:ext cx="1658286" cy="5950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Соответствует/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(рекомендации)</a:t>
            </a:r>
            <a:endPara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4015242" y="4445083"/>
            <a:ext cx="0" cy="487640"/>
          </a:xfrm>
          <a:prstGeom prst="straightConnector1">
            <a:avLst/>
          </a:prstGeom>
          <a:ln w="28575">
            <a:solidFill>
              <a:srgbClr val="042F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6698170" y="4426661"/>
            <a:ext cx="0" cy="487640"/>
          </a:xfrm>
          <a:prstGeom prst="straightConnector1">
            <a:avLst/>
          </a:prstGeom>
          <a:ln w="28575">
            <a:solidFill>
              <a:srgbClr val="042F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3273"/>
            <a:ext cx="10693400" cy="6219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Схема </a:t>
            </a:r>
            <a:r>
              <a:rPr lang="ru-RU" sz="2000" dirty="0" smtClean="0"/>
              <a:t>взаимодействия в </a:t>
            </a:r>
            <a:r>
              <a:rPr lang="ru-RU" sz="2000" dirty="0"/>
              <a:t>рамках Программы поддержки и развития поставщиков компаний </a:t>
            </a:r>
            <a:r>
              <a:rPr lang="ru-RU" sz="2000" dirty="0" smtClean="0"/>
              <a:t>Группы </a:t>
            </a:r>
            <a:r>
              <a:rPr lang="ru-RU" sz="2000" dirty="0"/>
              <a:t>«</a:t>
            </a:r>
            <a:r>
              <a:rPr lang="ru-RU" sz="2000" dirty="0" err="1"/>
              <a:t>Интер</a:t>
            </a:r>
            <a:r>
              <a:rPr lang="ru-RU" sz="2000" dirty="0"/>
              <a:t> РАО</a:t>
            </a:r>
            <a:r>
              <a:rPr lang="ru-RU" sz="2000" dirty="0" smtClean="0"/>
              <a:t>» (</a:t>
            </a:r>
            <a:r>
              <a:rPr lang="ru-RU" sz="2000" dirty="0"/>
              <a:t>П</a:t>
            </a:r>
            <a:r>
              <a:rPr lang="ru-RU" sz="2000" dirty="0" smtClean="0"/>
              <a:t>рограмма выращивания)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14452" y="972319"/>
            <a:ext cx="3960440" cy="1388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/>
              <a:t>Субъект МСП </a:t>
            </a:r>
            <a:r>
              <a:rPr lang="ru-RU" sz="1800" dirty="0" smtClean="0"/>
              <a:t>- </a:t>
            </a:r>
            <a:endParaRPr lang="ru-RU" sz="1800" dirty="0"/>
          </a:p>
          <a:p>
            <a:pPr algn="just"/>
            <a:r>
              <a:rPr lang="ru-RU" sz="12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(поставщик </a:t>
            </a:r>
            <a:r>
              <a:rPr lang="ru-RU" sz="1200" b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импортозамещаемой</a:t>
            </a:r>
            <a:r>
              <a:rPr lang="ru-RU" sz="12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 (в </a:t>
            </a:r>
            <a:r>
              <a:rPr lang="ru-RU" sz="1200" b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2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экспортно-ориентированной) </a:t>
            </a:r>
            <a:r>
              <a:rPr lang="ru-RU" sz="12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 инновационной </a:t>
            </a:r>
            <a:r>
              <a:rPr lang="ru-RU" sz="12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продукции, </a:t>
            </a:r>
            <a:r>
              <a:rPr lang="ru-RU" sz="12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 высокотехнологичной продукции, и\или продукции с более высокими качественными </a:t>
            </a:r>
            <a:r>
              <a:rPr lang="ru-RU" sz="12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характеристиками, которые могут применяться на объектах Группы)</a:t>
            </a:r>
            <a:endParaRPr lang="ru-RU" sz="1200" b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4452" y="2710853"/>
            <a:ext cx="3960440" cy="10166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/>
              <a:t>ООО «</a:t>
            </a:r>
            <a:r>
              <a:rPr lang="ru-RU" sz="1800" dirty="0" err="1"/>
              <a:t>Интер</a:t>
            </a:r>
            <a:r>
              <a:rPr lang="ru-RU" sz="1800" dirty="0"/>
              <a:t> РАО – Центр управления </a:t>
            </a:r>
            <a:r>
              <a:rPr lang="ru-RU" sz="1800" dirty="0" smtClean="0"/>
              <a:t>закупками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4452" y="3996655"/>
            <a:ext cx="396044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/>
              <a:t>Проведение аудита поставщика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4228" y="5148783"/>
            <a:ext cx="3960663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Индивидуальная карта поддержки и развития (</a:t>
            </a:r>
            <a:r>
              <a:rPr lang="ru-RU" sz="1800" dirty="0" err="1" smtClean="0"/>
              <a:t>ИКПиР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14229" y="6300911"/>
            <a:ext cx="3960662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/>
              <a:t>Выход на закупки компаний Группы «</a:t>
            </a:r>
            <a:r>
              <a:rPr lang="ru-RU" sz="1800" dirty="0" err="1"/>
              <a:t>Интер</a:t>
            </a:r>
            <a:r>
              <a:rPr lang="ru-RU" sz="1800" dirty="0"/>
              <a:t> РАО»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980431"/>
            <a:ext cx="2356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/>
              <a:t>Подается заявка </a:t>
            </a:r>
            <a:r>
              <a:rPr lang="ru-RU" sz="1100" i="1" dirty="0"/>
              <a:t>на участие в Программе</a:t>
            </a:r>
            <a:endParaRPr lang="ru-RU" sz="1100" dirty="0"/>
          </a:p>
        </p:txBody>
      </p:sp>
      <p:cxnSp>
        <p:nvCxnSpPr>
          <p:cNvPr id="5127" name="Прямая соединительная линия 5126"/>
          <p:cNvCxnSpPr/>
          <p:nvPr/>
        </p:nvCxnSpPr>
        <p:spPr>
          <a:xfrm>
            <a:off x="2535771" y="1974329"/>
            <a:ext cx="2840" cy="798190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единительная линия 5129"/>
          <p:cNvCxnSpPr/>
          <p:nvPr/>
        </p:nvCxnSpPr>
        <p:spPr>
          <a:xfrm>
            <a:off x="2535771" y="1974329"/>
            <a:ext cx="576064" cy="0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2" name="Прямая соединительная линия 5141"/>
          <p:cNvCxnSpPr/>
          <p:nvPr/>
        </p:nvCxnSpPr>
        <p:spPr>
          <a:xfrm>
            <a:off x="2538388" y="3348583"/>
            <a:ext cx="575841" cy="0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9" name="Прямая соединительная линия 5148"/>
          <p:cNvCxnSpPr/>
          <p:nvPr/>
        </p:nvCxnSpPr>
        <p:spPr>
          <a:xfrm>
            <a:off x="2538388" y="3348583"/>
            <a:ext cx="0" cy="792088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6" name="Прямая со стрелкой 5155"/>
          <p:cNvCxnSpPr/>
          <p:nvPr/>
        </p:nvCxnSpPr>
        <p:spPr>
          <a:xfrm>
            <a:off x="2538611" y="2772519"/>
            <a:ext cx="575841" cy="0"/>
          </a:xfrm>
          <a:prstGeom prst="straightConnector1">
            <a:avLst/>
          </a:prstGeom>
          <a:ln>
            <a:solidFill>
              <a:srgbClr val="2E4B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0" name="Прямая со стрелкой 5159"/>
          <p:cNvCxnSpPr/>
          <p:nvPr/>
        </p:nvCxnSpPr>
        <p:spPr>
          <a:xfrm>
            <a:off x="2538388" y="4140671"/>
            <a:ext cx="576064" cy="0"/>
          </a:xfrm>
          <a:prstGeom prst="straightConnector1">
            <a:avLst/>
          </a:prstGeom>
          <a:ln>
            <a:solidFill>
              <a:srgbClr val="2E4B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4" name="Прямая соединительная линия 5163"/>
          <p:cNvCxnSpPr>
            <a:stCxn id="6" idx="3"/>
          </p:cNvCxnSpPr>
          <p:nvPr/>
        </p:nvCxnSpPr>
        <p:spPr>
          <a:xfrm>
            <a:off x="7074892" y="3219154"/>
            <a:ext cx="57606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70" name="Прямая соединительная линия 5169"/>
          <p:cNvCxnSpPr/>
          <p:nvPr/>
        </p:nvCxnSpPr>
        <p:spPr>
          <a:xfrm flipH="1">
            <a:off x="7650956" y="1666457"/>
            <a:ext cx="5184" cy="15526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72" name="Прямая со стрелкой 5171"/>
          <p:cNvCxnSpPr>
            <a:endCxn id="3" idx="3"/>
          </p:cNvCxnSpPr>
          <p:nvPr/>
        </p:nvCxnSpPr>
        <p:spPr>
          <a:xfrm flipH="1">
            <a:off x="7074892" y="1666457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81" name="Прямоугольник 5180"/>
          <p:cNvSpPr/>
          <p:nvPr/>
        </p:nvSpPr>
        <p:spPr>
          <a:xfrm>
            <a:off x="0" y="2865211"/>
            <a:ext cx="2491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О</a:t>
            </a:r>
            <a:r>
              <a:rPr lang="ru-RU" sz="1100" i="1" dirty="0" smtClean="0"/>
              <a:t>существляется </a:t>
            </a:r>
            <a:r>
              <a:rPr lang="ru-RU" sz="1100" i="1" dirty="0"/>
              <a:t>оценка на предмет соответствия продукции требованиям, установленным в Программе</a:t>
            </a:r>
          </a:p>
        </p:txBody>
      </p:sp>
      <p:cxnSp>
        <p:nvCxnSpPr>
          <p:cNvPr id="5186" name="Прямая соединительная линия 5185"/>
          <p:cNvCxnSpPr/>
          <p:nvPr/>
        </p:nvCxnSpPr>
        <p:spPr>
          <a:xfrm>
            <a:off x="2538388" y="4644727"/>
            <a:ext cx="575840" cy="0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8" name="Прямая соединительная линия 5187"/>
          <p:cNvCxnSpPr/>
          <p:nvPr/>
        </p:nvCxnSpPr>
        <p:spPr>
          <a:xfrm>
            <a:off x="2538388" y="4644727"/>
            <a:ext cx="0" cy="792088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4" name="Прямая со стрелкой 5193"/>
          <p:cNvCxnSpPr/>
          <p:nvPr/>
        </p:nvCxnSpPr>
        <p:spPr>
          <a:xfrm>
            <a:off x="2538388" y="5436815"/>
            <a:ext cx="576064" cy="0"/>
          </a:xfrm>
          <a:prstGeom prst="straightConnector1">
            <a:avLst/>
          </a:prstGeom>
          <a:ln>
            <a:solidFill>
              <a:srgbClr val="2E4B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96" name="Прямоугольник 5195"/>
          <p:cNvSpPr/>
          <p:nvPr/>
        </p:nvSpPr>
        <p:spPr>
          <a:xfrm>
            <a:off x="0" y="4129529"/>
            <a:ext cx="2682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 smtClean="0"/>
              <a:t>Осуществляется юридический, технологический, энергетический, </a:t>
            </a:r>
          </a:p>
          <a:p>
            <a:pPr algn="just"/>
            <a:r>
              <a:rPr lang="ru-RU" sz="1100" i="1" dirty="0"/>
              <a:t>э</a:t>
            </a:r>
            <a:r>
              <a:rPr lang="ru-RU" sz="1100" i="1" dirty="0" smtClean="0"/>
              <a:t>кологический аудит</a:t>
            </a:r>
            <a:endParaRPr lang="ru-RU" sz="1100" i="1" dirty="0"/>
          </a:p>
        </p:txBody>
      </p:sp>
      <p:sp>
        <p:nvSpPr>
          <p:cNvPr id="5197" name="Прямоугольник 5196"/>
          <p:cNvSpPr/>
          <p:nvPr/>
        </p:nvSpPr>
        <p:spPr>
          <a:xfrm>
            <a:off x="-8284" y="5172347"/>
            <a:ext cx="26013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 smtClean="0"/>
              <a:t>Осуществление оказания </a:t>
            </a:r>
            <a:r>
              <a:rPr lang="ru-RU" sz="1100" i="1" dirty="0"/>
              <a:t>финансовой, нефинансовой, налоговой, </a:t>
            </a:r>
            <a:r>
              <a:rPr lang="ru-RU" sz="1100" i="1" dirty="0" smtClean="0"/>
              <a:t>имущественной поддержки, </a:t>
            </a:r>
            <a:r>
              <a:rPr lang="ru-RU" sz="1100" i="1" dirty="0"/>
              <a:t>сопровождение выхода на </a:t>
            </a:r>
            <a:r>
              <a:rPr lang="ru-RU" sz="1100" i="1" dirty="0" smtClean="0"/>
              <a:t>закупки</a:t>
            </a:r>
            <a:endParaRPr lang="ru-RU" sz="1100" i="1" dirty="0"/>
          </a:p>
        </p:txBody>
      </p:sp>
      <p:cxnSp>
        <p:nvCxnSpPr>
          <p:cNvPr id="5199" name="Прямая соединительная линия 5198"/>
          <p:cNvCxnSpPr/>
          <p:nvPr/>
        </p:nvCxnSpPr>
        <p:spPr>
          <a:xfrm>
            <a:off x="2538388" y="5796855"/>
            <a:ext cx="575840" cy="0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01" name="Прямая соединительная линия 5200"/>
          <p:cNvCxnSpPr/>
          <p:nvPr/>
        </p:nvCxnSpPr>
        <p:spPr>
          <a:xfrm flipH="1">
            <a:off x="2535771" y="5796855"/>
            <a:ext cx="2617" cy="792088"/>
          </a:xfrm>
          <a:prstGeom prst="line">
            <a:avLst/>
          </a:prstGeom>
          <a:ln>
            <a:solidFill>
              <a:srgbClr val="2E4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03" name="Прямая со стрелкой 5202"/>
          <p:cNvCxnSpPr/>
          <p:nvPr/>
        </p:nvCxnSpPr>
        <p:spPr>
          <a:xfrm>
            <a:off x="2538611" y="6588943"/>
            <a:ext cx="575841" cy="0"/>
          </a:xfrm>
          <a:prstGeom prst="straightConnector1">
            <a:avLst/>
          </a:prstGeom>
          <a:ln>
            <a:solidFill>
              <a:srgbClr val="2E4B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0" name="Прямоугольник 5219"/>
          <p:cNvSpPr/>
          <p:nvPr/>
        </p:nvSpPr>
        <p:spPr>
          <a:xfrm>
            <a:off x="7661324" y="1657908"/>
            <a:ext cx="30424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1" dirty="0"/>
              <a:t>В случае если </a:t>
            </a:r>
            <a:r>
              <a:rPr lang="ru-RU" sz="1100" b="0" i="1" dirty="0" smtClean="0"/>
              <a:t>поставщик и/или продукция </a:t>
            </a:r>
            <a:r>
              <a:rPr lang="ru-RU" sz="1100" b="0" i="1" dirty="0"/>
              <a:t>не </a:t>
            </a:r>
            <a:r>
              <a:rPr lang="ru-RU" sz="1100" b="0" i="1" dirty="0" smtClean="0"/>
              <a:t>соответствуют </a:t>
            </a:r>
            <a:r>
              <a:rPr lang="ru-RU" sz="1100" b="0" i="1" dirty="0"/>
              <a:t>требованиям </a:t>
            </a:r>
            <a:r>
              <a:rPr lang="ru-RU" sz="1100" b="0" i="1" dirty="0" smtClean="0"/>
              <a:t>Программы, поставщику предлагается участвовать в закупках Группы в общем порядке</a:t>
            </a:r>
            <a:endParaRPr lang="ru-RU" sz="1100" b="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63138" y="3820497"/>
            <a:ext cx="3103761" cy="54839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Ярославская область</a:t>
            </a: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362924" y="4608959"/>
            <a:ext cx="3103761" cy="1979984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 smtClean="0"/>
          </a:p>
          <a:p>
            <a:r>
              <a:rPr lang="ru-RU" sz="1800" dirty="0" smtClean="0"/>
              <a:t>Томская область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Калининградская область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Хабаровский край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Приморский край</a:t>
            </a:r>
            <a:r>
              <a:rPr lang="en-US" sz="1800" dirty="0" smtClean="0"/>
              <a:t>;</a:t>
            </a:r>
          </a:p>
          <a:p>
            <a:r>
              <a:rPr lang="ru-RU" sz="1800" dirty="0" smtClean="0"/>
              <a:t>Самарская область</a:t>
            </a:r>
            <a:r>
              <a:rPr lang="en-US" sz="1800" dirty="0" smtClean="0"/>
              <a:t>;</a:t>
            </a:r>
          </a:p>
          <a:p>
            <a:r>
              <a:rPr lang="ru-RU" sz="1800" dirty="0" smtClean="0"/>
              <a:t>Свердловская </a:t>
            </a:r>
            <a:r>
              <a:rPr lang="ru-RU" sz="1800" dirty="0" smtClean="0"/>
              <a:t>область;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Алтайский край</a:t>
            </a: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92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UK000ABC_template_B&amp;W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3A81"/>
      </a:accent1>
      <a:accent2>
        <a:srgbClr val="215FAD"/>
      </a:accent2>
      <a:accent3>
        <a:srgbClr val="FFFFFF"/>
      </a:accent3>
      <a:accent4>
        <a:srgbClr val="000000"/>
      </a:accent4>
      <a:accent5>
        <a:srgbClr val="ABAEC1"/>
      </a:accent5>
      <a:accent6>
        <a:srgbClr val="1D559C"/>
      </a:accent6>
      <a:hlink>
        <a:srgbClr val="F36C32"/>
      </a:hlink>
      <a:folHlink>
        <a:srgbClr val="C0C0C0"/>
      </a:folHlink>
    </a:clrScheme>
    <a:fontScheme name="4_UK000ABC_template_B&amp;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46800" rIns="18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42925" algn="r"/>
            <a:tab pos="809625" algn="r"/>
          </a:tabLst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46800" rIns="18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42925" algn="r"/>
            <a:tab pos="809625" algn="r"/>
          </a:tabLst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UK000ABC_template_B&amp;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K000ABC_template_B&amp;W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FEF10F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E6DA0C"/>
        </a:accent6>
        <a:hlink>
          <a:srgbClr val="0000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FEF10F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E6DA0C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F9E48F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2CF81"/>
        </a:accent6>
        <a:hlink>
          <a:srgbClr val="3A3A3A"/>
        </a:hlink>
        <a:folHlink>
          <a:srgbClr val="D2D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K000ABC_template_B&amp;W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C027"/>
        </a:accent1>
        <a:accent2>
          <a:srgbClr val="093409"/>
        </a:accent2>
        <a:accent3>
          <a:srgbClr val="FFFFFF"/>
        </a:accent3>
        <a:accent4>
          <a:srgbClr val="000000"/>
        </a:accent4>
        <a:accent5>
          <a:srgbClr val="BADCAC"/>
        </a:accent5>
        <a:accent6>
          <a:srgbClr val="072E07"/>
        </a:accent6>
        <a:hlink>
          <a:srgbClr val="5F5F5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49024</TotalTime>
  <Words>711</Words>
  <Application>Microsoft Office PowerPoint</Application>
  <PresentationFormat>Произвольный</PresentationFormat>
  <Paragraphs>152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Monotype Sorts</vt:lpstr>
      <vt:lpstr>Tahoma</vt:lpstr>
      <vt:lpstr>Times New Roman</vt:lpstr>
      <vt:lpstr>Wingdings</vt:lpstr>
      <vt:lpstr>4_UK000ABC_template_B&amp;W</vt:lpstr>
      <vt:lpstr>3_Тема Office</vt:lpstr>
      <vt:lpstr>5_Тема Office</vt:lpstr>
      <vt:lpstr>Тема Office</vt:lpstr>
      <vt:lpstr>think-cell Slide</vt:lpstr>
      <vt:lpstr>Презентация PowerPoint</vt:lpstr>
      <vt:lpstr>География присутствия Группы «Интер РАО»</vt:lpstr>
      <vt:lpstr>Доля закупок у субъектов МСП (%)</vt:lpstr>
      <vt:lpstr>Информация о закупках </vt:lpstr>
      <vt:lpstr>Варианты взаимодействия поставщиков с компаниями Группы «Интер РАО»</vt:lpstr>
      <vt:lpstr>ЭКОСРЕДА ДЛЯ ПОСТАВЩИКОВ</vt:lpstr>
      <vt:lpstr>ЭКОСРЕДА. Сервис для потенциального победителя</vt:lpstr>
      <vt:lpstr>Предварительный аудит соответствия поставщиков. Аудит-сервис на ЭТП</vt:lpstr>
      <vt:lpstr>Схема взаимодействия в рамках Программы поддержки и развития поставщиков компаний Группы «Интер РАО» (Программа выращивания)</vt:lpstr>
      <vt:lpstr>Программа поддержки и развития поставщиков компаний Группы «Интер РАО»</vt:lpstr>
      <vt:lpstr>Презентация PowerPoint</vt:lpstr>
    </vt:vector>
  </TitlesOfParts>
  <Company>USN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RAO: Business description</dc:title>
  <dc:creator>1</dc:creator>
  <cp:lastModifiedBy>Цыпилев Александр Геннадьевич</cp:lastModifiedBy>
  <cp:revision>3264</cp:revision>
  <cp:lastPrinted>2019-01-28T13:37:54Z</cp:lastPrinted>
  <dcterms:created xsi:type="dcterms:W3CDTF">2009-08-29T09:04:09Z</dcterms:created>
  <dcterms:modified xsi:type="dcterms:W3CDTF">2019-07-02T11:19:11Z</dcterms:modified>
</cp:coreProperties>
</file>