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C1300-4D13-46D6-8522-5F19C7DAF885}">
          <p14:sldIdLst>
            <p14:sldId id="256"/>
            <p14:sldId id="259"/>
            <p14:sldId id="260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B8D"/>
    <a:srgbClr val="261F5B"/>
    <a:srgbClr val="00007A"/>
    <a:srgbClr val="190E6C"/>
    <a:srgbClr val="000099"/>
    <a:srgbClr val="9A9999"/>
    <a:srgbClr val="63B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86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41B7-4249-45B9-A22D-205148F9920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998B-C158-49C6-B6E7-ED099DF16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A544-5CE4-4B6B-87B2-BD771CBB2478}" type="datetime1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8CE-46FE-44CA-9D91-F2E470334AC7}" type="datetime1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D4C8-FA5A-48A8-B0F2-58C76ED51DD1}" type="datetime1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3A2C-404A-4F23-A589-1676EC1FA5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8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A3CF-D869-4BB0-8468-B69918FB56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08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E537-4439-4C3D-B31E-BC90F9E0C7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10B-87CE-4EDE-A2B0-B608E6D2D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5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98A1-C4B8-43B6-83A3-D1A7CA3171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2592-D535-4AE1-B9DA-7E63CE5D17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6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2CE3-FC83-4D8D-99BF-1443D1AC73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4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82C4-4703-471F-A798-98EB0FFED8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3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DC9C-9511-4916-8D75-5ED7BB24CA63}" type="datetime1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EFF9-73DA-48E5-9B09-66B987BC02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29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F51D-30C9-4F7B-A377-A859E5045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53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C4B-30E2-4C1A-8537-35D7EB524A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6BBA-9F10-41A1-A64A-DAC39B611ED2}" type="datetime1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9F03-0A7C-4882-B314-9439A5179802}" type="datetime1">
              <a:rPr lang="ru-RU" smtClean="0"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50A6-5A81-438F-9FB4-AE9ECEA510A9}" type="datetime1">
              <a:rPr lang="ru-RU" smtClean="0"/>
              <a:t>02.07.2019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8F4-D9E1-4FEC-A4AA-392B1B843EE6}" type="datetime1">
              <a:rPr lang="ru-RU" smtClean="0"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9B6E-8E54-4658-A2AE-088E7A77D1A0}" type="datetime1">
              <a:rPr lang="ru-RU" smtClean="0"/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A51E-DAA3-4377-B633-BAD5EE3F7FB5}" type="datetime1">
              <a:rPr lang="ru-RU" smtClean="0"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5E6E-16C9-46AD-8416-B3BFC7223523}" type="datetime1">
              <a:rPr lang="ru-RU" smtClean="0"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EB381-3C1E-4197-B169-FCFFB31C9B11}" type="datetime1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F7A5-8CA9-4B09-973A-6C9103E754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27E3-C45F-4A7B-9A38-0A1205486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rd.fsa.gov.ru/landing/srd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635646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соответствия требованиям технического регламента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Таможенного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союза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ТРТС014/2011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«Безопасность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автомобильных дорог»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422793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Галактионов Илья Александрович - Ответственный секретарь ТК/МТК418 «Дорожное хозяйство»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06" y="267494"/>
            <a:ext cx="3008313" cy="566763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деклараций о соответствии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389438" cy="470756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Приказом Минэкономразвития России от 21.02.2012 N76 «Об утверждении Порядка регистрации деклараций о соответствии и Порядка формирования и ведения единого реестра зарегистрированных деклараций о соответствии, предоставления содержащихся в указанном реестре сведений» (с изменениями на 2 ноября 2018 года)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декларация о соответствии регистрируется в электронной форме в едином реестре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Данная услуга осуществляется через сервис регистрации декларации Росаккредитации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https://srd.fsa.gov.ru/landing/srd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</a:t>
            </a:r>
            <a:endParaRPr lang="ru-RU" sz="1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регистрации декларации о соответствии необходимо:</a:t>
            </a:r>
          </a:p>
          <a:p>
            <a:pPr lvl="1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зарегистрироваться на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Едином портале государственных и муниципальных услуг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индивидуальный предприниматель или юридическое лицо</a:t>
            </a:r>
          </a:p>
          <a:p>
            <a:pPr lvl="1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зарегистрироваться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получить квалифицированную электронную подпись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аккредитованном удостоверяющем центре</a:t>
            </a:r>
          </a:p>
          <a:p>
            <a:pPr lvl="1"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скачать и установить плагин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подписания декларации квалифицированной электронной подписью</a:t>
            </a:r>
          </a:p>
          <a:p>
            <a:pPr lvl="1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загрузить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копии доказательственных материалов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в том числе результаты исследований (испытаний) и измерений продукции, подтверждающие соблюдение требований технического регламента (технических регламентов), действие которого на нее распространяется, заверенные печатью (при наличии) и подписью заявителя с учетом схемы декларирования соответствия</a:t>
            </a:r>
          </a:p>
        </p:txBody>
      </p:sp>
      <p:pic>
        <p:nvPicPr>
          <p:cNvPr id="2050" name="Picture 2" descr="http://obuhovstone.ru/upload/iblock/480/4805abc4722c638106bb034057da1f3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319" b="1548"/>
          <a:stretch/>
        </p:blipFill>
        <p:spPr bwMode="auto">
          <a:xfrm>
            <a:off x="316006" y="987574"/>
            <a:ext cx="2815834" cy="363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6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480"/>
            <a:ext cx="8352928" cy="47751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Сертификация ТР ТС 014/2011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89652"/>
            <a:ext cx="8712968" cy="2538282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Заявитель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может обратиться с заявкой на сертификацию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любой орган по сертификации </a:t>
            </a:r>
          </a:p>
          <a:p>
            <a:pPr algn="just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 по сертификации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юридическое лицо или индивидуальный предприниматель,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аккредитованные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 соответствии с законодательством Российской Федерации об аккредитации в национальной системе аккредитации для выполнения работ по сертификации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техническом регулировании)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Заявка на проведение сертификации оформляется заявителем и должна содержать:</a:t>
            </a:r>
          </a:p>
          <a:p>
            <a:pPr lvl="1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местонахождение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заявителя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местонахождение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изготовителя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 изделиях (их составе) и их идентифицирующие признаки (наименование,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код по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классификатору внешнеэкономической деятельности Таможенного союза, документ,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которому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изготовлено изделие (межгосударственный или национальный стандарт,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организации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т.п.), форма выпуска - серийное производство или партия, реквизиты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 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контракта) и т.п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схему сертификации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27534"/>
            <a:ext cx="669674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Изделия дорожные и дорожно-строительные материалы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347614"/>
            <a:ext cx="338437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Серийный выпуск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(схема 1с)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1347614"/>
            <a:ext cx="338437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Партия продукции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(схема 3с)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4" idx="2"/>
            <a:endCxn id="12" idx="0"/>
          </p:cNvCxnSpPr>
          <p:nvPr/>
        </p:nvCxnSpPr>
        <p:spPr>
          <a:xfrm flipH="1">
            <a:off x="2159732" y="966088"/>
            <a:ext cx="2376264" cy="381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13" idx="0"/>
          </p:cNvCxnSpPr>
          <p:nvPr/>
        </p:nvCxnSpPr>
        <p:spPr>
          <a:xfrm>
            <a:off x="4535996" y="966088"/>
            <a:ext cx="2304256" cy="381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23528" y="4227934"/>
            <a:ext cx="8424936" cy="594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со статьей 14.47 КоАП РФ предусмотрена административная ответственность за нарушение правил выполнения работ по сертификации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400 000 до 1 000 000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14" y="1329612"/>
            <a:ext cx="4374486" cy="89255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 не общего пользования и улицы населенных пунктов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части процессов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проектирования, строительства, реконструкции, капитальном ремонте и эксплуатации)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873" y="2409804"/>
            <a:ext cx="437448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Технический регламент «О безопасности зданий и сооружений»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037" y="3147814"/>
            <a:ext cx="2286254" cy="1954381"/>
          </a:xfrm>
          <a:prstGeom prst="rect">
            <a:avLst/>
          </a:prstGeom>
          <a:solidFill>
            <a:srgbClr val="FF7C8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национальных стандартов и сводов правил (частей таких стандартов и сводов правил), в результате применения которых на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основе обеспечивается соблюдение требований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«Технического регламента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 безопасности зданий и сооружений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297" y="3147814"/>
            <a:ext cx="2034226" cy="19543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в области стандартизации, в результате применения которых на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ДОБРОВОЛЬНОЙ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основе обеспечивается соблюдение требований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«Технического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регламент о безопасности зданий и сооружений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514" y="767484"/>
            <a:ext cx="869496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9708" y="1335630"/>
            <a:ext cx="4162770" cy="81560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 общего пользования 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(за исключением улиц населенных пунктов при проектировании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строительстве, реконструкции, капитальном ремонте и эксплуатации)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2539" y="3050594"/>
            <a:ext cx="2016224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стандартов, в результате применения которых на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основе обеспечивается соблюдение требований технического регламента Таможенного союза «Безопасность автомобильных дорог»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5035" y="3050594"/>
            <a:ext cx="2024607" cy="1938992"/>
          </a:xfrm>
          <a:prstGeom prst="rect">
            <a:avLst/>
          </a:prstGeom>
          <a:solidFill>
            <a:srgbClr val="FF7C8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стандартов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содержащих правила и методы исследований (испытаний)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измерений,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необходимые для применения и исполнения требований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осуществления оценки (подтверждения) соответствия продукции</a:t>
            </a:r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1223985" y="2895026"/>
            <a:ext cx="212031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3455443" y="2889399"/>
            <a:ext cx="200779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 rot="5400000">
            <a:off x="5578472" y="2765925"/>
            <a:ext cx="270030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 rot="5400000">
            <a:off x="7745159" y="2766393"/>
            <a:ext cx="270030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6728071" y="2083399"/>
            <a:ext cx="152349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2303335" y="2159573"/>
            <a:ext cx="162846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2272245" y="1091086"/>
            <a:ext cx="135015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5375" y="2306370"/>
            <a:ext cx="417646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Технический регламент «Безопасность автомобильных дорог»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67544" y="182543"/>
            <a:ext cx="8219256" cy="4860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 регулирование в сфере дорожного хозяйства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1 сентября 2016 года</a:t>
            </a: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736741" y="1091086"/>
            <a:ext cx="135015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84AA-912D-44F1-A21D-89BFB88ADEFB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3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355726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372387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Галактионов Илья Александрович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tk418@bk.ru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mtk418@bk.ru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8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скругленным углом 2"/>
          <p:cNvSpPr/>
          <p:nvPr/>
        </p:nvSpPr>
        <p:spPr>
          <a:xfrm>
            <a:off x="348978" y="1774120"/>
            <a:ext cx="8617048" cy="156966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53 </a:t>
            </a:r>
            <a:r>
              <a:rPr lang="ru-RU" sz="1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Международного договора о Евразийском экономическом союзе от 24 мая 2014 года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вступления в силу технического регламента Союза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территориях государств-членов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соответствующие обязательные требования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продукции или к продукции и связанным с требованиями к продукции процессам проектирования …,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установленные законодательством государств-членов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актами Комиссии,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действуют только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части, определенной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переходными положениями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с даты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завершения действия переходных положений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определенных техническим регламентом Союза и (или) актом Комиссии,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применяются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выпуска продукции в обращение, оценки соответствия объектов технического регулирования, государственного контроля (надзора) за соблюдением требований технических регламентов …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0025" y="51470"/>
            <a:ext cx="8173416" cy="5400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основы действия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технических регламентов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40" y="3345645"/>
            <a:ext cx="8618586" cy="1384995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Государства-члены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обеспечивают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обращение продукции, соответствующей требованиям технического регламента Союза (технических регламентов Союза), на своей территории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без предъявления дополнительных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отношению к содержащимся в техническом регламенте Союза (технических регламентах Союза)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требований к такой продукции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без проведения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дополнительных процедур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оценки соответствия </a:t>
            </a:r>
            <a:r>
              <a:rPr lang="ru-RU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никаких национальных технических регламентов</a:t>
            </a:r>
            <a:r>
              <a:rPr lang="ru-RU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5D8E811E-5F4B-4038-A245-07F2F73257B4}"/>
              </a:ext>
            </a:extLst>
          </p:cNvPr>
          <p:cNvSpPr txBox="1">
            <a:spLocks/>
          </p:cNvSpPr>
          <p:nvPr/>
        </p:nvSpPr>
        <p:spPr>
          <a:xfrm>
            <a:off x="348978" y="765338"/>
            <a:ext cx="8617048" cy="1006934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1313" indent="-34131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89" indent="-228599" algn="l" defTabSz="9143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87" indent="-228599" algn="l" defTabSz="9143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85" indent="-228599" algn="l" defTabSz="9143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83" indent="-228599" algn="l" defTabSz="9143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Статья 15.4 Конституции РФ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Общепризнанные принципы и нормы международного права 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международные договоры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являются составной частью ее правовой системы. Если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международным договором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установлены иные правила, чем предусмотренные законом РФ, то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применяются правила международного договора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93357"/>
              </p:ext>
            </p:extLst>
          </p:nvPr>
        </p:nvGraphicFramePr>
        <p:xfrm>
          <a:off x="323529" y="771550"/>
          <a:ext cx="8424935" cy="311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0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56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Объекты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Дороги автомобильные общего пользования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(п.4 Ст.1)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Улицы населенных пунктов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(п.5 </a:t>
                      </a:r>
                      <a:r>
                        <a:rPr lang="ru-RU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</a:t>
                      </a:r>
                      <a:r>
                        <a:rPr 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роектирования (включая изыскания)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распространяется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trike="sngStrike" dirty="0"/>
                        <a:t>распространяется</a:t>
                      </a:r>
                      <a:endParaRPr lang="ru-RU" sz="1400" b="0" i="0" strike="sng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 строительства 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распространяется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trike="sngStrike" dirty="0"/>
                        <a:t>распространяется</a:t>
                      </a:r>
                      <a:endParaRPr lang="ru-RU" sz="1400" strike="sngStrike" baseline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 реконструкции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распространяется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trike="sngStrike" dirty="0"/>
                        <a:t>распространяется</a:t>
                      </a:r>
                      <a:endParaRPr lang="ru-RU" sz="1400" strike="sngStrike" baseline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 капитального ремонта 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распространяется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trike="sngStrike" dirty="0"/>
                        <a:t>распространяется</a:t>
                      </a:r>
                      <a:endParaRPr lang="ru-RU" sz="1400" strike="sngStrike" baseline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 эксплуатации 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распространяется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trike="sngStrike" dirty="0"/>
                        <a:t>распространяется</a:t>
                      </a:r>
                      <a:endParaRPr lang="ru-RU" sz="1400" strike="sngStrike" baseline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902">
                <a:tc>
                  <a:txBody>
                    <a:bodyPr/>
                    <a:lstStyle/>
                    <a:p>
                      <a:r>
                        <a:rPr lang="ru-RU" sz="1400" b="1" dirty="0"/>
                        <a:t>Элементы обустройства</a:t>
                      </a: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распространяется</a:t>
                      </a: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dirty="0"/>
                        <a:t>распространяется</a:t>
                      </a: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b="1" dirty="0"/>
                        <a:t>Дорожно-строительные материалы и изделия</a:t>
                      </a: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распространяется</a:t>
                      </a: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распространяется</a:t>
                      </a: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58627" y="205264"/>
            <a:ext cx="8358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1313" indent="-341313" algn="ctr" defTabSz="912813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ru-RU" altLang="ru-RU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Объекты технического регулирования ТР ТС 014/2011</a:t>
            </a:r>
            <a:endParaRPr lang="en-US" altLang="ru-RU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37" y="4083918"/>
            <a:ext cx="8450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/>
              <a:t>Определение Верховного суда РФ от 19.07.2017 г</a:t>
            </a:r>
            <a:r>
              <a:rPr lang="ru-RU" sz="1400" i="1" dirty="0"/>
              <a:t>. № 305-АД17-8864: «Исключение из сферы действия ТР ТС 014/2011, установленное его пунктом 5 статьи 1, распространяется непосредственно на автомобильные дороги обозначенных в нем видов, </a:t>
            </a:r>
            <a:r>
              <a:rPr lang="ru-RU" sz="1400" b="1" i="1" dirty="0"/>
              <a:t>а не на материалы</a:t>
            </a:r>
            <a:r>
              <a:rPr lang="ru-RU" sz="1400" i="1" dirty="0"/>
              <a:t>, используемые в строительстве или ремонте»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6"/>
          <p:cNvSpPr txBox="1">
            <a:spLocks/>
          </p:cNvSpPr>
          <p:nvPr/>
        </p:nvSpPr>
        <p:spPr>
          <a:xfrm>
            <a:off x="611560" y="141480"/>
            <a:ext cx="8229600" cy="5400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defTabSz="912813" fontAlgn="base">
              <a:spcBef>
                <a:spcPts val="0"/>
              </a:spcBef>
              <a:spcAft>
                <a:spcPct val="0"/>
              </a:spcAft>
              <a:buFont typeface="Wingdings 2"/>
              <a:buNone/>
            </a:pPr>
            <a:r>
              <a:rPr lang="ru-RU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Презумпция соответствия</a:t>
            </a:r>
          </a:p>
          <a:p>
            <a:pPr marL="342900" indent="-342900" algn="ctr" defTabSz="912813" fontAlgn="base">
              <a:spcBef>
                <a:spcPts val="0"/>
              </a:spcBef>
              <a:spcAft>
                <a:spcPct val="0"/>
              </a:spcAft>
              <a:buFont typeface="Wingdings 2"/>
              <a:buNone/>
            </a:pPr>
            <a:r>
              <a:rPr lang="ru-RU" sz="1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Статья 4 ТР ТС 014/2011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6256" y="769339"/>
            <a:ext cx="8352928" cy="738664"/>
          </a:xfrm>
          <a:prstGeom prst="round1Rect">
            <a:avLst/>
          </a:prstGeom>
          <a:solidFill>
            <a:srgbClr val="FF7C80">
              <a:alpha val="45882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ТР ТС 014/2011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обеспечивается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его требований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непосредственно либо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выполнением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региональных (межгосударственных)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гармонизированных с этим техническим регламентом </a:t>
            </a: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426256" y="2215183"/>
            <a:ext cx="8352928" cy="2031325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Гармонизированными с техническим регламентом документами в области стандартизации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считаются межгосударственные стандарты, включенные в: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Перечень стандартов, в результате применения которых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добровольной основе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обеспечивается соблюдение требований технического регламента Таможенного союза «Безопасность автомобильных дорог»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Перечень стандартов, содержащих правила и методы исследований (испытаний) и измерений, в том числе правила отбора образцов,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для применения и исполнения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технического регламента Таможенного союза «Безопасность автомобильных дорог» и осуществления оценки (подтверждения) соответствия продукции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49C799C-A676-4832-AE63-315E1AE75D6D}"/>
              </a:ext>
            </a:extLst>
          </p:cNvPr>
          <p:cNvSpPr/>
          <p:nvPr/>
        </p:nvSpPr>
        <p:spPr>
          <a:xfrm>
            <a:off x="426256" y="4246508"/>
            <a:ext cx="8352928" cy="537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Вышеуказанные перечни утверждены Решениями Коллегии ЕЭК № </a:t>
            </a: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 от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декабря 2015 г. </a:t>
            </a: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от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февраля 2017 г. </a:t>
            </a:r>
          </a:p>
        </p:txBody>
      </p:sp>
      <p:sp>
        <p:nvSpPr>
          <p:cNvPr id="10" name="Прямоугольник с одним скругленным углом 6">
            <a:extLst>
              <a:ext uri="{FF2B5EF4-FFF2-40B4-BE49-F238E27FC236}">
                <a16:creationId xmlns="" xmlns:a16="http://schemas.microsoft.com/office/drawing/2014/main" id="{60C9225A-A0BF-4E19-8DF6-C27E10B22F9F}"/>
              </a:ext>
            </a:extLst>
          </p:cNvPr>
          <p:cNvSpPr/>
          <p:nvPr/>
        </p:nvSpPr>
        <p:spPr>
          <a:xfrm>
            <a:off x="426256" y="1468566"/>
            <a:ext cx="8352928" cy="738664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Обочины и разделительные полосы не должны быть ниже проезжей части более чем на 4 см;</a:t>
            </a:r>
          </a:p>
          <a:p>
            <a:pPr algn="just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На снежном накате не допускается наличие колеи более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30 мм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 выбоин высотой или глубиной более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40 мм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 о Евразийском экономическом Союзе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892" y="789552"/>
            <a:ext cx="8210565" cy="1188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п.4 Приложения №9 к Договору, Комиссия утверждает перечень международных и региональных (межгосударственных) стандартов: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целях выполнения требований технического регламента Союза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целях проведения исследований (испытаний) и измерений при оценке соответствия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891" y="3057804"/>
            <a:ext cx="3818077" cy="972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на добровольной основе соответствующих стандартов, включенных в указанный перечень, является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достаточным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условием соблюдения требований соответствующего технического регламента Союза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2739" y="4245936"/>
            <a:ext cx="3071228" cy="7020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неприменения стандартов, включенных в указанный перечень, оценка соответствия осуществляется на основе анализа рисков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164351" y="2019375"/>
            <a:ext cx="421159" cy="27003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593558" y="4155926"/>
            <a:ext cx="540060" cy="504056"/>
          </a:xfrm>
          <a:prstGeom prst="bent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301720"/>
            <a:ext cx="3816424" cy="20522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международных и региональных (межгосударственных) стандартов, а в случае их отсутствия - национальных (государственных) стандартов, содержащих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и методы исследований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(испытаний) 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в том числе правила отбора образцов, необходимые для применения и исполнения требований технического регламента Союза 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осуществления оценки соответствия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технического регулирования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557665" y="2031690"/>
            <a:ext cx="421159" cy="27003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5892" y="2301720"/>
            <a:ext cx="381807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еречень международных и региональных (межгосударственных) стандартов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164351" y="2783839"/>
            <a:ext cx="421159" cy="27003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4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05978"/>
            <a:ext cx="4330824" cy="112363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рисков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(письмо ЕЭК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исх. №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16-1164 от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27.07.2017)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21601"/>
            <a:ext cx="8229600" cy="3693857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Договором, международными договорами и актами Евразийской экономической Комиссии, составляющими право Союза в сфере технического регулирования,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предусмотрено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принятие в рамках Союза порядка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осуществления анализа рисков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оценке соответствия требованиям технических регламентов Союза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Согласно пункту 2 статьи 52 Договора, технические регламенты Союза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имеют прямое действие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территории Союза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положениями пункта 5 Протокола, оценка соответствия объектов технического регулирования проводится в формах</a:t>
            </a:r>
          </a:p>
          <a:p>
            <a:pPr lvl="1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(государственной регистрации), </a:t>
            </a:r>
          </a:p>
          <a:p>
            <a:pPr lvl="1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испытаний, </a:t>
            </a:r>
          </a:p>
          <a:p>
            <a:pPr lvl="1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подтверждения соответствия, </a:t>
            </a:r>
          </a:p>
          <a:p>
            <a:pPr lvl="1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экспертизы</a:t>
            </a:r>
          </a:p>
          <a:p>
            <a:pPr lvl="1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(или) в иной форме, </a:t>
            </a:r>
          </a:p>
          <a:p>
            <a:pPr marL="355600" indent="0" algn="just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этом формы, схемы и процедуры оценки соответствия устанавливаются в технических регламентах союза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eurasian-sp.ru/wp-content/uploads/2018/01/SJe7WUm7Af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0" y="31763"/>
            <a:ext cx="3627585" cy="11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2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Презумпция соответствия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15566"/>
            <a:ext cx="6840760" cy="540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4 ТР ТС 014/2011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455626"/>
            <a:ext cx="5184576" cy="8100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обочины и разделительные полосы не должны быть ниже проезжей части более чем на 4 см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на снежном накате не допускается наличие колеи более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выбоин высотой или глубиной более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805776"/>
            <a:ext cx="4032448" cy="1944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стандартов, в результате применения которых на добровольной основе обеспечивается соблюдение требований технического регламента Таможенного союза «Безопасность автомобильных дорог»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805776"/>
            <a:ext cx="4032448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стандартов, содержащих правила и методы исследований (испытаний) и измерений, в том числе правила отбора образцов, необходимые для применения и исполнения требований технического регламента Таможенного союза «Безопасность автомобильных дорог» и осуществления оценки (подтверждения) соответствия продукции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2324494">
            <a:off x="2159731" y="2347954"/>
            <a:ext cx="360040" cy="37804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630277">
            <a:off x="6624228" y="2347849"/>
            <a:ext cx="360040" cy="37804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7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соответствия требованиям ТРТС014/2011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6675"/>
            <a:ext cx="5040560" cy="3780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соответствия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48753"/>
            <a:ext cx="3106455" cy="594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Дорожно-строительные материалы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55708"/>
            <a:ext cx="3106455" cy="3780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Изделия дорожные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82879"/>
            <a:ext cx="3106455" cy="486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Проектирование, включая изыскания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330951"/>
            <a:ext cx="3106455" cy="7560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Строительство, реконструкция, капитальный ремонт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409" y="4411071"/>
            <a:ext cx="3106455" cy="486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Эксплуатация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974" y="1548753"/>
            <a:ext cx="1934106" cy="3240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декларирование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974" y="1872789"/>
            <a:ext cx="1934106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сертификация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974" y="2763888"/>
            <a:ext cx="1934106" cy="3240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975" y="3237992"/>
            <a:ext cx="1934106" cy="3240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Строительный контроль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975" y="3546975"/>
            <a:ext cx="1934106" cy="3240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Промежуточная приёмка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975" y="3871294"/>
            <a:ext cx="1934106" cy="3240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Приёмка и ввод в эксплуатацию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3" y="4303059"/>
            <a:ext cx="1934106" cy="3510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Приёмка выполненных работ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39112" y="4662831"/>
            <a:ext cx="1934106" cy="3240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Текущий контроль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5580112" y="1008693"/>
            <a:ext cx="3384376" cy="388843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ТР ТС 014/2011</a:t>
            </a:r>
          </a:p>
          <a:p>
            <a:pPr algn="ctr"/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стандартов, в результате применения которых на добровольной основе обеспечивается соблюдение требований технического регламента Таможенного союза «Безопасность автомобильных дорог» 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стандартов, содержащих правила и методы исследований (испытаний) и измерений, в том числе правила отбора образцов, необходимые для применения и исполнения требований технического регламента Таможенного союза «Безопасность автомобильных дорог» и осуществления оценки (подтверждения) соответствия продукции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5436096" y="1386735"/>
            <a:ext cx="432048" cy="302433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171150" y="1026695"/>
            <a:ext cx="270030" cy="7200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7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755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Декларирование соответствия (ТР ТС 014/2011)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7534"/>
            <a:ext cx="7931361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Дорожно-строительный материал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2663788" y="1113588"/>
            <a:ext cx="3816424" cy="5400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Выпускается серийно?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977686"/>
            <a:ext cx="2520280" cy="7020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декларирования 4д: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Испытания в аккредитованной лаборатории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654349">
            <a:off x="5986637" y="1542475"/>
            <a:ext cx="648072" cy="45632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2720007">
            <a:off x="4041062" y="2692139"/>
            <a:ext cx="415055" cy="56847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3563889" y="2017671"/>
            <a:ext cx="5051041" cy="918102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показатели определяются собственными силами?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3263741"/>
            <a:ext cx="2520280" cy="7020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декларирования 1д: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Испытания в собственной лаборатории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800" y="3222871"/>
            <a:ext cx="2520280" cy="10230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декларирования 3д: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Привлечение к испытания по недостающим показателям аккредитованной лаборатории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654349">
            <a:off x="6918436" y="2784614"/>
            <a:ext cx="648072" cy="45632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720007">
            <a:off x="2599653" y="1450845"/>
            <a:ext cx="415055" cy="56847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4161" y="4299942"/>
            <a:ext cx="8424936" cy="6840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со статьей 14.44 КоАП РФ предусмотрена административная ответственность за недостоверное декларирование соответствия продукции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100 000 до 1 000 000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3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1545</Words>
  <Application>Microsoft Office PowerPoint</Application>
  <PresentationFormat>Экран (16:9)</PresentationFormat>
  <Paragraphs>151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Правовые основы действия технических регламентов</vt:lpstr>
      <vt:lpstr>Презентация PowerPoint</vt:lpstr>
      <vt:lpstr>Презентация PowerPoint</vt:lpstr>
      <vt:lpstr>Договор о Евразийском экономическом Союзе</vt:lpstr>
      <vt:lpstr>Анализ рисков  (письмо ЕЭК исх. №16-1164 от 27.07.2017)</vt:lpstr>
      <vt:lpstr>Презумпция соответствия</vt:lpstr>
      <vt:lpstr>Оценка соответствия требованиям ТРТС014/2011</vt:lpstr>
      <vt:lpstr>Декларирование соответствия (ТР ТС 014/2011)</vt:lpstr>
      <vt:lpstr>Регистрация деклараций о соответствии</vt:lpstr>
      <vt:lpstr>Сертификация ТР ТС 014/2011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Илья Галактионов</cp:lastModifiedBy>
  <cp:revision>29</cp:revision>
  <dcterms:created xsi:type="dcterms:W3CDTF">2019-04-17T17:59:01Z</dcterms:created>
  <dcterms:modified xsi:type="dcterms:W3CDTF">2019-07-02T07:53:02Z</dcterms:modified>
</cp:coreProperties>
</file>