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7" r:id="rId4"/>
    <p:sldId id="263" r:id="rId5"/>
    <p:sldId id="264" r:id="rId6"/>
    <p:sldId id="265" r:id="rId7"/>
    <p:sldId id="259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24C1300-4D13-46D6-8522-5F19C7DAF885}">
          <p14:sldIdLst>
            <p14:sldId id="256"/>
            <p14:sldId id="261"/>
            <p14:sldId id="267"/>
          </p14:sldIdLst>
        </p14:section>
        <p14:section name="Раздел без заголовка" id="{41444EEE-F7E6-4DB4-ACD9-077DBD1B9E12}">
          <p14:sldIdLst>
            <p14:sldId id="263"/>
            <p14:sldId id="264"/>
            <p14:sldId id="265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8D"/>
    <a:srgbClr val="261F5B"/>
    <a:srgbClr val="00007A"/>
    <a:srgbClr val="190E6C"/>
    <a:srgbClr val="000099"/>
    <a:srgbClr val="9A9999"/>
    <a:srgbClr val="63B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86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41B7-4249-45B9-A22D-205148F9920D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9998B-C158-49C6-B6E7-ED099DF1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50FC-1D19-4A4F-9CCC-694A704A89D8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89B9-6FC5-459D-82AB-5A3D3C2D6D6C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CBF-E91C-416C-AA58-1B4D119DCC1C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A6EA-F080-4BB7-87D3-DC3F6FEF63A1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27B-6377-4AC5-B63E-0B4E265975B8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49E4-37CD-4D7F-8977-628151E83286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98CE-6B16-47F8-BD50-1FE8EE17F8DE}" type="datetime1">
              <a:rPr lang="ru-RU" smtClean="0"/>
              <a:t>03.07.2019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0937-6DE9-4A6E-B4A0-EE34350AA72B}" type="datetime1">
              <a:rPr lang="ru-RU" smtClean="0"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36A-C33E-40EF-9E7C-DD9C82220213}" type="datetime1">
              <a:rPr lang="ru-RU" smtClean="0"/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BC01-C685-424D-BEA5-D7C368398753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D461-D94C-4804-93C5-F22A6B3DEC21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3D9F-315B-4B38-A7D7-20D10B40E0C9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27E3-C45F-4A7B-9A38-0A1205486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" y="762"/>
            <a:ext cx="9137589" cy="5141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0" y="1635646"/>
            <a:ext cx="6984774" cy="1273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ОСНОВНЫЕ АСПЕКТЫ СОВЕРШЕНСТВОВАНИЯ СИСТЕМЫ ЦЕНООБРАЗОВАНИЯ В ДОРОЖНОМ ХОЗЯЙСТВЕ </a:t>
            </a:r>
            <a:endParaRPr lang="ru-RU" sz="2200" b="1" dirty="0">
              <a:solidFill>
                <a:schemeClr val="bg1"/>
              </a:solidFill>
              <a:latin typeface="Gotham Pro Light" pitchFamily="50" charset="0"/>
              <a:cs typeface="Gotham Pro Light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0" y="3003798"/>
            <a:ext cx="6768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Волков Григорий </a:t>
            </a:r>
            <a:r>
              <a:rPr lang="ru-RU" sz="1600" b="1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Андреевич</a:t>
            </a:r>
          </a:p>
          <a:p>
            <a:endParaRPr lang="ru-RU" sz="800" b="1" dirty="0" smtClean="0">
              <a:solidFill>
                <a:schemeClr val="bg1"/>
              </a:solidFill>
              <a:latin typeface="Gotham Pro Light" pitchFamily="50" charset="0"/>
              <a:cs typeface="Gotham Pro Light" pitchFamily="50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Д</a:t>
            </a:r>
            <a:r>
              <a:rPr lang="ru-RU" sz="1600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иректор </a:t>
            </a:r>
            <a:r>
              <a:rPr lang="ru-RU" sz="1600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Департамента государственной политики в области дорожного </a:t>
            </a:r>
            <a:r>
              <a:rPr lang="ru-RU" sz="1600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хозяйства Министерства </a:t>
            </a:r>
            <a:r>
              <a:rPr lang="ru-RU" sz="1600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транспорта Российской Федерации</a:t>
            </a:r>
            <a:endParaRPr lang="ru-RU" sz="1600" dirty="0">
              <a:solidFill>
                <a:schemeClr val="bg1"/>
              </a:solidFill>
              <a:latin typeface="Gotham Pro Light" pitchFamily="50" charset="0"/>
              <a:cs typeface="Gotham Pro 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7" y="0"/>
            <a:ext cx="9137589" cy="5141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2442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Государственный совет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Российской Федерации  </a:t>
            </a:r>
          </a:p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8 октября 2014 года</a:t>
            </a:r>
            <a:endParaRPr lang="ru-RU" b="1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42191"/>
            <a:ext cx="8685013" cy="656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«Обеспечить реализацию мероприятий по повышению достоверности определения сметной стоимости работ, обратив особое внимание на: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264" y="2368155"/>
            <a:ext cx="6536819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► </a:t>
            </a: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применение ресурсного метода определения стоимости проектов</a:t>
            </a:r>
          </a:p>
          <a:p>
            <a:pPr>
              <a:lnSpc>
                <a:spcPct val="120000"/>
              </a:lnSpc>
            </a:pPr>
            <a:endParaRPr lang="ru-RU" sz="800" dirty="0" smtClean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► </a:t>
            </a: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создание общероссийской и региональных баз данных стоимости материально-технических и трудовых ресурсов</a:t>
            </a:r>
          </a:p>
          <a:p>
            <a:pPr>
              <a:lnSpc>
                <a:spcPct val="120000"/>
              </a:lnSpc>
            </a:pPr>
            <a:endParaRPr lang="ru-RU" sz="800" dirty="0" smtClean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► </a:t>
            </a: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осуществление регулярной актуализации единичных расценок и элементных сметных норм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6923336" y="2368155"/>
            <a:ext cx="288032" cy="2062103"/>
          </a:xfrm>
          <a:prstGeom prst="rightBrace">
            <a:avLst>
              <a:gd name="adj1" fmla="val 41927"/>
              <a:gd name="adj2" fmla="val 50000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236296" y="3204474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н</a:t>
            </a:r>
            <a:r>
              <a:rPr lang="ru-RU" sz="1600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е исполнено</a:t>
            </a:r>
          </a:p>
        </p:txBody>
      </p:sp>
    </p:spTree>
    <p:extLst>
      <p:ext uri="{BB962C8B-B14F-4D97-AF65-F5344CB8AC3E}">
        <p14:creationId xmlns:p14="http://schemas.microsoft.com/office/powerpoint/2010/main" val="34804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7" y="0"/>
            <a:ext cx="9137589" cy="51419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9552" y="299799"/>
            <a:ext cx="783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Государственный совет Российской Федерации</a:t>
            </a:r>
          </a:p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26 июня 2019 года</a:t>
            </a:r>
            <a:endParaRPr lang="ru-RU" b="1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341" y="1210632"/>
            <a:ext cx="8064896" cy="656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«В целях совершенствования нормативного правового регулирования подготовки проектной документации предусмотреть: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2059909"/>
            <a:ext cx="8424936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► </a:t>
            </a: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актуализацию сборника сметных цен и классификатора строительных ресурсов в части расширения номенклатуры строительных материалов;</a:t>
            </a:r>
          </a:p>
          <a:p>
            <a:pPr>
              <a:lnSpc>
                <a:spcPct val="120000"/>
              </a:lnSpc>
            </a:pPr>
            <a:endParaRPr lang="ru-RU" sz="800" dirty="0" smtClean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► </a:t>
            </a: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обновление федеральной сметно-нормативной базы, включающей сметные нормативы с учетом внедрения новых технологий, конструктивных решений, современных строительных материалов, конструкций и оборудования;</a:t>
            </a:r>
          </a:p>
          <a:p>
            <a:pPr>
              <a:lnSpc>
                <a:spcPct val="120000"/>
              </a:lnSpc>
            </a:pPr>
            <a:endParaRPr lang="ru-RU" sz="800" dirty="0" smtClean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ru-RU" sz="1600" dirty="0" smtClean="0">
                <a:solidFill>
                  <a:srgbClr val="323B8D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► </a:t>
            </a:r>
            <a:r>
              <a:rPr lang="ru-RU" sz="16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ежеквартальное утверждение индексов пересчета по видам затрат для автомобильных дорог и искусственных сооружений</a:t>
            </a:r>
          </a:p>
        </p:txBody>
      </p:sp>
    </p:spTree>
    <p:extLst>
      <p:ext uri="{BB962C8B-B14F-4D97-AF65-F5344CB8AC3E}">
        <p14:creationId xmlns:p14="http://schemas.microsoft.com/office/powerpoint/2010/main" val="11955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333" y="-10840"/>
            <a:ext cx="9205333" cy="51800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4650" y="1616354"/>
            <a:ext cx="32466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</a:t>
            </a:r>
            <a:r>
              <a:rPr lang="ru-RU" sz="1500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остановление Правительства Российской Федерации                      от 23.12.2016 № 1452                                «О мониторинге цен строительных ресурсов»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306" y="3480397"/>
            <a:ext cx="308331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</a:t>
            </a:r>
            <a:r>
              <a:rPr lang="ru-RU" sz="1500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риказ Минстроя России                от 13.04.2017 № 710/</a:t>
            </a:r>
            <a:r>
              <a:rPr lang="ru-RU" sz="1500" b="1" dirty="0" err="1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пр</a:t>
            </a:r>
            <a:r>
              <a:rPr lang="ru-RU" sz="1500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«Об утверждении порядка утверждения сметных нормативов»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0643" y="1172807"/>
            <a:ext cx="2142593" cy="692497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</a:t>
            </a:r>
            <a:r>
              <a:rPr lang="ru-RU" sz="13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асширение номенклатуры индексов пересчета стоимости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65776" y="1935947"/>
            <a:ext cx="2127460" cy="492443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у</a:t>
            </a:r>
            <a:r>
              <a:rPr lang="ru-RU" sz="13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тверждение отраслевой заработной платы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65776" y="3646788"/>
            <a:ext cx="2127460" cy="954107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инициирование разработки/</a:t>
            </a:r>
          </a:p>
          <a:p>
            <a:pPr algn="ctr"/>
            <a:r>
              <a:rPr lang="ru-RU" sz="14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актуализации сметных нормативов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0644" y="2676186"/>
            <a:ext cx="2177688" cy="523220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м</a:t>
            </a:r>
            <a:r>
              <a:rPr lang="ru-RU" sz="14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ониторинг цен строительных ресурсов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50" y="2493283"/>
            <a:ext cx="1906195" cy="19204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50" y="2814018"/>
            <a:ext cx="1629492" cy="3028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40" y="681674"/>
            <a:ext cx="2115305" cy="159963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0054" y="13226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Инструменты учета отраслевой специфики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при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определении стоимости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работ,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связанных с осуществлением дорожной деятельности</a:t>
            </a:r>
            <a:endParaRPr lang="ru-RU" b="1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04" y="1710694"/>
            <a:ext cx="1825718" cy="1025821"/>
          </a:xfrm>
          <a:prstGeom prst="rect">
            <a:avLst/>
          </a:prstGeom>
        </p:spPr>
      </p:pic>
      <p:sp>
        <p:nvSpPr>
          <p:cNvPr id="29" name="Стрелка вправо 28"/>
          <p:cNvSpPr/>
          <p:nvPr/>
        </p:nvSpPr>
        <p:spPr>
          <a:xfrm>
            <a:off x="3081701" y="1915303"/>
            <a:ext cx="914236" cy="626753"/>
          </a:xfrm>
          <a:prstGeom prst="rightArrow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081700" y="3627978"/>
            <a:ext cx="914237" cy="602936"/>
          </a:xfrm>
          <a:prstGeom prst="rightArrow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693133" y="4308963"/>
            <a:ext cx="2387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</a:t>
            </a:r>
            <a:r>
              <a:rPr lang="ru-RU" sz="1400" b="1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одрядные организации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98747" y="3856196"/>
            <a:ext cx="1406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с</a:t>
            </a:r>
            <a:r>
              <a:rPr lang="ru-RU" sz="1400" b="1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убъекты РФ</a:t>
            </a:r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6463075" y="1172807"/>
            <a:ext cx="231415" cy="3545407"/>
          </a:xfrm>
          <a:prstGeom prst="leftBrace">
            <a:avLst>
              <a:gd name="adj1" fmla="val 41087"/>
              <a:gd name="adj2" fmla="val 50288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6"/>
            <a:ext cx="9137589" cy="5141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0362" y="15238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Повышение качества выполняемых дорожных работ</a:t>
            </a:r>
            <a:endParaRPr lang="ru-RU" b="1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855" y="742618"/>
            <a:ext cx="2248238" cy="892552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Рекомендации по применению новых технологий, материалов и технологических решений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155" y="1854595"/>
            <a:ext cx="1944216" cy="692497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Результаты НИОКР, опыта практического применения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2109" y="2809160"/>
            <a:ext cx="2149730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Сбор и агрегация научной и технической документации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9596" y="3785236"/>
            <a:ext cx="2364376" cy="954107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Мониторинг участков автомобильных дорог, на которых применялись новые технологии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76541" y="799199"/>
            <a:ext cx="2124450" cy="52322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Оператор Реестра</a:t>
            </a:r>
            <a:r>
              <a:rPr lang="ru-RU" sz="14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ФАУ «РОСДОРНИИ»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58149" y="1452505"/>
            <a:ext cx="2386393" cy="30777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Пользователи Реестра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41093" y="1210492"/>
            <a:ext cx="50405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45149" y="1210492"/>
            <a:ext cx="0" cy="30517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245149" y="2715766"/>
            <a:ext cx="41619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2570371" y="2200843"/>
            <a:ext cx="674778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8" idx="3"/>
          </p:cNvCxnSpPr>
          <p:nvPr/>
        </p:nvCxnSpPr>
        <p:spPr>
          <a:xfrm flipH="1">
            <a:off x="2691839" y="3178492"/>
            <a:ext cx="553310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2833972" y="4262289"/>
            <a:ext cx="411177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42070" y="1807825"/>
            <a:ext cx="2202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подрядные дорожно-строительные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ru-RU" sz="13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производители и поставщики материалов и оборудования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ru-RU" sz="13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конструкторские бюро (проектные организации)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ru-RU" sz="13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экспертное сообщество </a:t>
            </a:r>
          </a:p>
        </p:txBody>
      </p:sp>
      <p:sp>
        <p:nvSpPr>
          <p:cNvPr id="53" name="Нашивка 12"/>
          <p:cNvSpPr/>
          <p:nvPr/>
        </p:nvSpPr>
        <p:spPr>
          <a:xfrm>
            <a:off x="6290069" y="2268338"/>
            <a:ext cx="360040" cy="93610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>
              <a:solidFill>
                <a:schemeClr val="tx2"/>
              </a:solidFill>
            </a:endParaRPr>
          </a:p>
        </p:txBody>
      </p:sp>
      <p:cxnSp>
        <p:nvCxnSpPr>
          <p:cNvPr id="55" name="Прямая со стрелкой 54"/>
          <p:cNvCxnSpPr>
            <a:endCxn id="59" idx="0"/>
          </p:cNvCxnSpPr>
          <p:nvPr/>
        </p:nvCxnSpPr>
        <p:spPr>
          <a:xfrm>
            <a:off x="4914885" y="1322419"/>
            <a:ext cx="1" cy="43563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3641012" y="1758057"/>
            <a:ext cx="2547747" cy="2102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Реестр новых и наилучших технологий, материалов и технологических решений повторного применения</a:t>
            </a:r>
            <a:endParaRPr lang="ru-RU" sz="1600" b="1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" y="762"/>
            <a:ext cx="9137589" cy="5141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8114" y="265130"/>
            <a:ext cx="8100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Мероприятия по обеспечению актуализации сметных нормативов, применяемых при определении стоимости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работ</a:t>
            </a:r>
            <a:r>
              <a:rPr lang="ru-RU" b="1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, связанных </a:t>
            </a:r>
            <a:r>
              <a:rPr lang="ru-RU" b="1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                     с </a:t>
            </a:r>
            <a:r>
              <a:rPr lang="ru-RU" b="1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осуществлением дорожной деятельности</a:t>
            </a:r>
          </a:p>
          <a:p>
            <a:pPr algn="ctr"/>
            <a:endParaRPr lang="ru-RU" b="1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1275606"/>
            <a:ext cx="8064896" cy="3323987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сокращение нормативных сроков разработки и утверждения сметных нормативов на новые технологии, включенные в Реестр;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наделение Росавтодора правом организовывать работы в области ценообразования и сметного нормирования, включая разработку проектов сметных нормативов;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</a:t>
            </a:r>
            <a:r>
              <a:rPr lang="ru-RU" sz="15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асширение участия заинтересованных подрядных организаций в разработке проектов сметных нормативов;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п</a:t>
            </a:r>
            <a:r>
              <a:rPr lang="ru-RU" sz="15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роведение оценки общей потребности дорожной отрасли в разработке и актуализации сметных нормативов;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500" dirty="0">
              <a:solidFill>
                <a:srgbClr val="323B8D"/>
              </a:solidFill>
              <a:latin typeface="Gotham Pro Light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о</a:t>
            </a:r>
            <a:r>
              <a:rPr lang="ru-RU" sz="1500" dirty="0" smtClean="0">
                <a:solidFill>
                  <a:srgbClr val="323B8D"/>
                </a:solidFill>
                <a:latin typeface="Gotham Pro Light" pitchFamily="50" charset="0"/>
                <a:ea typeface="Ebrima" panose="02000000000000000000" pitchFamily="2" charset="0"/>
                <a:cs typeface="Ebrima" panose="02000000000000000000" pitchFamily="2" charset="0"/>
              </a:rPr>
              <a:t>беспечение учета практического опыта применения отраслевых сметных нормативов при подготовке предложений по их актуализации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22784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" y="762"/>
            <a:ext cx="9137589" cy="5141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9612" y="2113097"/>
            <a:ext cx="69847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Gotham Pro Light" pitchFamily="50" charset="0"/>
                <a:cs typeface="Gotham Pro Light" pitchFamily="50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Gotham Pro Light" pitchFamily="50" charset="0"/>
              <a:cs typeface="Gotham Pro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391</Words>
  <Application>Microsoft Office PowerPoint</Application>
  <PresentationFormat>Экран (16:9)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Ebrima</vt:lpstr>
      <vt:lpstr>Gotham Pro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Ершов Игорь Юрьевич</cp:lastModifiedBy>
  <cp:revision>75</cp:revision>
  <dcterms:created xsi:type="dcterms:W3CDTF">2019-04-17T17:59:01Z</dcterms:created>
  <dcterms:modified xsi:type="dcterms:W3CDTF">2019-07-03T19:47:16Z</dcterms:modified>
</cp:coreProperties>
</file>