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60" r:id="rId4"/>
    <p:sldId id="822" r:id="rId5"/>
    <p:sldId id="2329" r:id="rId6"/>
    <p:sldId id="2330" r:id="rId7"/>
    <p:sldId id="2332" r:id="rId8"/>
    <p:sldId id="2331" r:id="rId9"/>
    <p:sldId id="2341" r:id="rId10"/>
    <p:sldId id="2339" r:id="rId11"/>
    <p:sldId id="2338" r:id="rId12"/>
    <p:sldId id="2333" r:id="rId13"/>
    <p:sldId id="2340" r:id="rId14"/>
    <p:sldId id="2334" r:id="rId15"/>
    <p:sldId id="2335" r:id="rId16"/>
    <p:sldId id="2337" r:id="rId17"/>
    <p:sldId id="2336" r:id="rId18"/>
    <p:sldId id="2328" r:id="rId19"/>
    <p:sldId id="1001" r:id="rId20"/>
    <p:sldId id="593" r:id="rId21"/>
    <p:sldId id="437" r:id="rId22"/>
    <p:sldId id="2342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24C1300-4D13-46D6-8522-5F19C7DAF885}">
          <p14:sldIdLst>
            <p14:sldId id="256"/>
            <p14:sldId id="259"/>
            <p14:sldId id="260"/>
            <p14:sldId id="822"/>
            <p14:sldId id="2329"/>
            <p14:sldId id="2330"/>
            <p14:sldId id="2332"/>
            <p14:sldId id="2331"/>
            <p14:sldId id="2341"/>
            <p14:sldId id="2339"/>
            <p14:sldId id="2338"/>
            <p14:sldId id="2333"/>
            <p14:sldId id="2340"/>
            <p14:sldId id="2334"/>
            <p14:sldId id="2335"/>
            <p14:sldId id="2337"/>
            <p14:sldId id="2336"/>
            <p14:sldId id="2328"/>
            <p14:sldId id="1001"/>
            <p14:sldId id="593"/>
            <p14:sldId id="437"/>
            <p14:sldId id="2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B8D"/>
    <a:srgbClr val="261F5B"/>
    <a:srgbClr val="00007A"/>
    <a:srgbClr val="190E6C"/>
    <a:srgbClr val="000099"/>
    <a:srgbClr val="9A9999"/>
    <a:srgbClr val="63B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76382" autoAdjust="0"/>
  </p:normalViewPr>
  <p:slideViewPr>
    <p:cSldViewPr>
      <p:cViewPr varScale="1">
        <p:scale>
          <a:sx n="82" d="100"/>
          <a:sy n="82" d="100"/>
        </p:scale>
        <p:origin x="1421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21886949371021E-2"/>
          <c:y val="9.9746052681200556E-2"/>
          <c:w val="0.83075307975754831"/>
          <c:h val="0.75362931132014876"/>
        </c:manualLayout>
      </c:layout>
      <c:scatterChart>
        <c:scatterStyle val="lineMarker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50мм А/Б  TriAx</c:v>
                </c:pt>
              </c:strCache>
            </c:strRef>
          </c:tx>
          <c:spPr>
            <a:ln w="317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Sheet1!$A$2:$A$100</c:f>
              <c:numCache>
                <c:formatCode>General</c:formatCode>
                <c:ptCount val="99"/>
                <c:pt idx="0">
                  <c:v>1.5030743804099591</c:v>
                </c:pt>
                <c:pt idx="1">
                  <c:v>45.09502641468125</c:v>
                </c:pt>
                <c:pt idx="2">
                  <c:v>87.57666623546146</c:v>
                </c:pt>
                <c:pt idx="3">
                  <c:v>262.75755948524733</c:v>
                </c:pt>
                <c:pt idx="4">
                  <c:v>632.83727569184578</c:v>
                </c:pt>
                <c:pt idx="5">
                  <c:v>899.94073075836866</c:v>
                </c:pt>
                <c:pt idx="6">
                  <c:v>1787.4715039919295</c:v>
                </c:pt>
                <c:pt idx="7">
                  <c:v>1946.4358946350326</c:v>
                </c:pt>
                <c:pt idx="8">
                  <c:v>2162.7430731052627</c:v>
                </c:pt>
                <c:pt idx="9">
                  <c:v>5853.9283059643103</c:v>
                </c:pt>
                <c:pt idx="10">
                  <c:v>8091.0200249953041</c:v>
                </c:pt>
                <c:pt idx="11">
                  <c:v>8791.4544339576823</c:v>
                </c:pt>
                <c:pt idx="12">
                  <c:v>9174.7287524951062</c:v>
                </c:pt>
                <c:pt idx="13">
                  <c:v>9705.4474368541123</c:v>
                </c:pt>
                <c:pt idx="14">
                  <c:v>10592.790264172501</c:v>
                </c:pt>
                <c:pt idx="15">
                  <c:v>11004.858957214645</c:v>
                </c:pt>
                <c:pt idx="16">
                  <c:v>12148.454151091151</c:v>
                </c:pt>
                <c:pt idx="17">
                  <c:v>12593.9147460483</c:v>
                </c:pt>
                <c:pt idx="18">
                  <c:v>12968.175878213999</c:v>
                </c:pt>
                <c:pt idx="19">
                  <c:v>14126.168886949925</c:v>
                </c:pt>
                <c:pt idx="20">
                  <c:v>14977.226897658034</c:v>
                </c:pt>
                <c:pt idx="21">
                  <c:v>15988.595690066206</c:v>
                </c:pt>
                <c:pt idx="22">
                  <c:v>17031.630496942107</c:v>
                </c:pt>
                <c:pt idx="23">
                  <c:v>17896.587622576426</c:v>
                </c:pt>
                <c:pt idx="24">
                  <c:v>21661.444710088039</c:v>
                </c:pt>
                <c:pt idx="25">
                  <c:v>2.0758067964699118</c:v>
                </c:pt>
                <c:pt idx="26">
                  <c:v>29.253444768094038</c:v>
                </c:pt>
                <c:pt idx="27">
                  <c:v>50.218157845504415</c:v>
                </c:pt>
                <c:pt idx="28">
                  <c:v>120.66882584666111</c:v>
                </c:pt>
                <c:pt idx="29">
                  <c:v>241.26728891399821</c:v>
                </c:pt>
                <c:pt idx="30">
                  <c:v>361.19864358721969</c:v>
                </c:pt>
                <c:pt idx="31">
                  <c:v>602.26250015406606</c:v>
                </c:pt>
                <c:pt idx="32">
                  <c:v>1201.4011093727968</c:v>
                </c:pt>
                <c:pt idx="33">
                  <c:v>1924.312099233724</c:v>
                </c:pt>
                <c:pt idx="34">
                  <c:v>4208.9558788721097</c:v>
                </c:pt>
                <c:pt idx="35">
                  <c:v>6025.7161419448039</c:v>
                </c:pt>
                <c:pt idx="36">
                  <c:v>8455.2722894383041</c:v>
                </c:pt>
                <c:pt idx="37">
                  <c:v>9332.1718325276706</c:v>
                </c:pt>
                <c:pt idx="38">
                  <c:v>10894.564516783517</c:v>
                </c:pt>
                <c:pt idx="39">
                  <c:v>12160.80619020924</c:v>
                </c:pt>
                <c:pt idx="40">
                  <c:v>13183.647770837149</c:v>
                </c:pt>
                <c:pt idx="41">
                  <c:v>15287.954618701113</c:v>
                </c:pt>
                <c:pt idx="42">
                  <c:v>16317.796858253369</c:v>
                </c:pt>
                <c:pt idx="43">
                  <c:v>19927.024249152284</c:v>
                </c:pt>
                <c:pt idx="44">
                  <c:v>24555.375071692404</c:v>
                </c:pt>
                <c:pt idx="45">
                  <c:v>25581.757926190945</c:v>
                </c:pt>
                <c:pt idx="46">
                  <c:v>26636.592072511849</c:v>
                </c:pt>
                <c:pt idx="47">
                  <c:v>27863.732931829672</c:v>
                </c:pt>
                <c:pt idx="48">
                  <c:v>28949.454873869239</c:v>
                </c:pt>
                <c:pt idx="49">
                  <c:v>29411.934568362227</c:v>
                </c:pt>
                <c:pt idx="50">
                  <c:v>30152.390949912457</c:v>
                </c:pt>
                <c:pt idx="51">
                  <c:v>31403.030653170044</c:v>
                </c:pt>
                <c:pt idx="52">
                  <c:v>32191.206588664878</c:v>
                </c:pt>
                <c:pt idx="53">
                  <c:v>33380.453978758043</c:v>
                </c:pt>
                <c:pt idx="54">
                  <c:v>34600.698110445643</c:v>
                </c:pt>
                <c:pt idx="55">
                  <c:v>1.7427855755175132</c:v>
                </c:pt>
                <c:pt idx="56">
                  <c:v>35.001902178970198</c:v>
                </c:pt>
                <c:pt idx="57">
                  <c:v>59.016055694837696</c:v>
                </c:pt>
                <c:pt idx="58">
                  <c:v>106.18920188844086</c:v>
                </c:pt>
                <c:pt idx="59">
                  <c:v>222.55018720026385</c:v>
                </c:pt>
                <c:pt idx="60">
                  <c:v>326.53353586746243</c:v>
                </c:pt>
                <c:pt idx="61">
                  <c:v>556.78285160334815</c:v>
                </c:pt>
                <c:pt idx="62">
                  <c:v>1031.5089681980605</c:v>
                </c:pt>
                <c:pt idx="63">
                  <c:v>1790.6668839245062</c:v>
                </c:pt>
                <c:pt idx="64">
                  <c:v>5034.484412546738</c:v>
                </c:pt>
                <c:pt idx="65">
                  <c:v>7936.9025705527711</c:v>
                </c:pt>
                <c:pt idx="66">
                  <c:v>11336.492514182515</c:v>
                </c:pt>
                <c:pt idx="67">
                  <c:v>13564.673523362744</c:v>
                </c:pt>
                <c:pt idx="68">
                  <c:v>17832.660313536271</c:v>
                </c:pt>
                <c:pt idx="69">
                  <c:v>20038.366588055793</c:v>
                </c:pt>
                <c:pt idx="70">
                  <c:v>22115.621680413322</c:v>
                </c:pt>
                <c:pt idx="71">
                  <c:v>34635.112682907551</c:v>
                </c:pt>
                <c:pt idx="72">
                  <c:v>44722.533605530101</c:v>
                </c:pt>
                <c:pt idx="73">
                  <c:v>50599.136308655914</c:v>
                </c:pt>
                <c:pt idx="74">
                  <c:v>58929.404846045305</c:v>
                </c:pt>
                <c:pt idx="75">
                  <c:v>60542.900670816438</c:v>
                </c:pt>
                <c:pt idx="76">
                  <c:v>63177.353128178293</c:v>
                </c:pt>
                <c:pt idx="77">
                  <c:v>68033.83543565002</c:v>
                </c:pt>
                <c:pt idx="78">
                  <c:v>72926.712860141648</c:v>
                </c:pt>
                <c:pt idx="79">
                  <c:v>79237.595074316007</c:v>
                </c:pt>
                <c:pt idx="80">
                  <c:v>91466.098860103244</c:v>
                </c:pt>
                <c:pt idx="81">
                  <c:v>98937.733566133611</c:v>
                </c:pt>
                <c:pt idx="82">
                  <c:v>15849</c:v>
                </c:pt>
                <c:pt idx="83">
                  <c:v>2984</c:v>
                </c:pt>
                <c:pt idx="84">
                  <c:v>903</c:v>
                </c:pt>
                <c:pt idx="85">
                  <c:v>263</c:v>
                </c:pt>
                <c:pt idx="86">
                  <c:v>11</c:v>
                </c:pt>
                <c:pt idx="87">
                  <c:v>33280</c:v>
                </c:pt>
                <c:pt idx="88">
                  <c:v>16328</c:v>
                </c:pt>
                <c:pt idx="89">
                  <c:v>1930</c:v>
                </c:pt>
                <c:pt idx="90">
                  <c:v>603</c:v>
                </c:pt>
                <c:pt idx="91">
                  <c:v>241</c:v>
                </c:pt>
                <c:pt idx="92">
                  <c:v>11</c:v>
                </c:pt>
                <c:pt idx="93">
                  <c:v>104000</c:v>
                </c:pt>
                <c:pt idx="94">
                  <c:v>13874</c:v>
                </c:pt>
                <c:pt idx="95">
                  <c:v>1930</c:v>
                </c:pt>
                <c:pt idx="96">
                  <c:v>603</c:v>
                </c:pt>
                <c:pt idx="97">
                  <c:v>241</c:v>
                </c:pt>
                <c:pt idx="98">
                  <c:v>11</c:v>
                </c:pt>
              </c:numCache>
            </c:numRef>
          </c:xVal>
          <c:yVal>
            <c:numRef>
              <c:f>Sheet1!$D$2:$D$100</c:f>
              <c:numCache>
                <c:formatCode>General</c:formatCode>
                <c:ptCount val="99"/>
                <c:pt idx="55">
                  <c:v>0.1916072800025517</c:v>
                </c:pt>
                <c:pt idx="56">
                  <c:v>0.81587833816662847</c:v>
                </c:pt>
                <c:pt idx="57">
                  <c:v>0.92392938499057409</c:v>
                </c:pt>
                <c:pt idx="58">
                  <c:v>0.87696834676605639</c:v>
                </c:pt>
                <c:pt idx="59">
                  <c:v>1.4863814784269396</c:v>
                </c:pt>
                <c:pt idx="60">
                  <c:v>1.3675732463473584</c:v>
                </c:pt>
                <c:pt idx="61">
                  <c:v>1.7619704580335698</c:v>
                </c:pt>
                <c:pt idx="62">
                  <c:v>2.2041970660413392</c:v>
                </c:pt>
                <c:pt idx="63">
                  <c:v>2.4435212043177561</c:v>
                </c:pt>
                <c:pt idx="64">
                  <c:v>4.0077535999312133</c:v>
                </c:pt>
                <c:pt idx="65">
                  <c:v>4.8673380855623032</c:v>
                </c:pt>
                <c:pt idx="66">
                  <c:v>5.0706181022923689</c:v>
                </c:pt>
                <c:pt idx="67">
                  <c:v>5.9537063406971766</c:v>
                </c:pt>
                <c:pt idx="68">
                  <c:v>6.3239056939735745</c:v>
                </c:pt>
                <c:pt idx="69">
                  <c:v>6.6700407823935501</c:v>
                </c:pt>
                <c:pt idx="70">
                  <c:v>6.5031417753009944</c:v>
                </c:pt>
                <c:pt idx="71">
                  <c:v>8.4722526681264689</c:v>
                </c:pt>
                <c:pt idx="72">
                  <c:v>8.6515410251921718</c:v>
                </c:pt>
                <c:pt idx="73">
                  <c:v>10.286177223442536</c:v>
                </c:pt>
                <c:pt idx="74">
                  <c:v>9.6779199664392497</c:v>
                </c:pt>
                <c:pt idx="75">
                  <c:v>10.894864303182816</c:v>
                </c:pt>
                <c:pt idx="76">
                  <c:v>10.835267057332146</c:v>
                </c:pt>
                <c:pt idx="77">
                  <c:v>11.646635887019917</c:v>
                </c:pt>
                <c:pt idx="78">
                  <c:v>11.038271174332383</c:v>
                </c:pt>
                <c:pt idx="79">
                  <c:v>11.491737066071067</c:v>
                </c:pt>
                <c:pt idx="80">
                  <c:v>11.790185064345922</c:v>
                </c:pt>
                <c:pt idx="81">
                  <c:v>12.362949999262513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45-47BC-A35B-9B0FB81D02FB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50мм А/Б контроль</c:v>
                </c:pt>
              </c:strCache>
            </c:strRef>
          </c:tx>
          <c:spPr>
            <a:ln w="31750">
              <a:solidFill>
                <a:srgbClr val="0000FF"/>
              </a:solidFill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545-47BC-A35B-9B0FB81D02FB}"/>
              </c:ext>
            </c:extLst>
          </c:dPt>
          <c:xVal>
            <c:numRef>
              <c:f>Sheet1!$A$2:$A$100</c:f>
              <c:numCache>
                <c:formatCode>General</c:formatCode>
                <c:ptCount val="99"/>
                <c:pt idx="0">
                  <c:v>1.5030743804099591</c:v>
                </c:pt>
                <c:pt idx="1">
                  <c:v>45.09502641468125</c:v>
                </c:pt>
                <c:pt idx="2">
                  <c:v>87.57666623546146</c:v>
                </c:pt>
                <c:pt idx="3">
                  <c:v>262.75755948524733</c:v>
                </c:pt>
                <c:pt idx="4">
                  <c:v>632.83727569184578</c:v>
                </c:pt>
                <c:pt idx="5">
                  <c:v>899.94073075836866</c:v>
                </c:pt>
                <c:pt idx="6">
                  <c:v>1787.4715039919295</c:v>
                </c:pt>
                <c:pt idx="7">
                  <c:v>1946.4358946350326</c:v>
                </c:pt>
                <c:pt idx="8">
                  <c:v>2162.7430731052627</c:v>
                </c:pt>
                <c:pt idx="9">
                  <c:v>5853.9283059643103</c:v>
                </c:pt>
                <c:pt idx="10">
                  <c:v>8091.0200249953041</c:v>
                </c:pt>
                <c:pt idx="11">
                  <c:v>8791.4544339576823</c:v>
                </c:pt>
                <c:pt idx="12">
                  <c:v>9174.7287524951062</c:v>
                </c:pt>
                <c:pt idx="13">
                  <c:v>9705.4474368541123</c:v>
                </c:pt>
                <c:pt idx="14">
                  <c:v>10592.790264172501</c:v>
                </c:pt>
                <c:pt idx="15">
                  <c:v>11004.858957214645</c:v>
                </c:pt>
                <c:pt idx="16">
                  <c:v>12148.454151091151</c:v>
                </c:pt>
                <c:pt idx="17">
                  <c:v>12593.9147460483</c:v>
                </c:pt>
                <c:pt idx="18">
                  <c:v>12968.175878213999</c:v>
                </c:pt>
                <c:pt idx="19">
                  <c:v>14126.168886949925</c:v>
                </c:pt>
                <c:pt idx="20">
                  <c:v>14977.226897658034</c:v>
                </c:pt>
                <c:pt idx="21">
                  <c:v>15988.595690066206</c:v>
                </c:pt>
                <c:pt idx="22">
                  <c:v>17031.630496942107</c:v>
                </c:pt>
                <c:pt idx="23">
                  <c:v>17896.587622576426</c:v>
                </c:pt>
                <c:pt idx="24">
                  <c:v>21661.444710088039</c:v>
                </c:pt>
                <c:pt idx="25">
                  <c:v>2.0758067964699118</c:v>
                </c:pt>
                <c:pt idx="26">
                  <c:v>29.253444768094038</c:v>
                </c:pt>
                <c:pt idx="27">
                  <c:v>50.218157845504415</c:v>
                </c:pt>
                <c:pt idx="28">
                  <c:v>120.66882584666111</c:v>
                </c:pt>
                <c:pt idx="29">
                  <c:v>241.26728891399821</c:v>
                </c:pt>
                <c:pt idx="30">
                  <c:v>361.19864358721969</c:v>
                </c:pt>
                <c:pt idx="31">
                  <c:v>602.26250015406606</c:v>
                </c:pt>
                <c:pt idx="32">
                  <c:v>1201.4011093727968</c:v>
                </c:pt>
                <c:pt idx="33">
                  <c:v>1924.312099233724</c:v>
                </c:pt>
                <c:pt idx="34">
                  <c:v>4208.9558788721097</c:v>
                </c:pt>
                <c:pt idx="35">
                  <c:v>6025.7161419448039</c:v>
                </c:pt>
                <c:pt idx="36">
                  <c:v>8455.2722894383041</c:v>
                </c:pt>
                <c:pt idx="37">
                  <c:v>9332.1718325276706</c:v>
                </c:pt>
                <c:pt idx="38">
                  <c:v>10894.564516783517</c:v>
                </c:pt>
                <c:pt idx="39">
                  <c:v>12160.80619020924</c:v>
                </c:pt>
                <c:pt idx="40">
                  <c:v>13183.647770837149</c:v>
                </c:pt>
                <c:pt idx="41">
                  <c:v>15287.954618701113</c:v>
                </c:pt>
                <c:pt idx="42">
                  <c:v>16317.796858253369</c:v>
                </c:pt>
                <c:pt idx="43">
                  <c:v>19927.024249152284</c:v>
                </c:pt>
                <c:pt idx="44">
                  <c:v>24555.375071692404</c:v>
                </c:pt>
                <c:pt idx="45">
                  <c:v>25581.757926190945</c:v>
                </c:pt>
                <c:pt idx="46">
                  <c:v>26636.592072511849</c:v>
                </c:pt>
                <c:pt idx="47">
                  <c:v>27863.732931829672</c:v>
                </c:pt>
                <c:pt idx="48">
                  <c:v>28949.454873869239</c:v>
                </c:pt>
                <c:pt idx="49">
                  <c:v>29411.934568362227</c:v>
                </c:pt>
                <c:pt idx="50">
                  <c:v>30152.390949912457</c:v>
                </c:pt>
                <c:pt idx="51">
                  <c:v>31403.030653170044</c:v>
                </c:pt>
                <c:pt idx="52">
                  <c:v>32191.206588664878</c:v>
                </c:pt>
                <c:pt idx="53">
                  <c:v>33380.453978758043</c:v>
                </c:pt>
                <c:pt idx="54">
                  <c:v>34600.698110445643</c:v>
                </c:pt>
                <c:pt idx="55">
                  <c:v>1.7427855755175132</c:v>
                </c:pt>
                <c:pt idx="56">
                  <c:v>35.001902178970198</c:v>
                </c:pt>
                <c:pt idx="57">
                  <c:v>59.016055694837696</c:v>
                </c:pt>
                <c:pt idx="58">
                  <c:v>106.18920188844086</c:v>
                </c:pt>
                <c:pt idx="59">
                  <c:v>222.55018720026385</c:v>
                </c:pt>
                <c:pt idx="60">
                  <c:v>326.53353586746243</c:v>
                </c:pt>
                <c:pt idx="61">
                  <c:v>556.78285160334815</c:v>
                </c:pt>
                <c:pt idx="62">
                  <c:v>1031.5089681980605</c:v>
                </c:pt>
                <c:pt idx="63">
                  <c:v>1790.6668839245062</c:v>
                </c:pt>
                <c:pt idx="64">
                  <c:v>5034.484412546738</c:v>
                </c:pt>
                <c:pt idx="65">
                  <c:v>7936.9025705527711</c:v>
                </c:pt>
                <c:pt idx="66">
                  <c:v>11336.492514182515</c:v>
                </c:pt>
                <c:pt idx="67">
                  <c:v>13564.673523362744</c:v>
                </c:pt>
                <c:pt idx="68">
                  <c:v>17832.660313536271</c:v>
                </c:pt>
                <c:pt idx="69">
                  <c:v>20038.366588055793</c:v>
                </c:pt>
                <c:pt idx="70">
                  <c:v>22115.621680413322</c:v>
                </c:pt>
                <c:pt idx="71">
                  <c:v>34635.112682907551</c:v>
                </c:pt>
                <c:pt idx="72">
                  <c:v>44722.533605530101</c:v>
                </c:pt>
                <c:pt idx="73">
                  <c:v>50599.136308655914</c:v>
                </c:pt>
                <c:pt idx="74">
                  <c:v>58929.404846045305</c:v>
                </c:pt>
                <c:pt idx="75">
                  <c:v>60542.900670816438</c:v>
                </c:pt>
                <c:pt idx="76">
                  <c:v>63177.353128178293</c:v>
                </c:pt>
                <c:pt idx="77">
                  <c:v>68033.83543565002</c:v>
                </c:pt>
                <c:pt idx="78">
                  <c:v>72926.712860141648</c:v>
                </c:pt>
                <c:pt idx="79">
                  <c:v>79237.595074316007</c:v>
                </c:pt>
                <c:pt idx="80">
                  <c:v>91466.098860103244</c:v>
                </c:pt>
                <c:pt idx="81">
                  <c:v>98937.733566133611</c:v>
                </c:pt>
                <c:pt idx="82">
                  <c:v>15849</c:v>
                </c:pt>
                <c:pt idx="83">
                  <c:v>2984</c:v>
                </c:pt>
                <c:pt idx="84">
                  <c:v>903</c:v>
                </c:pt>
                <c:pt idx="85">
                  <c:v>263</c:v>
                </c:pt>
                <c:pt idx="86">
                  <c:v>11</c:v>
                </c:pt>
                <c:pt idx="87">
                  <c:v>33280</c:v>
                </c:pt>
                <c:pt idx="88">
                  <c:v>16328</c:v>
                </c:pt>
                <c:pt idx="89">
                  <c:v>1930</c:v>
                </c:pt>
                <c:pt idx="90">
                  <c:v>603</c:v>
                </c:pt>
                <c:pt idx="91">
                  <c:v>241</c:v>
                </c:pt>
                <c:pt idx="92">
                  <c:v>11</c:v>
                </c:pt>
                <c:pt idx="93">
                  <c:v>104000</c:v>
                </c:pt>
                <c:pt idx="94">
                  <c:v>13874</c:v>
                </c:pt>
                <c:pt idx="95">
                  <c:v>1930</c:v>
                </c:pt>
                <c:pt idx="96">
                  <c:v>603</c:v>
                </c:pt>
                <c:pt idx="97">
                  <c:v>241</c:v>
                </c:pt>
                <c:pt idx="98">
                  <c:v>11</c:v>
                </c:pt>
              </c:numCache>
            </c:numRef>
          </c:xVal>
          <c:yVal>
            <c:numRef>
              <c:f>Sheet1!$B$2:$B$100</c:f>
              <c:numCache>
                <c:formatCode>General</c:formatCode>
                <c:ptCount val="99"/>
                <c:pt idx="0">
                  <c:v>0.22720705777349515</c:v>
                </c:pt>
                <c:pt idx="1">
                  <c:v>1.0190247613433032</c:v>
                </c:pt>
                <c:pt idx="2">
                  <c:v>2.1055585563160744</c:v>
                </c:pt>
                <c:pt idx="3">
                  <c:v>3.3835435301284673</c:v>
                </c:pt>
                <c:pt idx="4">
                  <c:v>4.494217099357404</c:v>
                </c:pt>
                <c:pt idx="5">
                  <c:v>5.7831654571708828</c:v>
                </c:pt>
                <c:pt idx="6">
                  <c:v>7.609418374098766</c:v>
                </c:pt>
                <c:pt idx="7">
                  <c:v>7.6095287339906985</c:v>
                </c:pt>
                <c:pt idx="8">
                  <c:v>7.6215957169110977</c:v>
                </c:pt>
                <c:pt idx="9">
                  <c:v>10.629367445272548</c:v>
                </c:pt>
                <c:pt idx="10">
                  <c:v>19.541858065196259</c:v>
                </c:pt>
                <c:pt idx="11">
                  <c:v>20.329377541396106</c:v>
                </c:pt>
                <c:pt idx="12">
                  <c:v>21.164566682494979</c:v>
                </c:pt>
                <c:pt idx="13">
                  <c:v>23.240543705409976</c:v>
                </c:pt>
                <c:pt idx="14">
                  <c:v>23.765598316519991</c:v>
                </c:pt>
                <c:pt idx="15">
                  <c:v>24.314450005379644</c:v>
                </c:pt>
                <c:pt idx="16">
                  <c:v>26.748396763020423</c:v>
                </c:pt>
                <c:pt idx="17">
                  <c:v>28.323267271374537</c:v>
                </c:pt>
                <c:pt idx="18">
                  <c:v>29.886198581946278</c:v>
                </c:pt>
                <c:pt idx="19">
                  <c:v>33.656342252185617</c:v>
                </c:pt>
                <c:pt idx="20">
                  <c:v>36.018653823132148</c:v>
                </c:pt>
                <c:pt idx="21">
                  <c:v>39.705257959387055</c:v>
                </c:pt>
                <c:pt idx="22">
                  <c:v>44.453672370614399</c:v>
                </c:pt>
                <c:pt idx="23">
                  <c:v>46.863694265367521</c:v>
                </c:pt>
                <c:pt idx="24">
                  <c:v>50.824862195917163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545-47BC-A35B-9B0FB81D0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3268584"/>
        <c:axId val="233268976"/>
      </c:scatterChart>
      <c:valAx>
        <c:axId val="233268584"/>
        <c:scaling>
          <c:logBase val="10"/>
          <c:orientation val="minMax"/>
          <c:max val="10000000"/>
          <c:min val="10"/>
        </c:scaling>
        <c:delete val="0"/>
        <c:axPos val="t"/>
        <c:majorGridlines>
          <c:spPr>
            <a:ln w="6350"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minorGridlines>
          <c:spPr>
            <a:ln w="3175">
              <a:solidFill>
                <a:schemeClr val="bg1">
                  <a:lumMod val="6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Количество проходов </a:t>
                </a:r>
                <a:r>
                  <a:rPr lang="en-GB" dirty="0"/>
                  <a:t>(</a:t>
                </a:r>
                <a:r>
                  <a:rPr lang="ru-RU" dirty="0"/>
                  <a:t>Стандартных осей</a:t>
                </a:r>
                <a:r>
                  <a:rPr lang="en-GB" dirty="0"/>
                  <a:t>)</a:t>
                </a:r>
                <a:endParaRPr lang="en-GB" baseline="-25000" dirty="0"/>
              </a:p>
            </c:rich>
          </c:tx>
          <c:layout>
            <c:manualLayout>
              <c:xMode val="edge"/>
              <c:yMode val="edge"/>
              <c:x val="0.26950230119479507"/>
              <c:y val="0.93401981838919024"/>
            </c:manualLayout>
          </c:layout>
          <c:overlay val="0"/>
        </c:title>
        <c:numFmt formatCode="#,##0" sourceLinked="0"/>
        <c:majorTickMark val="in"/>
        <c:minorTickMark val="none"/>
        <c:tickLblPos val="high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233268976"/>
        <c:crossesAt val="1000"/>
        <c:crossBetween val="midCat"/>
        <c:majorUnit val="10"/>
        <c:minorUnit val="1"/>
      </c:valAx>
      <c:valAx>
        <c:axId val="233268976"/>
        <c:scaling>
          <c:orientation val="maxMin"/>
          <c:max val="100"/>
          <c:min val="0"/>
        </c:scaling>
        <c:delete val="0"/>
        <c:axPos val="l"/>
        <c:majorGridlines>
          <c:spPr>
            <a:ln w="6350"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/>
                  <a:t>Деформация</a:t>
                </a:r>
                <a:r>
                  <a:rPr lang="ru-RU" baseline="0" dirty="0"/>
                  <a:t> покрытия</a:t>
                </a:r>
                <a:r>
                  <a:rPr lang="en-GB" dirty="0"/>
                  <a:t> (</a:t>
                </a:r>
                <a:r>
                  <a:rPr lang="ru-RU" dirty="0"/>
                  <a:t>мм</a:t>
                </a:r>
                <a:r>
                  <a:rPr lang="en-GB" dirty="0"/>
                  <a:t>)</a:t>
                </a:r>
              </a:p>
            </c:rich>
          </c:tx>
          <c:layout>
            <c:manualLayout>
              <c:xMode val="edge"/>
              <c:yMode val="edge"/>
              <c:x val="1.4280912750482431E-3"/>
              <c:y val="0.112633254816743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233268584"/>
        <c:crossesAt val="10"/>
        <c:crossBetween val="midCat"/>
        <c:majorUnit val="10"/>
        <c:minorUnit val="10"/>
      </c:valAx>
      <c:spPr>
        <a:solidFill>
          <a:schemeClr val="bg1"/>
        </a:solidFill>
        <a:ln w="1905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8769026926717214"/>
          <c:y val="0.12884908812374568"/>
          <c:w val="0.2066309763792579"/>
          <c:h val="0.4381052462060790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Verdana" pitchFamily="34" charset="0"/>
          <a:ea typeface="Verdana" pitchFamily="34" charset="0"/>
          <a:cs typeface="Verdana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ОДМ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USA CoE 2010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AB-45F6-A223-B1AD934369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USA CoE 2010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AB-45F6-A223-B1AD934369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4393608"/>
        <c:axId val="524394264"/>
      </c:barChart>
      <c:catAx>
        <c:axId val="524393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394264"/>
        <c:crosses val="autoZero"/>
        <c:auto val="1"/>
        <c:lblAlgn val="ctr"/>
        <c:lblOffset val="100"/>
        <c:noMultiLvlLbl val="0"/>
      </c:catAx>
      <c:valAx>
        <c:axId val="524394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Коэффициент увеличения срока службы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393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41863517060368"/>
          <c:y val="0.89764000984251968"/>
          <c:w val="0.48016256561679788"/>
          <c:h val="8.6734990157480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ОДМ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USA CoE 2010</c:v>
                </c:pt>
                <c:pt idx="1">
                  <c:v>TRL 2005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1.26</c:v>
                </c:pt>
                <c:pt idx="1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AB-45F6-A223-B1AD934369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USA CoE 2010</c:v>
                </c:pt>
                <c:pt idx="1">
                  <c:v>TRL 2005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11.4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AB-45F6-A223-B1AD934369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4393608"/>
        <c:axId val="524394264"/>
      </c:barChart>
      <c:catAx>
        <c:axId val="524393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394264"/>
        <c:crosses val="autoZero"/>
        <c:auto val="1"/>
        <c:lblAlgn val="ctr"/>
        <c:lblOffset val="100"/>
        <c:noMultiLvlLbl val="0"/>
      </c:catAx>
      <c:valAx>
        <c:axId val="524394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Коэффициент увеличения срока службы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393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41863517060368"/>
          <c:y val="0.89764000984251968"/>
          <c:w val="0.48016256561679788"/>
          <c:h val="8.6734990157480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541B7-4249-45B9-A22D-205148F9920D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9998B-C158-49C6-B6E7-ED099DF16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9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03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23900" y="1173163"/>
            <a:ext cx="5629275" cy="31670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900" dirty="0"/>
              <a:t>Notes on Dr. White:</a:t>
            </a:r>
          </a:p>
          <a:p>
            <a:pPr>
              <a:lnSpc>
                <a:spcPct val="80000"/>
              </a:lnSpc>
            </a:pPr>
            <a:endParaRPr lang="en-US" altLang="en-US" sz="900" dirty="0"/>
          </a:p>
          <a:p>
            <a:pPr marL="1211263" lvl="1" indent="-287338">
              <a:buFontTx/>
              <a:buChar char="•"/>
            </a:pPr>
            <a:r>
              <a:rPr lang="en-US" altLang="en-US" dirty="0">
                <a:cs typeface="Arial" panose="020B0604020202020204" pitchFamily="34" charset="0"/>
              </a:rPr>
              <a:t>R.L. Handy Associate Professor in Civil Engineer at Iowa State University and at E. Thomas </a:t>
            </a:r>
            <a:r>
              <a:rPr lang="en-US" altLang="en-US" dirty="0" err="1">
                <a:cs typeface="Arial" panose="020B0604020202020204" pitchFamily="34" charset="0"/>
              </a:rPr>
              <a:t>Crackler</a:t>
            </a:r>
            <a:r>
              <a:rPr lang="en-US" altLang="en-US" dirty="0">
                <a:cs typeface="Arial" panose="020B0604020202020204" pitchFamily="34" charset="0"/>
              </a:rPr>
              <a:t>, P.E., National Concrete Paving Technology Center at the Institute for Transportation</a:t>
            </a:r>
          </a:p>
          <a:p>
            <a:pPr marL="1211263" lvl="1" indent="-287338">
              <a:buFontTx/>
              <a:buChar char="•"/>
            </a:pPr>
            <a:r>
              <a:rPr lang="en-US" altLang="en-US" dirty="0">
                <a:cs typeface="Arial" panose="020B0604020202020204" pitchFamily="34" charset="0"/>
              </a:rPr>
              <a:t>Extensive experience with in situ testing of pavement foundation materials, intelligent compaction and stabilization</a:t>
            </a:r>
          </a:p>
          <a:p>
            <a:pPr marL="1211263" lvl="1" indent="-287338">
              <a:buFontTx/>
              <a:buChar char="•"/>
            </a:pPr>
            <a:r>
              <a:rPr lang="en-US" altLang="en-US" dirty="0">
                <a:cs typeface="Arial" panose="020B0604020202020204" pitchFamily="34" charset="0"/>
              </a:rPr>
              <a:t>Faculty in charge of ISU geotechnical mobile laboratory</a:t>
            </a:r>
          </a:p>
          <a:p>
            <a:pPr marL="1211263" lvl="1" indent="-287338">
              <a:buFontTx/>
              <a:buChar char="•"/>
            </a:pPr>
            <a:r>
              <a:rPr lang="en-US" altLang="en-US" dirty="0">
                <a:cs typeface="Arial" panose="020B0604020202020204" pitchFamily="34" charset="0"/>
              </a:rPr>
              <a:t>Published more than 150 technical papers and reports on pavement foundation related topics</a:t>
            </a:r>
          </a:p>
          <a:p>
            <a:pPr marL="1211263" lvl="1" indent="-287338">
              <a:buFontTx/>
              <a:buChar char="•"/>
            </a:pPr>
            <a:r>
              <a:rPr lang="en-US" altLang="en-US" dirty="0">
                <a:cs typeface="Arial" panose="020B0604020202020204" pitchFamily="34" charset="0"/>
              </a:rPr>
              <a:t>Dr. White is on-site for each APLT test to assist with performing and interpreting test results</a:t>
            </a:r>
          </a:p>
          <a:p>
            <a:pPr marL="1211263" lvl="1" indent="-287338">
              <a:buFontTx/>
              <a:buChar char="•"/>
            </a:pPr>
            <a:endParaRPr lang="en-US" altLang="en-US" u="sng" dirty="0">
              <a:cs typeface="Arial" panose="020B0604020202020204" pitchFamily="34" charset="0"/>
            </a:endParaRPr>
          </a:p>
          <a:p>
            <a:pPr marL="1211263" lvl="1" indent="-287338"/>
            <a:r>
              <a:rPr lang="en-US" altLang="en-US" u="sng" dirty="0">
                <a:cs typeface="Arial" panose="020B0604020202020204" pitchFamily="34" charset="0"/>
              </a:rPr>
              <a:t>Other APLT Notes:</a:t>
            </a:r>
          </a:p>
          <a:p>
            <a:pPr marL="1211263" lvl="1" indent="-287338">
              <a:buFontTx/>
              <a:buChar char="•"/>
            </a:pPr>
            <a:r>
              <a:rPr lang="en-US" altLang="en-US" dirty="0">
                <a:cs typeface="Arial" panose="020B0604020202020204" pitchFamily="34" charset="0"/>
              </a:rPr>
              <a:t>All additional APLT operators have OSHA 10-hr safety training</a:t>
            </a:r>
          </a:p>
          <a:p>
            <a:pPr marL="1211263" lvl="1" indent="-287338">
              <a:buFontTx/>
              <a:buChar char="•"/>
            </a:pPr>
            <a:endParaRPr lang="en-US" altLang="en-US" dirty="0">
              <a:cs typeface="Arial" panose="020B0604020202020204" pitchFamily="34" charset="0"/>
            </a:endParaRPr>
          </a:p>
          <a:p>
            <a:pPr marL="1211263" lvl="1" indent="-287338">
              <a:buFontTx/>
              <a:buChar char="•"/>
            </a:pPr>
            <a:endParaRPr lang="en-US" altLang="en-US" dirty="0">
              <a:cs typeface="Arial" panose="020B0604020202020204" pitchFamily="34" charset="0"/>
            </a:endParaRPr>
          </a:p>
          <a:p>
            <a:pPr marL="1211263" lvl="1" indent="-287338">
              <a:buFontTx/>
              <a:buChar char="•"/>
            </a:pPr>
            <a:endParaRPr lang="en-US" altLang="en-US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en-US" sz="90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713" indent="-287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938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1313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3275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047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767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487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207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A31D7A-C4F0-4A0D-A8FD-549D69D7C233}" type="slidenum">
              <a:rPr lang="en-GB" altLang="en-US">
                <a:solidFill>
                  <a:prstClr val="black"/>
                </a:solidFill>
                <a:latin typeface="Calibri" panose="020F0502020204030204" pitchFamily="34" charset="0"/>
              </a:rPr>
              <a:pPr/>
              <a:t>20</a:t>
            </a:fld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4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9998B-C158-49C6-B6E7-ED099DF16C3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3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50FC-1D19-4A4F-9CCC-694A704A89D8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89B9-6FC5-459D-82AB-5A3D3C2D6D6C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BCBF-E91C-416C-AA58-1B4D119DCC1C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316736"/>
            <a:ext cx="8229600" cy="3394710"/>
          </a:xfrm>
        </p:spPr>
        <p:txBody>
          <a:bodyPr/>
          <a:lstStyle>
            <a:lvl1pPr>
              <a:buClr>
                <a:schemeClr val="accent1"/>
              </a:buClr>
              <a:defRPr sz="135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35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35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35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Place Text Here [Verdana 18]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79389" y="171450"/>
            <a:ext cx="6408737" cy="649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Text Here [Verdana 22]</a:t>
            </a:r>
          </a:p>
        </p:txBody>
      </p:sp>
    </p:spTree>
    <p:extLst>
      <p:ext uri="{BB962C8B-B14F-4D97-AF65-F5344CB8AC3E}">
        <p14:creationId xmlns:p14="http://schemas.microsoft.com/office/powerpoint/2010/main" val="128806776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85799"/>
            <a:ext cx="8229600" cy="386105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Place Text Here [Verdana 18]</a:t>
            </a:r>
          </a:p>
          <a:p>
            <a:pPr lvl="1"/>
            <a:r>
              <a:rPr lang="en-GB" noProof="0"/>
              <a:t>Second level [Verdana 18]</a:t>
            </a:r>
          </a:p>
          <a:p>
            <a:pPr lvl="2"/>
            <a:r>
              <a:rPr lang="en-GB" noProof="0"/>
              <a:t>Third level [Verdana 18]</a:t>
            </a:r>
          </a:p>
          <a:p>
            <a:pPr lvl="3"/>
            <a:r>
              <a:rPr lang="en-GB" noProof="0"/>
              <a:t>Fourth level [Verdana 18]</a:t>
            </a:r>
          </a:p>
          <a:p>
            <a:pPr lvl="4"/>
            <a:r>
              <a:rPr lang="en-GB" noProof="0"/>
              <a:t>Fifth level [Verdana 18]</a:t>
            </a:r>
          </a:p>
          <a:p>
            <a:pPr lvl="4"/>
            <a:endParaRPr lang="en-GB" noProof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307" y="190813"/>
            <a:ext cx="6296693" cy="440846"/>
          </a:xfrm>
        </p:spPr>
        <p:txBody>
          <a:bodyPr/>
          <a:lstStyle>
            <a:lvl1pPr>
              <a:buNone/>
              <a:defRPr sz="16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Place Text Here [Verdana 22]</a:t>
            </a:r>
          </a:p>
        </p:txBody>
      </p:sp>
    </p:spTree>
    <p:extLst>
      <p:ext uri="{BB962C8B-B14F-4D97-AF65-F5344CB8AC3E}">
        <p14:creationId xmlns:p14="http://schemas.microsoft.com/office/powerpoint/2010/main" val="3652868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802386"/>
            <a:ext cx="8229600" cy="4210812"/>
          </a:xfrm>
        </p:spPr>
        <p:txBody>
          <a:bodyPr/>
          <a:lstStyle>
            <a:lvl1pPr>
              <a:buClr>
                <a:schemeClr val="accent1"/>
              </a:buClr>
              <a:defRPr sz="1350"/>
            </a:lvl1pPr>
            <a:lvl2pPr>
              <a:buClr>
                <a:schemeClr val="accent1"/>
              </a:buClr>
              <a:defRPr sz="1350"/>
            </a:lvl2pPr>
            <a:lvl3pPr>
              <a:buClr>
                <a:schemeClr val="accent1"/>
              </a:buClr>
              <a:defRPr sz="1350"/>
            </a:lvl3pPr>
            <a:lvl4pPr>
              <a:buClr>
                <a:schemeClr val="accent1"/>
              </a:buClr>
              <a:defRPr sz="1350"/>
            </a:lvl4pPr>
            <a:lvl5pPr>
              <a:buClr>
                <a:schemeClr val="accent1"/>
              </a:buClr>
              <a:defRPr sz="1350"/>
            </a:lvl5pPr>
          </a:lstStyle>
          <a:p>
            <a:pPr lvl="0"/>
            <a:r>
              <a:rPr lang="en-GB" noProof="0"/>
              <a:t>Place Text Here [Verdana 18]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/>
              <a:t>Place Text Here [Verdana 22]</a:t>
            </a:r>
          </a:p>
        </p:txBody>
      </p:sp>
    </p:spTree>
    <p:extLst>
      <p:ext uri="{BB962C8B-B14F-4D97-AF65-F5344CB8AC3E}">
        <p14:creationId xmlns:p14="http://schemas.microsoft.com/office/powerpoint/2010/main" val="16068372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A6EA-F080-4BB7-87D3-DC3F6FEF63A1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D27B-6377-4AC5-B63E-0B4E265975B8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49E4-37CD-4D7F-8977-628151E83286}" type="datetime1">
              <a:rPr lang="ru-RU" smtClean="0"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98CE-6B16-47F8-BD50-1FE8EE17F8DE}" type="datetime1">
              <a:rPr lang="ru-RU" smtClean="0"/>
              <a:t>04.07.2019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0937-6DE9-4A6E-B4A0-EE34350AA72B}" type="datetime1">
              <a:rPr lang="ru-RU" smtClean="0"/>
              <a:t>04.07.2019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0136A-C33E-40EF-9E7C-DD9C82220213}" type="datetime1">
              <a:rPr lang="ru-RU" smtClean="0"/>
              <a:t>04.07.2019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3BC01-C685-424D-BEA5-D7C368398753}" type="datetime1">
              <a:rPr lang="ru-RU" smtClean="0"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D461-D94C-4804-93C5-F22A6B3DEC21}" type="datetime1">
              <a:rPr lang="ru-RU" smtClean="0"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43D9F-315B-4B38-A7D7-20D10B40E0C9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1635646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Оценка фактического влияния </a:t>
            </a:r>
            <a:r>
              <a:rPr lang="ru-RU" sz="2200" dirty="0" err="1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георешеток</a:t>
            </a:r>
            <a:r>
              <a:rPr lang="ru-RU" sz="22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 в составе конструктивных слоев нежестких дорожных одежд на  накопление остаточных деформаций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7046" y="3048969"/>
            <a:ext cx="5177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Автор 		Кузнецова А. В. </a:t>
            </a:r>
          </a:p>
          <a:p>
            <a:r>
              <a:rPr lang="ru-RU" sz="16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Докладчик 	Вачнадзе К.И. </a:t>
            </a:r>
          </a:p>
          <a:p>
            <a:r>
              <a:rPr lang="ru-RU" sz="16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Консультанты	Киселев А. В., </a:t>
            </a:r>
            <a:r>
              <a:rPr lang="ru-RU" sz="1600" dirty="0" err="1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Совловьёв</a:t>
            </a:r>
            <a:r>
              <a:rPr lang="ru-RU" sz="16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 Г. В.  </a:t>
            </a:r>
          </a:p>
          <a:p>
            <a:endParaRPr lang="ru-RU" sz="1600" dirty="0">
              <a:solidFill>
                <a:schemeClr val="bg1"/>
              </a:solidFill>
              <a:latin typeface="Gotham Pro Light" pitchFamily="50" charset="0"/>
              <a:cs typeface="Gotham Pro Light" pitchFamily="50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ООО «Тенсар </a:t>
            </a:r>
            <a:r>
              <a:rPr lang="ru-RU" sz="1600" dirty="0" err="1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Инновэйтив</a:t>
            </a:r>
            <a:r>
              <a:rPr lang="ru-RU" sz="16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Солюшнз</a:t>
            </a:r>
            <a:r>
              <a:rPr lang="ru-RU" sz="16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" y="-8917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10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Сравнение результатов расчета с фактическими данными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A681E-0E4C-45C5-96D3-DEF796932546}"/>
              </a:ext>
            </a:extLst>
          </p:cNvPr>
          <p:cNvSpPr txBox="1"/>
          <p:nvPr/>
        </p:nvSpPr>
        <p:spPr>
          <a:xfrm>
            <a:off x="1068560" y="1349355"/>
            <a:ext cx="68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 2001 по 2014 выполнено восемь этапов испытаний  в Транспортной исследовательской Лаборатории Великобритании</a:t>
            </a:r>
          </a:p>
        </p:txBody>
      </p:sp>
      <p:sp>
        <p:nvSpPr>
          <p:cNvPr id="8" name="Rectangle 2" descr="Residual soil a">
            <a:extLst>
              <a:ext uri="{FF2B5EF4-FFF2-40B4-BE49-F238E27FC236}">
                <a16:creationId xmlns:a16="http://schemas.microsoft.com/office/drawing/2014/main" id="{40D32C96-91EE-407B-ABEA-B0E72BB847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1737" y="2075906"/>
            <a:ext cx="3744541" cy="280711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415687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" y="-8917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11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Сравнение результатов расчета с фактическими данными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A681E-0E4C-45C5-96D3-DEF796932546}"/>
              </a:ext>
            </a:extLst>
          </p:cNvPr>
          <p:cNvSpPr txBox="1"/>
          <p:nvPr/>
        </p:nvSpPr>
        <p:spPr>
          <a:xfrm>
            <a:off x="1068560" y="1349355"/>
            <a:ext cx="688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Программа</a:t>
            </a:r>
            <a:r>
              <a:rPr lang="en-US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 TRL4</a:t>
            </a:r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 в 2005 для дорожных одежд переходного типа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93CE7C-4E3D-4528-8E33-72AA7C06A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88"/>
          <a:stretch/>
        </p:blipFill>
        <p:spPr>
          <a:xfrm>
            <a:off x="1475656" y="2318743"/>
            <a:ext cx="2066331" cy="20532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C88A9C-E667-4124-98C1-0E7147D81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886" y="1923678"/>
            <a:ext cx="5646626" cy="28816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1BBC48-CE3A-42B7-A9B5-0F7DDC58C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9"/>
          <a:stretch/>
        </p:blipFill>
        <p:spPr>
          <a:xfrm>
            <a:off x="35496" y="2334906"/>
            <a:ext cx="1728192" cy="20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049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12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Результаты сравнения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B7C1335-04B6-4F75-B2A0-58A163626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236413"/>
              </p:ext>
            </p:extLst>
          </p:nvPr>
        </p:nvGraphicFramePr>
        <p:xfrm>
          <a:off x="1524000" y="95602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27964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13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Коэффициенты смещения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55B89-D61A-4A02-8B1D-DEAC42E579EF}"/>
              </a:ext>
            </a:extLst>
          </p:cNvPr>
          <p:cNvSpPr txBox="1"/>
          <p:nvPr/>
        </p:nvSpPr>
        <p:spPr>
          <a:xfrm>
            <a:off x="1068560" y="1349355"/>
            <a:ext cx="6887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Расчетный критерий 1: вертикальная деформация грунта основания. Пример значений – от 4 до 7 раз увеличение срока службы</a:t>
            </a:r>
          </a:p>
          <a:p>
            <a:pPr defTabSz="756000"/>
            <a:endParaRPr lang="ru-RU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Расчетный критерий 2:  усталостное растяжение в подошве асфальтобетона. Пример значений – от  1 (при толщине засыпки по </a:t>
            </a:r>
            <a:r>
              <a:rPr lang="ru-RU" dirty="0" err="1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георешетке</a:t>
            </a:r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 более 25см) до 1,6 раз увеличение срока службы</a:t>
            </a:r>
          </a:p>
          <a:p>
            <a:pPr defTabSz="756000"/>
            <a:endParaRPr lang="ru-RU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Эффект от применения </a:t>
            </a:r>
            <a:r>
              <a:rPr lang="ru-RU" dirty="0" err="1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георешетки</a:t>
            </a:r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 зависит от:</a:t>
            </a:r>
          </a:p>
          <a:p>
            <a:pPr marL="285750" indent="-285750" defTabSz="756000">
              <a:buFontTx/>
              <a:buChar char="-"/>
            </a:pPr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Толщины асфальтобетонных слоев</a:t>
            </a:r>
          </a:p>
          <a:p>
            <a:pPr marL="285750" indent="-285750" defTabSz="756000">
              <a:buFontTx/>
              <a:buChar char="-"/>
            </a:pPr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Толщины слоев основания и расстояния до </a:t>
            </a:r>
            <a:r>
              <a:rPr lang="ru-RU" dirty="0" err="1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георешетки</a:t>
            </a:r>
            <a:endParaRPr lang="ru-RU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marL="285750" indent="-285750" defTabSz="756000">
              <a:buFontTx/>
              <a:buChar char="-"/>
            </a:pPr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Типа </a:t>
            </a:r>
            <a:r>
              <a:rPr lang="ru-RU" dirty="0" err="1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георешетки</a:t>
            </a:r>
            <a:endParaRPr lang="ru-RU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marL="285750" indent="-285750" defTabSz="756000">
              <a:buFontTx/>
              <a:buChar char="-"/>
            </a:pPr>
            <a:endParaRPr lang="ru-RU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marL="285750" indent="-285750" defTabSz="756000">
              <a:buFontTx/>
              <a:buChar char="-"/>
            </a:pPr>
            <a:endParaRPr lang="ru-RU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marL="285750" indent="-285750" defTabSz="756000">
              <a:buFontTx/>
              <a:buChar char="-"/>
            </a:pPr>
            <a:endParaRPr lang="ru-RU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marL="285750" indent="-285750" defTabSz="756000">
              <a:buFontTx/>
              <a:buChar char="-"/>
            </a:pPr>
            <a:endParaRPr lang="ru-RU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3296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4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71950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14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Сравнительные штамповые испытания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8DFB66-8B94-4509-A8E9-FACAF485E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647"/>
            <a:ext cx="9144000" cy="281531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5CB534-5777-44B2-8DBD-B69954617DB2}"/>
              </a:ext>
            </a:extLst>
          </p:cNvPr>
          <p:cNvSpPr/>
          <p:nvPr/>
        </p:nvSpPr>
        <p:spPr>
          <a:xfrm>
            <a:off x="539552" y="1013287"/>
            <a:ext cx="8747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323B8D"/>
                </a:solidFill>
                <a:latin typeface="+mj-lt"/>
              </a:rPr>
              <a:t>А.д</a:t>
            </a:r>
            <a:r>
              <a:rPr lang="ru-RU" dirty="0">
                <a:solidFill>
                  <a:srgbClr val="323B8D"/>
                </a:solidFill>
                <a:latin typeface="+mj-lt"/>
              </a:rPr>
              <a:t>. Алексеевское-Альметьевск, 2009 -2010 (Институт ЗАО «</a:t>
            </a:r>
            <a:r>
              <a:rPr lang="ru-RU" dirty="0" err="1">
                <a:solidFill>
                  <a:srgbClr val="323B8D"/>
                </a:solidFill>
                <a:latin typeface="+mj-lt"/>
              </a:rPr>
              <a:t>Транспроект</a:t>
            </a:r>
            <a:r>
              <a:rPr lang="ru-RU" dirty="0">
                <a:solidFill>
                  <a:srgbClr val="323B8D"/>
                </a:solidFill>
                <a:latin typeface="+mj-lt"/>
              </a:rPr>
              <a:t>»)</a:t>
            </a:r>
          </a:p>
          <a:p>
            <a:r>
              <a:rPr lang="ru-RU" dirty="0">
                <a:solidFill>
                  <a:srgbClr val="323B8D"/>
                </a:solidFill>
                <a:latin typeface="+mj-lt"/>
              </a:rPr>
              <a:t>ПГС с различными типами </a:t>
            </a:r>
            <a:r>
              <a:rPr lang="ru-RU" dirty="0" err="1">
                <a:solidFill>
                  <a:srgbClr val="323B8D"/>
                </a:solidFill>
                <a:latin typeface="+mj-lt"/>
              </a:rPr>
              <a:t>геосинтетических</a:t>
            </a:r>
            <a:r>
              <a:rPr lang="ru-RU" dirty="0">
                <a:solidFill>
                  <a:srgbClr val="323B8D"/>
                </a:solidFill>
                <a:latin typeface="+mj-lt"/>
              </a:rPr>
              <a:t> материалов</a:t>
            </a:r>
          </a:p>
          <a:p>
            <a:r>
              <a:rPr lang="ru-RU" dirty="0">
                <a:solidFill>
                  <a:srgbClr val="323B8D"/>
                </a:solidFill>
                <a:latin typeface="+mj-lt"/>
              </a:rPr>
              <a:t> </a:t>
            </a:r>
            <a:endParaRPr lang="ru-RU" dirty="0">
              <a:solidFill>
                <a:srgbClr val="323B8D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3780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4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71950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15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Сравнительные штамповые испытания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5CB534-5777-44B2-8DBD-B69954617DB2}"/>
              </a:ext>
            </a:extLst>
          </p:cNvPr>
          <p:cNvSpPr/>
          <p:nvPr/>
        </p:nvSpPr>
        <p:spPr>
          <a:xfrm>
            <a:off x="539552" y="1013287"/>
            <a:ext cx="8747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323B8D"/>
                </a:solidFill>
                <a:latin typeface="+mj-lt"/>
              </a:rPr>
              <a:t>А.д</a:t>
            </a:r>
            <a:r>
              <a:rPr lang="ru-RU" dirty="0">
                <a:solidFill>
                  <a:srgbClr val="323B8D"/>
                </a:solidFill>
                <a:latin typeface="+mj-lt"/>
              </a:rPr>
              <a:t>. Алексеевское-Альметьевск, 2009 -2010 (Институт ЗАО «</a:t>
            </a:r>
            <a:r>
              <a:rPr lang="ru-RU" dirty="0" err="1">
                <a:solidFill>
                  <a:srgbClr val="323B8D"/>
                </a:solidFill>
                <a:latin typeface="+mj-lt"/>
              </a:rPr>
              <a:t>Транспроект</a:t>
            </a:r>
            <a:r>
              <a:rPr lang="ru-RU" dirty="0">
                <a:solidFill>
                  <a:srgbClr val="323B8D"/>
                </a:solidFill>
                <a:latin typeface="+mj-lt"/>
              </a:rPr>
              <a:t>»)</a:t>
            </a:r>
          </a:p>
          <a:p>
            <a:r>
              <a:rPr lang="ru-RU" dirty="0">
                <a:solidFill>
                  <a:srgbClr val="323B8D"/>
                </a:solidFill>
                <a:latin typeface="+mj-lt"/>
              </a:rPr>
              <a:t>ПГС с различными типами </a:t>
            </a:r>
            <a:r>
              <a:rPr lang="ru-RU" dirty="0" err="1">
                <a:solidFill>
                  <a:srgbClr val="323B8D"/>
                </a:solidFill>
                <a:latin typeface="+mj-lt"/>
              </a:rPr>
              <a:t>геосинтетических</a:t>
            </a:r>
            <a:r>
              <a:rPr lang="ru-RU" dirty="0">
                <a:solidFill>
                  <a:srgbClr val="323B8D"/>
                </a:solidFill>
                <a:latin typeface="+mj-lt"/>
              </a:rPr>
              <a:t> материалов</a:t>
            </a:r>
          </a:p>
          <a:p>
            <a:r>
              <a:rPr lang="ru-RU" dirty="0">
                <a:solidFill>
                  <a:srgbClr val="323B8D"/>
                </a:solidFill>
                <a:latin typeface="+mj-lt"/>
              </a:rPr>
              <a:t> </a:t>
            </a:r>
            <a:endParaRPr lang="ru-RU" dirty="0">
              <a:solidFill>
                <a:srgbClr val="323B8D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7C68AEB1-C5C2-4CEB-A4EA-E36BE1552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178270"/>
              </p:ext>
            </p:extLst>
          </p:nvPr>
        </p:nvGraphicFramePr>
        <p:xfrm>
          <a:off x="543294" y="2589758"/>
          <a:ext cx="806115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6538">
                  <a:extLst>
                    <a:ext uri="{9D8B030D-6E8A-4147-A177-3AD203B41FA5}">
                      <a16:colId xmlns:a16="http://schemas.microsoft.com/office/drawing/2014/main" val="55727248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39696613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209672614"/>
                    </a:ext>
                  </a:extLst>
                </a:gridCol>
                <a:gridCol w="2088233">
                  <a:extLst>
                    <a:ext uri="{9D8B030D-6E8A-4147-A177-3AD203B41FA5}">
                      <a16:colId xmlns:a16="http://schemas.microsoft.com/office/drawing/2014/main" val="1103445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Конструкция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Ev1</a:t>
                      </a:r>
                      <a:r>
                        <a:rPr lang="ru-RU" dirty="0"/>
                        <a:t>, МПа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Ev2</a:t>
                      </a:r>
                      <a:r>
                        <a:rPr lang="en-GB" dirty="0"/>
                        <a:t>/</a:t>
                      </a:r>
                      <a:r>
                        <a:rPr lang="en-US" dirty="0"/>
                        <a:t>Ev1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Уплотнение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66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Контрольная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21,83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 уплотнено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009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 </a:t>
                      </a:r>
                      <a:r>
                        <a:rPr lang="ru-RU" dirty="0" err="1"/>
                        <a:t>Георешеткой</a:t>
                      </a:r>
                      <a:r>
                        <a:rPr lang="ru-RU" dirty="0"/>
                        <a:t>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37,8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2,45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Уплотнено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724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 </a:t>
                      </a:r>
                      <a:r>
                        <a:rPr lang="ru-RU" dirty="0" err="1"/>
                        <a:t>Георешеткой</a:t>
                      </a:r>
                      <a:r>
                        <a:rPr lang="ru-RU" dirty="0"/>
                        <a:t>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2,86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Недоуплотнено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568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 </a:t>
                      </a:r>
                      <a:r>
                        <a:rPr lang="ru-RU" dirty="0" err="1"/>
                        <a:t>Георешеткой</a:t>
                      </a:r>
                      <a:r>
                        <a:rPr lang="ru-RU" dirty="0"/>
                        <a:t>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18,2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3,94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 уплотнено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057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0127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4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71950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16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Сравнительные штамповые испытания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5CB534-5777-44B2-8DBD-B69954617DB2}"/>
              </a:ext>
            </a:extLst>
          </p:cNvPr>
          <p:cNvSpPr/>
          <p:nvPr/>
        </p:nvSpPr>
        <p:spPr>
          <a:xfrm>
            <a:off x="539552" y="1013287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23B8D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ЦКАД 2016 – Штамповые испытания в условиях равномерного уплотнения не показали значительного различия эффективности различных </a:t>
            </a:r>
            <a:r>
              <a:rPr lang="ru-RU" dirty="0" err="1">
                <a:solidFill>
                  <a:srgbClr val="323B8D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геоматериалов</a:t>
            </a:r>
            <a:endParaRPr lang="ru-RU" dirty="0">
              <a:solidFill>
                <a:srgbClr val="323B8D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2E2A51-9A11-497F-AAE3-001C7D72A0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5347" y="1805012"/>
            <a:ext cx="5766973" cy="321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475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4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71950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17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539552" y="411510"/>
            <a:ext cx="8352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Автоматизированные циклические штамповые испытания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5CB534-5777-44B2-8DBD-B69954617DB2}"/>
              </a:ext>
            </a:extLst>
          </p:cNvPr>
          <p:cNvSpPr/>
          <p:nvPr/>
        </p:nvSpPr>
        <p:spPr>
          <a:xfrm>
            <a:off x="539552" y="1013287"/>
            <a:ext cx="87473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23B8D"/>
                </a:solidFill>
                <a:latin typeface="+mj-lt"/>
              </a:rPr>
              <a:t>Применяются для определения: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323B8D"/>
                </a:solidFill>
                <a:latin typeface="+mj-lt"/>
              </a:rPr>
              <a:t>Эквивалентного модуля конструкции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323B8D"/>
                </a:solidFill>
                <a:latin typeface="+mj-lt"/>
              </a:rPr>
              <a:t>Модулей слоев (модуля щебеночного слоя и грунта основания)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323B8D"/>
                </a:solidFill>
                <a:latin typeface="+mj-lt"/>
              </a:rPr>
              <a:t>Остаточной деформации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323B8D"/>
                </a:solidFill>
                <a:latin typeface="+mj-lt"/>
              </a:rPr>
              <a:t>Коэффициента постели</a:t>
            </a:r>
          </a:p>
          <a:p>
            <a:endParaRPr lang="ru-RU" dirty="0">
              <a:solidFill>
                <a:srgbClr val="323B8D"/>
              </a:solidFill>
              <a:latin typeface="+mj-lt"/>
            </a:endParaRPr>
          </a:p>
          <a:p>
            <a:r>
              <a:rPr lang="ru-RU" dirty="0">
                <a:solidFill>
                  <a:srgbClr val="323B8D"/>
                </a:solidFill>
                <a:latin typeface="+mj-lt"/>
              </a:rPr>
              <a:t> </a:t>
            </a:r>
            <a:endParaRPr lang="ru-RU" dirty="0">
              <a:solidFill>
                <a:srgbClr val="323B8D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6935495-7805-416A-8CFF-EEFE3947B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041" y="2124001"/>
            <a:ext cx="4610419" cy="29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4820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BC0EC0-8DCE-40CD-9F45-D9B6651B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4"/>
            <a:ext cx="9137589" cy="5141974"/>
          </a:xfrm>
          <a:prstGeom prst="rect">
            <a:avLst/>
          </a:prstGeom>
        </p:spPr>
      </p:pic>
      <p:pic>
        <p:nvPicPr>
          <p:cNvPr id="5" name="Запись_2019_04_04_02_06_55_532">
            <a:hlinkClick r:id="" action="ppaction://media"/>
            <a:extLst>
              <a:ext uri="{FF2B5EF4-FFF2-40B4-BE49-F238E27FC236}">
                <a16:creationId xmlns:a16="http://schemas.microsoft.com/office/drawing/2014/main" id="{FAEEFB52-C3CB-40F5-8409-D791C2775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4475" y="842963"/>
            <a:ext cx="6115050" cy="3457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062D54-CCD3-49A8-9468-A4802C9B0A21}"/>
              </a:ext>
            </a:extLst>
          </p:cNvPr>
          <p:cNvSpPr txBox="1"/>
          <p:nvPr/>
        </p:nvSpPr>
        <p:spPr>
          <a:xfrm>
            <a:off x="539552" y="411510"/>
            <a:ext cx="8352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Автоматизированные циклические штамповые испытания</a:t>
            </a:r>
          </a:p>
        </p:txBody>
      </p:sp>
    </p:spTree>
    <p:extLst>
      <p:ext uri="{BB962C8B-B14F-4D97-AF65-F5344CB8AC3E}">
        <p14:creationId xmlns:p14="http://schemas.microsoft.com/office/powerpoint/2010/main" val="400523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59D6E2-03CD-45C1-B62E-CE39A0E4A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4"/>
            <a:ext cx="9137589" cy="51419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D7835A-3F35-4FCE-8F16-CE62919CE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888564"/>
            <a:ext cx="4455044" cy="4131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41DD1C-02FC-4393-A4AA-E505BAE30662}"/>
              </a:ext>
            </a:extLst>
          </p:cNvPr>
          <p:cNvSpPr txBox="1"/>
          <p:nvPr/>
        </p:nvSpPr>
        <p:spPr>
          <a:xfrm>
            <a:off x="539552" y="411510"/>
            <a:ext cx="8352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Модуль упругости</a:t>
            </a:r>
          </a:p>
        </p:txBody>
      </p:sp>
    </p:spTree>
    <p:extLst>
      <p:ext uri="{BB962C8B-B14F-4D97-AF65-F5344CB8AC3E}">
        <p14:creationId xmlns:p14="http://schemas.microsoft.com/office/powerpoint/2010/main" val="215428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8917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2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411510"/>
            <a:ext cx="6336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Расчет конструкции нежесткой дорожной одежды с </a:t>
            </a:r>
            <a:r>
              <a:rPr lang="ru-RU" sz="2500" dirty="0" err="1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георешеткой</a:t>
            </a:r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 в основании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2B7871-8468-4061-9883-AC4F44567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77" y="1367321"/>
            <a:ext cx="2714324" cy="3580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2CF9D0B8-7ACA-4304-B8DD-36174C4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572" r="8567"/>
          <a:stretch>
            <a:fillRect/>
          </a:stretch>
        </p:blipFill>
        <p:spPr bwMode="auto">
          <a:xfrm>
            <a:off x="488081" y="1364286"/>
            <a:ext cx="4674181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8724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A2647D-D518-4869-9E64-ABEF860FC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4"/>
            <a:ext cx="9137589" cy="5141974"/>
          </a:xfrm>
          <a:prstGeom prst="rect">
            <a:avLst/>
          </a:prstGeom>
        </p:spPr>
      </p:pic>
      <p:pic>
        <p:nvPicPr>
          <p:cNvPr id="32774" name="Content Placeholder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93" y="1870952"/>
            <a:ext cx="2800205" cy="192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4431227-A28F-4E53-BF18-F1066F069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1492" y="3868116"/>
            <a:ext cx="6172200" cy="339471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rgbClr val="323B8D"/>
                </a:solidFill>
                <a:latin typeface="+mj-lt"/>
              </a:rPr>
              <a:t>-Грунт основания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23B8D"/>
                </a:solidFill>
                <a:latin typeface="+mj-lt"/>
              </a:rPr>
              <a:t>-</a:t>
            </a:r>
            <a:r>
              <a:rPr lang="ru-RU" sz="1800" dirty="0" err="1">
                <a:solidFill>
                  <a:srgbClr val="323B8D"/>
                </a:solidFill>
                <a:latin typeface="+mj-lt"/>
              </a:rPr>
              <a:t>Георешетка</a:t>
            </a:r>
            <a:r>
              <a:rPr lang="ru-RU" sz="1800" dirty="0">
                <a:solidFill>
                  <a:srgbClr val="323B8D"/>
                </a:solidFill>
                <a:latin typeface="+mj-lt"/>
              </a:rPr>
              <a:t> </a:t>
            </a:r>
            <a:r>
              <a:rPr lang="en-US" sz="1800" dirty="0">
                <a:solidFill>
                  <a:srgbClr val="323B8D"/>
                </a:solidFill>
                <a:latin typeface="Gotham Pro Medium"/>
              </a:rPr>
              <a:t>TX</a:t>
            </a:r>
            <a:r>
              <a:rPr lang="ru-RU" sz="1800" dirty="0">
                <a:solidFill>
                  <a:srgbClr val="323B8D"/>
                </a:solidFill>
                <a:latin typeface="+mj-lt"/>
              </a:rPr>
              <a:t> или </a:t>
            </a:r>
            <a:r>
              <a:rPr lang="en-US" sz="1800" dirty="0">
                <a:solidFill>
                  <a:srgbClr val="323B8D"/>
                </a:solidFill>
                <a:latin typeface="Gotham Pro Medium"/>
              </a:rPr>
              <a:t>BX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23B8D"/>
                </a:solidFill>
                <a:latin typeface="+mj-lt"/>
              </a:rPr>
              <a:t>-Щебень 15см </a:t>
            </a:r>
            <a:endParaRPr lang="en-US" sz="1800" dirty="0">
              <a:solidFill>
                <a:srgbClr val="323B8D"/>
              </a:solidFill>
              <a:latin typeface="Gotham Pro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6B44F-1072-40F4-9C01-BE89605E1600}"/>
              </a:ext>
            </a:extLst>
          </p:cNvPr>
          <p:cNvSpPr txBox="1"/>
          <p:nvPr/>
        </p:nvSpPr>
        <p:spPr>
          <a:xfrm>
            <a:off x="539552" y="411510"/>
            <a:ext cx="8352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Автоматизированные циклические штамповые испытания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BB2B62C-7673-4550-B864-C5288B3C193F}"/>
              </a:ext>
            </a:extLst>
          </p:cNvPr>
          <p:cNvSpPr/>
          <p:nvPr/>
        </p:nvSpPr>
        <p:spPr>
          <a:xfrm>
            <a:off x="539552" y="1013287"/>
            <a:ext cx="8747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23B8D"/>
                </a:solidFill>
                <a:latin typeface="+mj-lt"/>
              </a:rPr>
              <a:t>Исследования Университета штата Айова и Национального центра технологий бетонного покрытия при Институте транспорта</a:t>
            </a:r>
          </a:p>
          <a:p>
            <a:r>
              <a:rPr lang="ru-RU" dirty="0">
                <a:solidFill>
                  <a:srgbClr val="323B8D"/>
                </a:solidFill>
                <a:latin typeface="+mj-lt"/>
              </a:rPr>
              <a:t> </a:t>
            </a:r>
            <a:endParaRPr lang="ru-RU" dirty="0">
              <a:solidFill>
                <a:srgbClr val="323B8D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093811-B623-4891-86D3-9E1E295A6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535246"/>
            <a:ext cx="36766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5051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C8DD91-03F3-4340-904A-2DBF5467F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4"/>
            <a:ext cx="9137589" cy="514197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11560" y="903249"/>
            <a:ext cx="8064896" cy="3808197"/>
          </a:xfrm>
        </p:spPr>
        <p:txBody>
          <a:bodyPr>
            <a:noAutofit/>
          </a:bodyPr>
          <a:lstStyle/>
          <a:p>
            <a:pPr>
              <a:spcAft>
                <a:spcPts val="450"/>
              </a:spcAft>
            </a:pPr>
            <a:r>
              <a:rPr lang="ru-RU" sz="1800" dirty="0">
                <a:solidFill>
                  <a:srgbClr val="323B8D"/>
                </a:solidFill>
                <a:latin typeface="Gotham Pro Medium"/>
              </a:rPr>
              <a:t>Испытания статическим штампом успешно используется для строительного контроля степени уплотнения конструктивных слоев</a:t>
            </a:r>
          </a:p>
          <a:p>
            <a:pPr>
              <a:spcAft>
                <a:spcPts val="450"/>
              </a:spcAft>
            </a:pPr>
            <a:r>
              <a:rPr lang="ru-RU" sz="1800" dirty="0">
                <a:solidFill>
                  <a:srgbClr val="323B8D"/>
                </a:solidFill>
                <a:latin typeface="Gotham Pro Medium"/>
              </a:rPr>
              <a:t>Одно- и </a:t>
            </a:r>
            <a:r>
              <a:rPr lang="ru-RU" sz="1800" dirty="0" err="1">
                <a:solidFill>
                  <a:srgbClr val="323B8D"/>
                </a:solidFill>
                <a:latin typeface="Gotham Pro Medium"/>
              </a:rPr>
              <a:t>двухкратное</a:t>
            </a:r>
            <a:r>
              <a:rPr lang="ru-RU" sz="1800" dirty="0">
                <a:solidFill>
                  <a:srgbClr val="323B8D"/>
                </a:solidFill>
                <a:latin typeface="Gotham Pro Medium"/>
              </a:rPr>
              <a:t> нагружение в большинстве случаев малочувствительны к наличию и типу применяемого </a:t>
            </a:r>
            <a:r>
              <a:rPr lang="ru-RU" sz="1800" dirty="0" err="1">
                <a:solidFill>
                  <a:srgbClr val="323B8D"/>
                </a:solidFill>
                <a:latin typeface="Gotham Pro Medium"/>
              </a:rPr>
              <a:t>геоматериала</a:t>
            </a:r>
            <a:endParaRPr lang="ru-RU" sz="1800" dirty="0">
              <a:solidFill>
                <a:srgbClr val="323B8D"/>
              </a:solidFill>
              <a:latin typeface="Gotham Pro Medium"/>
            </a:endParaRPr>
          </a:p>
          <a:p>
            <a:pPr>
              <a:spcAft>
                <a:spcPts val="450"/>
              </a:spcAft>
            </a:pPr>
            <a:r>
              <a:rPr lang="ru-RU" sz="1800" dirty="0">
                <a:solidFill>
                  <a:srgbClr val="323B8D"/>
                </a:solidFill>
                <a:latin typeface="Gotham Pro Medium"/>
              </a:rPr>
              <a:t>Испытания на колесных стендах максимально приближены к реальным условиям приложения нагрузки</a:t>
            </a:r>
          </a:p>
          <a:p>
            <a:pPr>
              <a:spcAft>
                <a:spcPts val="450"/>
              </a:spcAft>
            </a:pPr>
            <a:r>
              <a:rPr lang="ru-RU" sz="1800" dirty="0">
                <a:solidFill>
                  <a:srgbClr val="323B8D"/>
                </a:solidFill>
                <a:latin typeface="Gotham Pro Medium"/>
              </a:rPr>
              <a:t>В полевых условиях возможно использование циклических штамповых испытаний</a:t>
            </a:r>
          </a:p>
          <a:p>
            <a:pPr>
              <a:spcAft>
                <a:spcPts val="450"/>
              </a:spcAft>
            </a:pPr>
            <a:r>
              <a:rPr lang="ru-RU" sz="1800" dirty="0">
                <a:solidFill>
                  <a:srgbClr val="323B8D"/>
                </a:solidFill>
                <a:latin typeface="Gotham Pro Medium"/>
              </a:rPr>
              <a:t>Испытания на колесных стендах и циклические штамповые испытания автоматизированной установкой способны в полной мере показать эффективность различных </a:t>
            </a:r>
            <a:r>
              <a:rPr lang="ru-RU" sz="1800" dirty="0" err="1">
                <a:solidFill>
                  <a:srgbClr val="323B8D"/>
                </a:solidFill>
                <a:latin typeface="Gotham Pro Medium"/>
              </a:rPr>
              <a:t>геоматериалов</a:t>
            </a:r>
            <a:r>
              <a:rPr lang="ru-RU" sz="1800" dirty="0">
                <a:solidFill>
                  <a:srgbClr val="323B8D"/>
                </a:solidFill>
                <a:latin typeface="Gotham Pro Medium"/>
              </a:rPr>
              <a:t> и предоставить основу для расчета снижения стоимости эксплуатации и ремонта в течение жизненного цикла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EF430-DF04-41A6-8413-70122703A28D}"/>
              </a:ext>
            </a:extLst>
          </p:cNvPr>
          <p:cNvSpPr txBox="1"/>
          <p:nvPr/>
        </p:nvSpPr>
        <p:spPr>
          <a:xfrm>
            <a:off x="539552" y="411510"/>
            <a:ext cx="8352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94319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1635646"/>
            <a:ext cx="66967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 Light" pitchFamily="50" charset="0"/>
                <a:ea typeface="+mn-ea"/>
                <a:cs typeface="Gotham Pro Light" pitchFamily="50" charset="0"/>
              </a:rPr>
              <a:t>БЛАГОДАРЮ ЗА ВНИМАНИЕ, ПОНИМАНИЕ И ОТСУСТВИЕ КАВЕРЗНЫХ ВОПРОСОВ!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dirty="0">
              <a:solidFill>
                <a:prstClr val="white"/>
              </a:solidFill>
              <a:latin typeface="Gotham Pro Light" pitchFamily="50" charset="0"/>
              <a:cs typeface="Gotham Pro Light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 Light" pitchFamily="50" charset="0"/>
                <a:ea typeface="+mn-ea"/>
                <a:cs typeface="Gotham Pro Light" pitchFamily="50" charset="0"/>
              </a:rPr>
              <a:t>СПАСИБО!!!</a:t>
            </a:r>
          </a:p>
        </p:txBody>
      </p:sp>
    </p:spTree>
    <p:extLst>
      <p:ext uri="{BB962C8B-B14F-4D97-AF65-F5344CB8AC3E}">
        <p14:creationId xmlns:p14="http://schemas.microsoft.com/office/powerpoint/2010/main" val="388691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3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5" y="411510"/>
            <a:ext cx="49288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Коэффициенты армирования</a:t>
            </a:r>
          </a:p>
        </p:txBody>
      </p:sp>
      <p:sp>
        <p:nvSpPr>
          <p:cNvPr id="17" name="Rectangle 10" descr="Outlined diamond">
            <a:extLst>
              <a:ext uri="{FF2B5EF4-FFF2-40B4-BE49-F238E27FC236}">
                <a16:creationId xmlns:a16="http://schemas.microsoft.com/office/drawing/2014/main" id="{C7892542-E2EE-4A56-9448-4B69BD691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388" y="4026817"/>
            <a:ext cx="5119687" cy="1065213"/>
          </a:xfrm>
          <a:prstGeom prst="rect">
            <a:avLst/>
          </a:prstGeom>
          <a:pattFill prst="openDmnd">
            <a:fgClr>
              <a:srgbClr val="996633"/>
            </a:fgClr>
            <a:bgClr>
              <a:srgbClr val="3C0023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18" name="Rectangle 11" descr="Dashed upward diagonal">
            <a:extLst>
              <a:ext uri="{FF2B5EF4-FFF2-40B4-BE49-F238E27FC236}">
                <a16:creationId xmlns:a16="http://schemas.microsoft.com/office/drawing/2014/main" id="{2FEB7620-0CAE-4527-94AE-D625B2E59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13" y="1731392"/>
            <a:ext cx="5045075" cy="768350"/>
          </a:xfrm>
          <a:prstGeom prst="rect">
            <a:avLst/>
          </a:prstGeom>
          <a:pattFill prst="dashUpDiag">
            <a:fgClr>
              <a:schemeClr val="bg2"/>
            </a:fgClr>
            <a:bgClr>
              <a:schemeClr val="bg1"/>
            </a:bgClr>
          </a:patt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19" name="Rectangle 12" descr="10%">
            <a:extLst>
              <a:ext uri="{FF2B5EF4-FFF2-40B4-BE49-F238E27FC236}">
                <a16:creationId xmlns:a16="http://schemas.microsoft.com/office/drawing/2014/main" id="{823F72F2-6088-4536-9025-C742C122F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2174205"/>
            <a:ext cx="5072063" cy="1817687"/>
          </a:xfrm>
          <a:prstGeom prst="rect">
            <a:avLst/>
          </a:prstGeom>
          <a:pattFill prst="pct10">
            <a:fgClr>
              <a:schemeClr val="bg2"/>
            </a:fgClr>
            <a:bgClr>
              <a:schemeClr val="bg1"/>
            </a:bgClr>
          </a:patt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8DE9D015-D442-4BB2-A126-48B070229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4001417"/>
            <a:ext cx="5065713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770EB7BD-645C-4F20-A133-440601F3B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1379166"/>
            <a:ext cx="1095375" cy="325437"/>
          </a:xfrm>
          <a:prstGeom prst="rect">
            <a:avLst/>
          </a:prstGeom>
          <a:gradFill rotWithShape="0">
            <a:gsLst>
              <a:gs pos="0">
                <a:srgbClr val="00279F"/>
              </a:gs>
              <a:gs pos="100000">
                <a:srgbClr val="000C2F"/>
              </a:gs>
            </a:gsLst>
            <a:lin ang="5400000" scaled="1"/>
          </a:gra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22" name="Rectangle 15" descr="10%">
            <a:extLst>
              <a:ext uri="{FF2B5EF4-FFF2-40B4-BE49-F238E27FC236}">
                <a16:creationId xmlns:a16="http://schemas.microsoft.com/office/drawing/2014/main" id="{933FDCE9-DB31-49A0-9866-30688FB17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075" y="1728217"/>
            <a:ext cx="5065713" cy="771525"/>
          </a:xfrm>
          <a:prstGeom prst="rect">
            <a:avLst/>
          </a:prstGeom>
          <a:pattFill prst="pct10">
            <a:fgClr>
              <a:schemeClr val="tx1"/>
            </a:fgClr>
            <a:bgClr>
              <a:srgbClr val="0000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23" name="Rectangle 16" descr="Large confetti">
            <a:extLst>
              <a:ext uri="{FF2B5EF4-FFF2-40B4-BE49-F238E27FC236}">
                <a16:creationId xmlns:a16="http://schemas.microsoft.com/office/drawing/2014/main" id="{C4FE271B-169D-4EB8-A9EB-B34618FD9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2517103"/>
            <a:ext cx="5073650" cy="1465263"/>
          </a:xfrm>
          <a:prstGeom prst="rect">
            <a:avLst/>
          </a:prstGeom>
          <a:pattFill prst="lgConfetti">
            <a:fgClr>
              <a:srgbClr val="500093"/>
            </a:fgClr>
            <a:bgClr>
              <a:schemeClr val="bg2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24" name="Line 17">
            <a:extLst>
              <a:ext uri="{FF2B5EF4-FFF2-40B4-BE49-F238E27FC236}">
                <a16:creationId xmlns:a16="http://schemas.microsoft.com/office/drawing/2014/main" id="{601A2B1D-3C93-4F23-A987-490C88BD31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6075" y="1778074"/>
            <a:ext cx="50609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Line 18">
            <a:extLst>
              <a:ext uri="{FF2B5EF4-FFF2-40B4-BE49-F238E27FC236}">
                <a16:creationId xmlns:a16="http://schemas.microsoft.com/office/drawing/2014/main" id="{9374A8FF-AD01-4DAF-84BD-A781B0BF2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3825" y="1379166"/>
            <a:ext cx="1588" cy="3317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Line 19">
            <a:extLst>
              <a:ext uri="{FF2B5EF4-FFF2-40B4-BE49-F238E27FC236}">
                <a16:creationId xmlns:a16="http://schemas.microsoft.com/office/drawing/2014/main" id="{72FBAD91-E9BD-4FD9-BCA1-8057F34FF9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1379166"/>
            <a:ext cx="1587" cy="3317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Line 20">
            <a:extLst>
              <a:ext uri="{FF2B5EF4-FFF2-40B4-BE49-F238E27FC236}">
                <a16:creationId xmlns:a16="http://schemas.microsoft.com/office/drawing/2014/main" id="{0DEF18F4-A8B6-4EBF-BD65-3079C31074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1975" y="1379166"/>
            <a:ext cx="1588" cy="3317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Line 21">
            <a:extLst>
              <a:ext uri="{FF2B5EF4-FFF2-40B4-BE49-F238E27FC236}">
                <a16:creationId xmlns:a16="http://schemas.microsoft.com/office/drawing/2014/main" id="{837836A8-5463-43E0-94C2-3D55AB3D2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7338" y="1379166"/>
            <a:ext cx="1587" cy="3317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Line 22">
            <a:extLst>
              <a:ext uri="{FF2B5EF4-FFF2-40B4-BE49-F238E27FC236}">
                <a16:creationId xmlns:a16="http://schemas.microsoft.com/office/drawing/2014/main" id="{73EEA379-43FE-4FD4-8721-8B36B2F338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6075" y="2178967"/>
            <a:ext cx="50609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AutoShape 23">
            <a:extLst>
              <a:ext uri="{FF2B5EF4-FFF2-40B4-BE49-F238E27FC236}">
                <a16:creationId xmlns:a16="http://schemas.microsoft.com/office/drawing/2014/main" id="{8CA9F8A7-3F85-4559-A6C6-A7AE001D28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62500" y="1959892"/>
            <a:ext cx="387350" cy="146050"/>
          </a:xfrm>
          <a:prstGeom prst="rightArrow">
            <a:avLst>
              <a:gd name="adj1" fmla="val 50000"/>
              <a:gd name="adj2" fmla="val 132621"/>
            </a:avLst>
          </a:prstGeom>
          <a:solidFill>
            <a:srgbClr val="FF33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E8381792-018E-447D-B2A4-F2A3DD159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388" y="1085478"/>
            <a:ext cx="455612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2550" tIns="39688" rIns="82550" bIns="39688">
            <a:spAutoFit/>
          </a:bodyPr>
          <a:lstStyle/>
          <a:p>
            <a:pPr defTabSz="960438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q</a:t>
            </a: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10C74016-4DF5-4EE4-9835-6E1D9A58D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57697"/>
            <a:ext cx="2514600" cy="354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2550" tIns="39688" rIns="82550" bIns="39688">
            <a:spAutoFit/>
          </a:bodyPr>
          <a:lstStyle/>
          <a:p>
            <a:pPr defTabSz="960438"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Покрытие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A0E154CB-11A4-4094-B6CE-332FAE19B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604417"/>
            <a:ext cx="1981200" cy="1177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2550" tIns="39688" rIns="82550" bIns="39688">
            <a:spAutoFit/>
          </a:bodyPr>
          <a:lstStyle/>
          <a:p>
            <a:pPr defTabSz="960438"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Несущее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основание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defTabSz="960438">
              <a:defRPr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defTabSz="960438">
              <a:defRPr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34" name="Arc 28">
            <a:extLst>
              <a:ext uri="{FF2B5EF4-FFF2-40B4-BE49-F238E27FC236}">
                <a16:creationId xmlns:a16="http://schemas.microsoft.com/office/drawing/2014/main" id="{BB305415-05FE-4295-AE69-2350A4DB2737}"/>
              </a:ext>
            </a:extLst>
          </p:cNvPr>
          <p:cNvSpPr>
            <a:spLocks/>
          </p:cNvSpPr>
          <p:nvPr/>
        </p:nvSpPr>
        <p:spPr bwMode="auto">
          <a:xfrm>
            <a:off x="4652963" y="1722066"/>
            <a:ext cx="1246187" cy="201612"/>
          </a:xfrm>
          <a:custGeom>
            <a:avLst/>
            <a:gdLst>
              <a:gd name="T0" fmla="*/ 2147483646 w 21624"/>
              <a:gd name="T1" fmla="*/ 0 h 21600"/>
              <a:gd name="T2" fmla="*/ 0 w 21624"/>
              <a:gd name="T3" fmla="*/ 2147483646 h 21600"/>
              <a:gd name="T4" fmla="*/ 2147483646 w 21624"/>
              <a:gd name="T5" fmla="*/ 0 h 21600"/>
              <a:gd name="T6" fmla="*/ 0 60000 65536"/>
              <a:gd name="T7" fmla="*/ 0 60000 65536"/>
              <a:gd name="T8" fmla="*/ 0 60000 65536"/>
              <a:gd name="T9" fmla="*/ 0 w 21624"/>
              <a:gd name="T10" fmla="*/ 0 h 21600"/>
              <a:gd name="T11" fmla="*/ 21624 w 2162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24" h="21600" fill="none" extrusionOk="0">
                <a:moveTo>
                  <a:pt x="21624" y="0"/>
                </a:moveTo>
                <a:cubicBezTo>
                  <a:pt x="21624" y="11929"/>
                  <a:pt x="11953" y="21600"/>
                  <a:pt x="24" y="21600"/>
                </a:cubicBezTo>
                <a:cubicBezTo>
                  <a:pt x="16" y="21600"/>
                  <a:pt x="8" y="21599"/>
                  <a:pt x="0" y="21599"/>
                </a:cubicBezTo>
              </a:path>
              <a:path w="21624" h="21600" stroke="0" extrusionOk="0">
                <a:moveTo>
                  <a:pt x="21624" y="0"/>
                </a:moveTo>
                <a:cubicBezTo>
                  <a:pt x="21624" y="11929"/>
                  <a:pt x="11953" y="21600"/>
                  <a:pt x="24" y="21600"/>
                </a:cubicBezTo>
                <a:cubicBezTo>
                  <a:pt x="16" y="21600"/>
                  <a:pt x="8" y="21599"/>
                  <a:pt x="0" y="21599"/>
                </a:cubicBezTo>
                <a:lnTo>
                  <a:pt x="24" y="0"/>
                </a:lnTo>
                <a:lnTo>
                  <a:pt x="21624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Arc 29">
            <a:extLst>
              <a:ext uri="{FF2B5EF4-FFF2-40B4-BE49-F238E27FC236}">
                <a16:creationId xmlns:a16="http://schemas.microsoft.com/office/drawing/2014/main" id="{2ED722E1-CDC6-4CFC-8AE8-244505231979}"/>
              </a:ext>
            </a:extLst>
          </p:cNvPr>
          <p:cNvSpPr>
            <a:spLocks/>
          </p:cNvSpPr>
          <p:nvPr/>
        </p:nvSpPr>
        <p:spPr bwMode="auto">
          <a:xfrm>
            <a:off x="3408363" y="1722066"/>
            <a:ext cx="1246187" cy="201612"/>
          </a:xfrm>
          <a:custGeom>
            <a:avLst/>
            <a:gdLst>
              <a:gd name="T0" fmla="*/ 2147483646 w 21600"/>
              <a:gd name="T1" fmla="*/ 2147483646 h 21600"/>
              <a:gd name="T2" fmla="*/ 0 w 21600"/>
              <a:gd name="T3" fmla="*/ 0 h 21600"/>
              <a:gd name="T4" fmla="*/ 2147483646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576" y="21599"/>
                </a:moveTo>
                <a:cubicBezTo>
                  <a:pt x="9656" y="21586"/>
                  <a:pt x="0" y="11919"/>
                  <a:pt x="0" y="0"/>
                </a:cubicBezTo>
              </a:path>
              <a:path w="21600" h="21600" stroke="0" extrusionOk="0">
                <a:moveTo>
                  <a:pt x="21576" y="21599"/>
                </a:moveTo>
                <a:cubicBezTo>
                  <a:pt x="9656" y="21586"/>
                  <a:pt x="0" y="11919"/>
                  <a:pt x="0" y="0"/>
                </a:cubicBezTo>
                <a:lnTo>
                  <a:pt x="21600" y="0"/>
                </a:lnTo>
                <a:lnTo>
                  <a:pt x="21576" y="2159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67E4F305-FA42-4B15-B090-BA07994C7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5522" y="1848868"/>
            <a:ext cx="392113" cy="719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550" tIns="39688" rIns="82550" bIns="39688">
            <a:spAutoFit/>
          </a:bodyPr>
          <a:lstStyle/>
          <a:p>
            <a:pPr defTabSz="960438">
              <a:defRPr/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 </a:t>
            </a:r>
            <a:endParaRPr lang="en-US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defTabSz="960438">
              <a:defRPr/>
            </a:pPr>
            <a:endParaRPr lang="en-US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7" name="Line 31">
            <a:extLst>
              <a:ext uri="{FF2B5EF4-FFF2-40B4-BE49-F238E27FC236}">
                <a16:creationId xmlns:a16="http://schemas.microsoft.com/office/drawing/2014/main" id="{0B93D25B-35D3-4B96-A5CA-277D8350A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0525" y="1744291"/>
            <a:ext cx="1588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Line 32">
            <a:extLst>
              <a:ext uri="{FF2B5EF4-FFF2-40B4-BE49-F238E27FC236}">
                <a16:creationId xmlns:a16="http://schemas.microsoft.com/office/drawing/2014/main" id="{1C028615-B1BB-446D-B6FF-46E93507B1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2150" y="1707778"/>
            <a:ext cx="1588" cy="196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" name="Line 33">
            <a:extLst>
              <a:ext uri="{FF2B5EF4-FFF2-40B4-BE49-F238E27FC236}">
                <a16:creationId xmlns:a16="http://schemas.microsoft.com/office/drawing/2014/main" id="{85AEA899-90B0-4DFF-AC6B-520CE8CB2F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3613" y="1723653"/>
            <a:ext cx="1587" cy="1698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Line 34">
            <a:extLst>
              <a:ext uri="{FF2B5EF4-FFF2-40B4-BE49-F238E27FC236}">
                <a16:creationId xmlns:a16="http://schemas.microsoft.com/office/drawing/2014/main" id="{0A3CDE53-AC4D-44ED-9772-534BD829B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5713" y="1744291"/>
            <a:ext cx="1587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Line 35">
            <a:extLst>
              <a:ext uri="{FF2B5EF4-FFF2-40B4-BE49-F238E27FC236}">
                <a16:creationId xmlns:a16="http://schemas.microsoft.com/office/drawing/2014/main" id="{47D17410-018A-400E-928A-FB3DCAC9FF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1763" y="1744291"/>
            <a:ext cx="1587" cy="120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Line 36">
            <a:extLst>
              <a:ext uri="{FF2B5EF4-FFF2-40B4-BE49-F238E27FC236}">
                <a16:creationId xmlns:a16="http://schemas.microsoft.com/office/drawing/2014/main" id="{F4A18D85-7FD2-4444-924F-D54F95E70E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3363" y="1723653"/>
            <a:ext cx="1587" cy="141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" name="Line 37">
            <a:extLst>
              <a:ext uri="{FF2B5EF4-FFF2-40B4-BE49-F238E27FC236}">
                <a16:creationId xmlns:a16="http://schemas.microsoft.com/office/drawing/2014/main" id="{6A83EF71-5DD4-427A-B77C-025C73BA2E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6813" y="1723653"/>
            <a:ext cx="1587" cy="114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" name="Line 38">
            <a:extLst>
              <a:ext uri="{FF2B5EF4-FFF2-40B4-BE49-F238E27FC236}">
                <a16:creationId xmlns:a16="http://schemas.microsoft.com/office/drawing/2014/main" id="{0A215E96-33E5-43B7-8481-A58BD3FF2B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3713" y="1723653"/>
            <a:ext cx="1587" cy="114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5" name="Group 39">
            <a:extLst>
              <a:ext uri="{FF2B5EF4-FFF2-40B4-BE49-F238E27FC236}">
                <a16:creationId xmlns:a16="http://schemas.microsoft.com/office/drawing/2014/main" id="{FB09AEB4-4218-463C-A3E4-943CABDC2BD6}"/>
              </a:ext>
            </a:extLst>
          </p:cNvPr>
          <p:cNvGrpSpPr>
            <a:grpSpLocks/>
          </p:cNvGrpSpPr>
          <p:nvPr/>
        </p:nvGrpSpPr>
        <p:grpSpPr bwMode="auto">
          <a:xfrm>
            <a:off x="3108325" y="4010942"/>
            <a:ext cx="307975" cy="177800"/>
            <a:chOff x="2199" y="3504"/>
            <a:chExt cx="218" cy="112"/>
          </a:xfrm>
        </p:grpSpPr>
        <p:sp>
          <p:nvSpPr>
            <p:cNvPr id="46" name="Line 40">
              <a:extLst>
                <a:ext uri="{FF2B5EF4-FFF2-40B4-BE49-F238E27FC236}">
                  <a16:creationId xmlns:a16="http://schemas.microsoft.com/office/drawing/2014/main" id="{69D84789-6309-496A-A1DC-6BCE46932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99" y="3504"/>
              <a:ext cx="116" cy="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Line 41">
              <a:extLst>
                <a:ext uri="{FF2B5EF4-FFF2-40B4-BE49-F238E27FC236}">
                  <a16:creationId xmlns:a16="http://schemas.microsoft.com/office/drawing/2014/main" id="{0034FFCE-FC81-4C08-8469-8EF32B0685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9" y="3504"/>
              <a:ext cx="118" cy="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8" name="Group 42">
            <a:extLst>
              <a:ext uri="{FF2B5EF4-FFF2-40B4-BE49-F238E27FC236}">
                <a16:creationId xmlns:a16="http://schemas.microsoft.com/office/drawing/2014/main" id="{0ECB8A17-5E3C-4888-AC95-E70C88046C35}"/>
              </a:ext>
            </a:extLst>
          </p:cNvPr>
          <p:cNvGrpSpPr>
            <a:grpSpLocks/>
          </p:cNvGrpSpPr>
          <p:nvPr/>
        </p:nvGrpSpPr>
        <p:grpSpPr bwMode="auto">
          <a:xfrm>
            <a:off x="3659188" y="4010942"/>
            <a:ext cx="307975" cy="177800"/>
            <a:chOff x="2589" y="3504"/>
            <a:chExt cx="218" cy="112"/>
          </a:xfrm>
        </p:grpSpPr>
        <p:sp>
          <p:nvSpPr>
            <p:cNvPr id="49" name="Line 43">
              <a:extLst>
                <a:ext uri="{FF2B5EF4-FFF2-40B4-BE49-F238E27FC236}">
                  <a16:creationId xmlns:a16="http://schemas.microsoft.com/office/drawing/2014/main" id="{366BC71F-9D48-4437-AFB3-3F4882F2EC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89" y="3504"/>
              <a:ext cx="119" cy="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Line 44">
              <a:extLst>
                <a:ext uri="{FF2B5EF4-FFF2-40B4-BE49-F238E27FC236}">
                  <a16:creationId xmlns:a16="http://schemas.microsoft.com/office/drawing/2014/main" id="{5D967C32-0431-4182-8A27-E02BF8B909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2" y="3504"/>
              <a:ext cx="115" cy="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1" name="Group 45">
            <a:extLst>
              <a:ext uri="{FF2B5EF4-FFF2-40B4-BE49-F238E27FC236}">
                <a16:creationId xmlns:a16="http://schemas.microsoft.com/office/drawing/2014/main" id="{449C3E3E-86E6-46A7-BD74-BE6B137851C6}"/>
              </a:ext>
            </a:extLst>
          </p:cNvPr>
          <p:cNvGrpSpPr>
            <a:grpSpLocks/>
          </p:cNvGrpSpPr>
          <p:nvPr/>
        </p:nvGrpSpPr>
        <p:grpSpPr bwMode="auto">
          <a:xfrm>
            <a:off x="3394075" y="3985542"/>
            <a:ext cx="287338" cy="228600"/>
            <a:chOff x="2401" y="3488"/>
            <a:chExt cx="204" cy="144"/>
          </a:xfrm>
        </p:grpSpPr>
        <p:sp>
          <p:nvSpPr>
            <p:cNvPr id="52" name="Line 46">
              <a:extLst>
                <a:ext uri="{FF2B5EF4-FFF2-40B4-BE49-F238E27FC236}">
                  <a16:creationId xmlns:a16="http://schemas.microsoft.com/office/drawing/2014/main" id="{A824005D-6875-4191-AEDD-8C6C8ADA30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1" y="3488"/>
              <a:ext cx="113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Line 47">
              <a:extLst>
                <a:ext uri="{FF2B5EF4-FFF2-40B4-BE49-F238E27FC236}">
                  <a16:creationId xmlns:a16="http://schemas.microsoft.com/office/drawing/2014/main" id="{9A7201C1-FDB6-4A00-83A9-A13613D286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98" y="3488"/>
              <a:ext cx="107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4" name="Group 48">
            <a:extLst>
              <a:ext uri="{FF2B5EF4-FFF2-40B4-BE49-F238E27FC236}">
                <a16:creationId xmlns:a16="http://schemas.microsoft.com/office/drawing/2014/main" id="{0EE30A23-1C90-45DC-A698-CEF41E8998C3}"/>
              </a:ext>
            </a:extLst>
          </p:cNvPr>
          <p:cNvGrpSpPr>
            <a:grpSpLocks/>
          </p:cNvGrpSpPr>
          <p:nvPr/>
        </p:nvGrpSpPr>
        <p:grpSpPr bwMode="auto">
          <a:xfrm>
            <a:off x="5421313" y="4003005"/>
            <a:ext cx="300037" cy="228600"/>
            <a:chOff x="3837" y="3499"/>
            <a:chExt cx="213" cy="144"/>
          </a:xfrm>
        </p:grpSpPr>
        <p:sp>
          <p:nvSpPr>
            <p:cNvPr id="55" name="Line 49">
              <a:extLst>
                <a:ext uri="{FF2B5EF4-FFF2-40B4-BE49-F238E27FC236}">
                  <a16:creationId xmlns:a16="http://schemas.microsoft.com/office/drawing/2014/main" id="{B8F5B124-E5C4-4095-9655-AB53AD038E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7" y="3499"/>
              <a:ext cx="113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Line 50">
              <a:extLst>
                <a:ext uri="{FF2B5EF4-FFF2-40B4-BE49-F238E27FC236}">
                  <a16:creationId xmlns:a16="http://schemas.microsoft.com/office/drawing/2014/main" id="{3CC66453-5628-4913-8758-73F423B5CB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4" y="3499"/>
              <a:ext cx="116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7" name="Group 51">
            <a:extLst>
              <a:ext uri="{FF2B5EF4-FFF2-40B4-BE49-F238E27FC236}">
                <a16:creationId xmlns:a16="http://schemas.microsoft.com/office/drawing/2014/main" id="{738BE3EA-E188-4A30-8E17-75675FF2E04A}"/>
              </a:ext>
            </a:extLst>
          </p:cNvPr>
          <p:cNvGrpSpPr>
            <a:grpSpLocks/>
          </p:cNvGrpSpPr>
          <p:nvPr/>
        </p:nvGrpSpPr>
        <p:grpSpPr bwMode="auto">
          <a:xfrm>
            <a:off x="4224338" y="4028405"/>
            <a:ext cx="296862" cy="177800"/>
            <a:chOff x="2989" y="3515"/>
            <a:chExt cx="211" cy="112"/>
          </a:xfrm>
        </p:grpSpPr>
        <p:sp>
          <p:nvSpPr>
            <p:cNvPr id="58" name="Line 52">
              <a:extLst>
                <a:ext uri="{FF2B5EF4-FFF2-40B4-BE49-F238E27FC236}">
                  <a16:creationId xmlns:a16="http://schemas.microsoft.com/office/drawing/2014/main" id="{5E0F6361-F3ED-45FF-B712-D65988400A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89" y="3515"/>
              <a:ext cx="113" cy="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" name="Line 53">
              <a:extLst>
                <a:ext uri="{FF2B5EF4-FFF2-40B4-BE49-F238E27FC236}">
                  <a16:creationId xmlns:a16="http://schemas.microsoft.com/office/drawing/2014/main" id="{AE8AB7E5-0F30-4110-A72B-6F38B83AA8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86" y="3515"/>
              <a:ext cx="114" cy="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0" name="Group 54">
            <a:extLst>
              <a:ext uri="{FF2B5EF4-FFF2-40B4-BE49-F238E27FC236}">
                <a16:creationId xmlns:a16="http://schemas.microsoft.com/office/drawing/2014/main" id="{CD7B8B5F-0707-495F-B881-8040FAB36761}"/>
              </a:ext>
            </a:extLst>
          </p:cNvPr>
          <p:cNvGrpSpPr>
            <a:grpSpLocks/>
          </p:cNvGrpSpPr>
          <p:nvPr/>
        </p:nvGrpSpPr>
        <p:grpSpPr bwMode="auto">
          <a:xfrm>
            <a:off x="6032500" y="4003005"/>
            <a:ext cx="298450" cy="228600"/>
            <a:chOff x="4270" y="3499"/>
            <a:chExt cx="212" cy="144"/>
          </a:xfrm>
        </p:grpSpPr>
        <p:sp>
          <p:nvSpPr>
            <p:cNvPr id="61" name="Line 55">
              <a:extLst>
                <a:ext uri="{FF2B5EF4-FFF2-40B4-BE49-F238E27FC236}">
                  <a16:creationId xmlns:a16="http://schemas.microsoft.com/office/drawing/2014/main" id="{6A0AB842-0066-4E55-B58B-2994015D43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70" y="3499"/>
              <a:ext cx="113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Line 56">
              <a:extLst>
                <a:ext uri="{FF2B5EF4-FFF2-40B4-BE49-F238E27FC236}">
                  <a16:creationId xmlns:a16="http://schemas.microsoft.com/office/drawing/2014/main" id="{3B5D5427-4188-48B2-B5A6-7543A90195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67" y="3499"/>
              <a:ext cx="115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3" name="Group 57">
            <a:extLst>
              <a:ext uri="{FF2B5EF4-FFF2-40B4-BE49-F238E27FC236}">
                <a16:creationId xmlns:a16="http://schemas.microsoft.com/office/drawing/2014/main" id="{EFCD7212-A145-4A34-A345-09D9597E8AB9}"/>
              </a:ext>
            </a:extLst>
          </p:cNvPr>
          <p:cNvGrpSpPr>
            <a:grpSpLocks/>
          </p:cNvGrpSpPr>
          <p:nvPr/>
        </p:nvGrpSpPr>
        <p:grpSpPr bwMode="auto">
          <a:xfrm>
            <a:off x="3944938" y="3985542"/>
            <a:ext cx="301625" cy="228600"/>
            <a:chOff x="2791" y="3488"/>
            <a:chExt cx="214" cy="144"/>
          </a:xfrm>
        </p:grpSpPr>
        <p:sp>
          <p:nvSpPr>
            <p:cNvPr id="64" name="Line 58">
              <a:extLst>
                <a:ext uri="{FF2B5EF4-FFF2-40B4-BE49-F238E27FC236}">
                  <a16:creationId xmlns:a16="http://schemas.microsoft.com/office/drawing/2014/main" id="{DB09D46B-E1F6-4919-887D-072F9E7A0D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91" y="3488"/>
              <a:ext cx="115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" name="Line 59">
              <a:extLst>
                <a:ext uri="{FF2B5EF4-FFF2-40B4-BE49-F238E27FC236}">
                  <a16:creationId xmlns:a16="http://schemas.microsoft.com/office/drawing/2014/main" id="{5159ED87-4100-4B7C-8B29-203B867C46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90" y="3488"/>
              <a:ext cx="115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6" name="Group 60">
            <a:extLst>
              <a:ext uri="{FF2B5EF4-FFF2-40B4-BE49-F238E27FC236}">
                <a16:creationId xmlns:a16="http://schemas.microsoft.com/office/drawing/2014/main" id="{1105E56B-74A4-4362-BCDE-939CC4FB7E9E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4028405"/>
            <a:ext cx="296863" cy="177800"/>
            <a:chOff x="4046" y="3515"/>
            <a:chExt cx="210" cy="112"/>
          </a:xfrm>
        </p:grpSpPr>
        <p:sp>
          <p:nvSpPr>
            <p:cNvPr id="67" name="Line 61">
              <a:extLst>
                <a:ext uri="{FF2B5EF4-FFF2-40B4-BE49-F238E27FC236}">
                  <a16:creationId xmlns:a16="http://schemas.microsoft.com/office/drawing/2014/main" id="{3D653184-1301-4748-B723-A584FB714D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46" y="3515"/>
              <a:ext cx="113" cy="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" name="Line 62">
              <a:extLst>
                <a:ext uri="{FF2B5EF4-FFF2-40B4-BE49-F238E27FC236}">
                  <a16:creationId xmlns:a16="http://schemas.microsoft.com/office/drawing/2014/main" id="{B2C8D769-0AE1-457F-8A2B-866079F36A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43" y="3515"/>
              <a:ext cx="113" cy="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9" name="Group 63">
            <a:extLst>
              <a:ext uri="{FF2B5EF4-FFF2-40B4-BE49-F238E27FC236}">
                <a16:creationId xmlns:a16="http://schemas.microsoft.com/office/drawing/2014/main" id="{C7952143-21F4-45F5-ABE5-56B951E1118E}"/>
              </a:ext>
            </a:extLst>
          </p:cNvPr>
          <p:cNvGrpSpPr>
            <a:grpSpLocks/>
          </p:cNvGrpSpPr>
          <p:nvPr/>
        </p:nvGrpSpPr>
        <p:grpSpPr bwMode="auto">
          <a:xfrm>
            <a:off x="6308725" y="4028405"/>
            <a:ext cx="303213" cy="177800"/>
            <a:chOff x="4466" y="3515"/>
            <a:chExt cx="215" cy="112"/>
          </a:xfrm>
        </p:grpSpPr>
        <p:sp>
          <p:nvSpPr>
            <p:cNvPr id="70" name="Line 64">
              <a:extLst>
                <a:ext uri="{FF2B5EF4-FFF2-40B4-BE49-F238E27FC236}">
                  <a16:creationId xmlns:a16="http://schemas.microsoft.com/office/drawing/2014/main" id="{7B513474-E9BB-48CB-B6A7-F84A58ED17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6" y="3515"/>
              <a:ext cx="118" cy="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" name="Line 65">
              <a:extLst>
                <a:ext uri="{FF2B5EF4-FFF2-40B4-BE49-F238E27FC236}">
                  <a16:creationId xmlns:a16="http://schemas.microsoft.com/office/drawing/2014/main" id="{5B758F45-532E-45FB-AA98-FBE2D050DF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8" y="3515"/>
              <a:ext cx="113" cy="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2" name="Rectangle 66">
            <a:extLst>
              <a:ext uri="{FF2B5EF4-FFF2-40B4-BE49-F238E27FC236}">
                <a16:creationId xmlns:a16="http://schemas.microsoft.com/office/drawing/2014/main" id="{06F2A04F-CF15-4719-9715-FD1CF1FD8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788616"/>
            <a:ext cx="574675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2550" tIns="39688" rIns="82550" bIns="39688">
            <a:spAutoFit/>
          </a:bodyPr>
          <a:lstStyle/>
          <a:p>
            <a:pPr defTabSz="960438">
              <a:defRPr/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</a:t>
            </a:r>
            <a:r>
              <a:rPr lang="en-US" sz="2400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O</a:t>
            </a:r>
          </a:p>
        </p:txBody>
      </p:sp>
      <p:sp>
        <p:nvSpPr>
          <p:cNvPr id="73" name="Rectangle 67">
            <a:extLst>
              <a:ext uri="{FF2B5EF4-FFF2-40B4-BE49-F238E27FC236}">
                <a16:creationId xmlns:a16="http://schemas.microsoft.com/office/drawing/2014/main" id="{E7EE549B-6F87-437A-8452-7B0791B85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04617"/>
            <a:ext cx="3429000" cy="628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2550" tIns="39688" rIns="82550" bIns="39688">
            <a:spAutoFit/>
          </a:bodyPr>
          <a:lstStyle/>
          <a:p>
            <a:pPr defTabSz="960438">
              <a:defRPr/>
            </a:pP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Грунт</a:t>
            </a: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defTabSz="960438">
              <a:defRPr/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Line 68">
            <a:extLst>
              <a:ext uri="{FF2B5EF4-FFF2-40B4-BE49-F238E27FC236}">
                <a16:creationId xmlns:a16="http://schemas.microsoft.com/office/drawing/2014/main" id="{D02338BA-51F7-4B66-A154-3474BB56F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1150" y="4001417"/>
            <a:ext cx="509587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6" name="Rectangle 70">
            <a:extLst>
              <a:ext uri="{FF2B5EF4-FFF2-40B4-BE49-F238E27FC236}">
                <a16:creationId xmlns:a16="http://schemas.microsoft.com/office/drawing/2014/main" id="{052BEE92-06EF-460A-8D04-C795FC7F3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4538" y="1955130"/>
            <a:ext cx="195262" cy="193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77" name="Rectangle 71">
            <a:extLst>
              <a:ext uri="{FF2B5EF4-FFF2-40B4-BE49-F238E27FC236}">
                <a16:creationId xmlns:a16="http://schemas.microsoft.com/office/drawing/2014/main" id="{1D00A5FC-70B1-433B-B63A-F59A949DE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25" y="4317330"/>
            <a:ext cx="195263" cy="195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grpSp>
        <p:nvGrpSpPr>
          <p:cNvPr id="82" name="Group 76">
            <a:extLst>
              <a:ext uri="{FF2B5EF4-FFF2-40B4-BE49-F238E27FC236}">
                <a16:creationId xmlns:a16="http://schemas.microsoft.com/office/drawing/2014/main" id="{C07A86E4-8E6E-49E4-BA9F-CD0A5983AE24}"/>
              </a:ext>
            </a:extLst>
          </p:cNvPr>
          <p:cNvGrpSpPr>
            <a:grpSpLocks/>
          </p:cNvGrpSpPr>
          <p:nvPr/>
        </p:nvGrpSpPr>
        <p:grpSpPr bwMode="auto">
          <a:xfrm>
            <a:off x="2138363" y="3995067"/>
            <a:ext cx="561975" cy="228600"/>
            <a:chOff x="1511" y="3494"/>
            <a:chExt cx="398" cy="144"/>
          </a:xfrm>
        </p:grpSpPr>
        <p:grpSp>
          <p:nvGrpSpPr>
            <p:cNvPr id="83" name="Group 77">
              <a:extLst>
                <a:ext uri="{FF2B5EF4-FFF2-40B4-BE49-F238E27FC236}">
                  <a16:creationId xmlns:a16="http://schemas.microsoft.com/office/drawing/2014/main" id="{8ABD9B4D-F3EB-4A76-9417-DE90ED0BEF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1" y="3510"/>
              <a:ext cx="218" cy="112"/>
              <a:chOff x="1691" y="3510"/>
              <a:chExt cx="218" cy="112"/>
            </a:xfrm>
          </p:grpSpPr>
          <p:sp>
            <p:nvSpPr>
              <p:cNvPr id="87" name="Line 78">
                <a:extLst>
                  <a:ext uri="{FF2B5EF4-FFF2-40B4-BE49-F238E27FC236}">
                    <a16:creationId xmlns:a16="http://schemas.microsoft.com/office/drawing/2014/main" id="{42EE4CF5-9625-4837-A709-9038A27D19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91" y="3510"/>
                <a:ext cx="120" cy="11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8" name="Line 79">
                <a:extLst>
                  <a:ext uri="{FF2B5EF4-FFF2-40B4-BE49-F238E27FC236}">
                    <a16:creationId xmlns:a16="http://schemas.microsoft.com/office/drawing/2014/main" id="{8611D830-2003-4187-8A0E-522B2E14B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95" y="3510"/>
                <a:ext cx="114" cy="11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4" name="Group 80">
              <a:extLst>
                <a:ext uri="{FF2B5EF4-FFF2-40B4-BE49-F238E27FC236}">
                  <a16:creationId xmlns:a16="http://schemas.microsoft.com/office/drawing/2014/main" id="{82EE89AE-AC8E-463A-B4F7-D69A0A2B40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1" y="3494"/>
              <a:ext cx="207" cy="144"/>
              <a:chOff x="1511" y="3494"/>
              <a:chExt cx="207" cy="144"/>
            </a:xfrm>
          </p:grpSpPr>
          <p:sp>
            <p:nvSpPr>
              <p:cNvPr id="85" name="Line 81">
                <a:extLst>
                  <a:ext uri="{FF2B5EF4-FFF2-40B4-BE49-F238E27FC236}">
                    <a16:creationId xmlns:a16="http://schemas.microsoft.com/office/drawing/2014/main" id="{89A4E11B-1D99-49E2-B3BA-2026A194E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511" y="3494"/>
                <a:ext cx="112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6" name="Line 82">
                <a:extLst>
                  <a:ext uri="{FF2B5EF4-FFF2-40B4-BE49-F238E27FC236}">
                    <a16:creationId xmlns:a16="http://schemas.microsoft.com/office/drawing/2014/main" id="{684EC78D-3A53-46C0-9297-C3E67B3D16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07" y="3494"/>
                <a:ext cx="111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89" name="AutoShape 83">
            <a:extLst>
              <a:ext uri="{FF2B5EF4-FFF2-40B4-BE49-F238E27FC236}">
                <a16:creationId xmlns:a16="http://schemas.microsoft.com/office/drawing/2014/main" id="{99B99C2A-4594-4887-86EF-229C3336DF09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137025" y="1958305"/>
            <a:ext cx="390525" cy="147637"/>
          </a:xfrm>
          <a:prstGeom prst="rightArrow">
            <a:avLst>
              <a:gd name="adj1" fmla="val 50000"/>
              <a:gd name="adj2" fmla="val 132271"/>
            </a:avLst>
          </a:prstGeom>
          <a:solidFill>
            <a:srgbClr val="FF33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grpSp>
        <p:nvGrpSpPr>
          <p:cNvPr id="90" name="Group 84">
            <a:extLst>
              <a:ext uri="{FF2B5EF4-FFF2-40B4-BE49-F238E27FC236}">
                <a16:creationId xmlns:a16="http://schemas.microsoft.com/office/drawing/2014/main" id="{D7C878D0-C5B0-42A5-B6CF-0555C1076FCC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3982367"/>
            <a:ext cx="293688" cy="230188"/>
            <a:chOff x="1994" y="3486"/>
            <a:chExt cx="208" cy="145"/>
          </a:xfrm>
        </p:grpSpPr>
        <p:sp>
          <p:nvSpPr>
            <p:cNvPr id="91" name="Line 85">
              <a:extLst>
                <a:ext uri="{FF2B5EF4-FFF2-40B4-BE49-F238E27FC236}">
                  <a16:creationId xmlns:a16="http://schemas.microsoft.com/office/drawing/2014/main" id="{8B601269-F6E5-427D-AF68-95807473AE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94" y="3486"/>
              <a:ext cx="114" cy="1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Line 86">
              <a:extLst>
                <a:ext uri="{FF2B5EF4-FFF2-40B4-BE49-F238E27FC236}">
                  <a16:creationId xmlns:a16="http://schemas.microsoft.com/office/drawing/2014/main" id="{EECFFBD8-C7C9-4811-8F82-0F76D49F95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92" y="3486"/>
              <a:ext cx="110" cy="1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3" name="Group 87">
            <a:extLst>
              <a:ext uri="{FF2B5EF4-FFF2-40B4-BE49-F238E27FC236}">
                <a16:creationId xmlns:a16="http://schemas.microsoft.com/office/drawing/2014/main" id="{5F148329-11C7-4C4D-A5AD-F9CA2BB0EDA8}"/>
              </a:ext>
            </a:extLst>
          </p:cNvPr>
          <p:cNvGrpSpPr>
            <a:grpSpLocks/>
          </p:cNvGrpSpPr>
          <p:nvPr/>
        </p:nvGrpSpPr>
        <p:grpSpPr bwMode="auto">
          <a:xfrm>
            <a:off x="1566863" y="3995067"/>
            <a:ext cx="561975" cy="228600"/>
            <a:chOff x="1106" y="3494"/>
            <a:chExt cx="399" cy="144"/>
          </a:xfrm>
        </p:grpSpPr>
        <p:grpSp>
          <p:nvGrpSpPr>
            <p:cNvPr id="94" name="Group 88">
              <a:extLst>
                <a:ext uri="{FF2B5EF4-FFF2-40B4-BE49-F238E27FC236}">
                  <a16:creationId xmlns:a16="http://schemas.microsoft.com/office/drawing/2014/main" id="{E663484B-5E8C-426A-A896-D52149E9AB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7" y="3510"/>
              <a:ext cx="218" cy="112"/>
              <a:chOff x="1287" y="3510"/>
              <a:chExt cx="218" cy="112"/>
            </a:xfrm>
          </p:grpSpPr>
          <p:sp>
            <p:nvSpPr>
              <p:cNvPr id="98" name="Line 89">
                <a:extLst>
                  <a:ext uri="{FF2B5EF4-FFF2-40B4-BE49-F238E27FC236}">
                    <a16:creationId xmlns:a16="http://schemas.microsoft.com/office/drawing/2014/main" id="{6C37AD7B-78C6-461C-9375-117FAF3A3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87" y="3510"/>
                <a:ext cx="118" cy="11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" name="Line 90">
                <a:extLst>
                  <a:ext uri="{FF2B5EF4-FFF2-40B4-BE49-F238E27FC236}">
                    <a16:creationId xmlns:a16="http://schemas.microsoft.com/office/drawing/2014/main" id="{C626D13A-F180-4DA0-B5FE-71C0CBB04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89" y="3510"/>
                <a:ext cx="116" cy="11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5" name="Group 91">
              <a:extLst>
                <a:ext uri="{FF2B5EF4-FFF2-40B4-BE49-F238E27FC236}">
                  <a16:creationId xmlns:a16="http://schemas.microsoft.com/office/drawing/2014/main" id="{9488BE8F-3543-4E52-B01E-5281ECC297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6" y="3494"/>
              <a:ext cx="208" cy="144"/>
              <a:chOff x="1106" y="3494"/>
              <a:chExt cx="208" cy="144"/>
            </a:xfrm>
          </p:grpSpPr>
          <p:sp>
            <p:nvSpPr>
              <p:cNvPr id="96" name="Line 92">
                <a:extLst>
                  <a:ext uri="{FF2B5EF4-FFF2-40B4-BE49-F238E27FC236}">
                    <a16:creationId xmlns:a16="http://schemas.microsoft.com/office/drawing/2014/main" id="{D1678D1A-F30A-40BA-8F1C-FF7A09800E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106" y="3494"/>
                <a:ext cx="112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7" name="Line 93">
                <a:extLst>
                  <a:ext uri="{FF2B5EF4-FFF2-40B4-BE49-F238E27FC236}">
                    <a16:creationId xmlns:a16="http://schemas.microsoft.com/office/drawing/2014/main" id="{30764E5E-4C8A-4452-B3C1-2BDD5935F4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02" y="3494"/>
                <a:ext cx="112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0" name="AutoShape 94">
            <a:extLst>
              <a:ext uri="{FF2B5EF4-FFF2-40B4-BE49-F238E27FC236}">
                <a16:creationId xmlns:a16="http://schemas.microsoft.com/office/drawing/2014/main" id="{14753AD0-4F0E-4DA3-986C-6C201C1AF45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 flipH="1">
            <a:off x="4370388" y="1134691"/>
            <a:ext cx="392112" cy="131762"/>
          </a:xfrm>
          <a:prstGeom prst="rightArrow">
            <a:avLst>
              <a:gd name="adj1" fmla="val 50000"/>
              <a:gd name="adj2" fmla="val 148809"/>
            </a:avLst>
          </a:prstGeom>
          <a:solidFill>
            <a:srgbClr val="FF33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101" name="Text Box 95">
            <a:extLst>
              <a:ext uri="{FF2B5EF4-FFF2-40B4-BE49-F238E27FC236}">
                <a16:creationId xmlns:a16="http://schemas.microsoft.com/office/drawing/2014/main" id="{52EC1DFD-FB46-426D-8400-618B6A29A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859" y="4355528"/>
            <a:ext cx="2485741" cy="36933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dirty="0">
                <a:latin typeface="Times New Roman" panose="02020603050405020304" pitchFamily="18" charset="0"/>
              </a:rPr>
              <a:t>===&gt;</a:t>
            </a:r>
            <a:r>
              <a:rPr lang="ru-RU" altLang="ru-RU" b="1" i="1" dirty="0">
                <a:latin typeface="Times New Roman" panose="02020603050405020304" pitchFamily="18" charset="0"/>
              </a:rPr>
              <a:t> Сдвиг </a:t>
            </a:r>
            <a:endParaRPr lang="en-US" altLang="ru-RU" b="1" i="1" dirty="0">
              <a:latin typeface="Times New Roman" panose="02020603050405020304" pitchFamily="18" charset="0"/>
            </a:endParaRPr>
          </a:p>
        </p:txBody>
      </p:sp>
      <p:sp>
        <p:nvSpPr>
          <p:cNvPr id="102" name="Text Box 97">
            <a:extLst>
              <a:ext uri="{FF2B5EF4-FFF2-40B4-BE49-F238E27FC236}">
                <a16:creationId xmlns:a16="http://schemas.microsoft.com/office/drawing/2014/main" id="{11B656FF-6D1B-4E60-B1DA-3130BF314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7684" y="1892372"/>
            <a:ext cx="2398712" cy="36671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dirty="0">
                <a:latin typeface="Times New Roman" panose="02020603050405020304" pitchFamily="18" charset="0"/>
              </a:rPr>
              <a:t>===&gt;</a:t>
            </a:r>
            <a:r>
              <a:rPr lang="en-US" altLang="ru-RU" b="1" i="1" dirty="0">
                <a:latin typeface="Times New Roman" panose="02020603050405020304" pitchFamily="18" charset="0"/>
              </a:rPr>
              <a:t>  </a:t>
            </a:r>
            <a:r>
              <a:rPr lang="ru-RU" altLang="ru-RU" b="1" i="1" dirty="0">
                <a:latin typeface="Times New Roman" panose="02020603050405020304" pitchFamily="18" charset="0"/>
              </a:rPr>
              <a:t>Растяжение</a:t>
            </a:r>
            <a:r>
              <a:rPr lang="en-US" altLang="ru-RU" b="1" i="1" dirty="0">
                <a:latin typeface="Times New Roman" panose="02020603050405020304" pitchFamily="18" charset="0"/>
              </a:rPr>
              <a:t>          </a:t>
            </a:r>
          </a:p>
        </p:txBody>
      </p:sp>
      <p:sp>
        <p:nvSpPr>
          <p:cNvPr id="103" name="Text Box 99">
            <a:extLst>
              <a:ext uri="{FF2B5EF4-FFF2-40B4-BE49-F238E27FC236}">
                <a16:creationId xmlns:a16="http://schemas.microsoft.com/office/drawing/2014/main" id="{5CE28BB3-2579-4EB8-AACE-7A1E0E46D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994" y="3198142"/>
            <a:ext cx="24457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Коэффициенты α</a:t>
            </a:r>
            <a:r>
              <a:rPr lang="en-US" sz="2000" b="1" i="1" u="sng" baseline="-25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i</a:t>
            </a:r>
            <a:endParaRPr lang="en-US" sz="2000" b="1" i="1" u="sng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en-US" sz="2000" b="1" i="1" u="sng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4" name="Line 100">
            <a:extLst>
              <a:ext uri="{FF2B5EF4-FFF2-40B4-BE49-F238E27FC236}">
                <a16:creationId xmlns:a16="http://schemas.microsoft.com/office/drawing/2014/main" id="{24F92953-6A03-4DB7-A637-81614AB74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223417"/>
            <a:ext cx="304800" cy="990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" name="Line 101">
            <a:extLst>
              <a:ext uri="{FF2B5EF4-FFF2-40B4-BE49-F238E27FC236}">
                <a16:creationId xmlns:a16="http://schemas.microsoft.com/office/drawing/2014/main" id="{412A12E2-1777-415B-8FA5-A0CFDBE809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48600" y="3671217"/>
            <a:ext cx="762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6" name="Line 102">
            <a:extLst>
              <a:ext uri="{FF2B5EF4-FFF2-40B4-BE49-F238E27FC236}">
                <a16:creationId xmlns:a16="http://schemas.microsoft.com/office/drawing/2014/main" id="{ED8A5768-C038-40A4-82E2-A35838752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5025" y="1379166"/>
            <a:ext cx="1588" cy="3317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7" name="AutoShape 23">
            <a:extLst>
              <a:ext uri="{FF2B5EF4-FFF2-40B4-BE49-F238E27FC236}">
                <a16:creationId xmlns:a16="http://schemas.microsoft.com/office/drawing/2014/main" id="{D349FE0C-A662-4AEB-87D3-EEB47F2ECD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65675" y="4296692"/>
            <a:ext cx="387350" cy="146050"/>
          </a:xfrm>
          <a:prstGeom prst="rightArrow">
            <a:avLst>
              <a:gd name="adj1" fmla="val 50000"/>
              <a:gd name="adj2" fmla="val 132621"/>
            </a:avLst>
          </a:prstGeom>
          <a:solidFill>
            <a:srgbClr val="FF33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108" name="AutoShape 83">
            <a:extLst>
              <a:ext uri="{FF2B5EF4-FFF2-40B4-BE49-F238E27FC236}">
                <a16:creationId xmlns:a16="http://schemas.microsoft.com/office/drawing/2014/main" id="{9F8699E2-0265-495C-B00A-A57CDAB2180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140200" y="4295105"/>
            <a:ext cx="390525" cy="147637"/>
          </a:xfrm>
          <a:prstGeom prst="rightArrow">
            <a:avLst>
              <a:gd name="adj1" fmla="val 50000"/>
              <a:gd name="adj2" fmla="val 132271"/>
            </a:avLst>
          </a:prstGeom>
          <a:solidFill>
            <a:srgbClr val="FF33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200">
              <a:latin typeface="Arial" panose="020B0604020202020204" pitchFamily="34" charset="0"/>
            </a:endParaRPr>
          </a:p>
        </p:txBody>
      </p:sp>
      <p:sp>
        <p:nvSpPr>
          <p:cNvPr id="109" name="Rectangle 30">
            <a:extLst>
              <a:ext uri="{FF2B5EF4-FFF2-40B4-BE49-F238E27FC236}">
                <a16:creationId xmlns:a16="http://schemas.microsoft.com/office/drawing/2014/main" id="{79DE1B26-BDE5-4AF0-8243-AB0475A2E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4006180"/>
            <a:ext cx="392112" cy="719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550" tIns="39688" rIns="82550" bIns="39688">
            <a:spAutoFit/>
          </a:bodyPr>
          <a:lstStyle/>
          <a:p>
            <a:pPr defTabSz="960438">
              <a:defRPr/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 </a:t>
            </a:r>
            <a:endParaRPr lang="en-US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defTabSz="960438">
              <a:defRPr/>
            </a:pPr>
            <a:endParaRPr lang="en-US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1" name="Text Box 97">
            <a:extLst>
              <a:ext uri="{FF2B5EF4-FFF2-40B4-BE49-F238E27FC236}">
                <a16:creationId xmlns:a16="http://schemas.microsoft.com/office/drawing/2014/main" id="{50F5A829-635C-422F-A273-496BE31C0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709" y="1128348"/>
            <a:ext cx="2398713" cy="36671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dirty="0">
                <a:latin typeface="Times New Roman" panose="02020603050405020304" pitchFamily="18" charset="0"/>
              </a:rPr>
              <a:t>===&gt;  </a:t>
            </a:r>
            <a:r>
              <a:rPr lang="ru-RU" altLang="ru-RU" b="1" i="1" dirty="0">
                <a:latin typeface="Times New Roman" panose="02020603050405020304" pitchFamily="18" charset="0"/>
              </a:rPr>
              <a:t>Прогиб</a:t>
            </a:r>
            <a:r>
              <a:rPr lang="en-US" altLang="ru-RU" b="1" i="1" dirty="0">
                <a:latin typeface="Times New Roman" panose="02020603050405020304" pitchFamily="18" charset="0"/>
              </a:rPr>
              <a:t>         </a:t>
            </a:r>
            <a:endParaRPr lang="en-US" altLang="ru-RU" i="1" dirty="0">
              <a:latin typeface="Times New Roman" panose="02020603050405020304" pitchFamily="18" charset="0"/>
            </a:endParaRPr>
          </a:p>
        </p:txBody>
      </p:sp>
      <p:sp>
        <p:nvSpPr>
          <p:cNvPr id="112" name="Line 100">
            <a:extLst>
              <a:ext uri="{FF2B5EF4-FFF2-40B4-BE49-F238E27FC236}">
                <a16:creationId xmlns:a16="http://schemas.microsoft.com/office/drawing/2014/main" id="{8DF7E90A-277D-43F5-B85D-7B3335B2A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08887" y="1569771"/>
            <a:ext cx="460648" cy="150613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27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8917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4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Сравнение результатов расчета с фактическими данными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A681E-0E4C-45C5-96D3-DEF796932546}"/>
              </a:ext>
            </a:extLst>
          </p:cNvPr>
          <p:cNvSpPr txBox="1"/>
          <p:nvPr/>
        </p:nvSpPr>
        <p:spPr>
          <a:xfrm>
            <a:off x="1068560" y="1349355"/>
            <a:ext cx="68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 2012 по 2016 выполнено три этапа испытаний в  лаборатории Корпуса Инженеров Армии США</a:t>
            </a:r>
          </a:p>
        </p:txBody>
      </p:sp>
      <p:pic>
        <p:nvPicPr>
          <p:cNvPr id="24580" name="Picture 4" descr="hvs_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" y="2766506"/>
            <a:ext cx="3433808" cy="209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041" y="2766506"/>
            <a:ext cx="5258308" cy="209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3862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8917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5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Сравнение результатов расчета с фактическими данными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A681E-0E4C-45C5-96D3-DEF796932546}"/>
              </a:ext>
            </a:extLst>
          </p:cNvPr>
          <p:cNvSpPr txBox="1"/>
          <p:nvPr/>
        </p:nvSpPr>
        <p:spPr>
          <a:xfrm>
            <a:off x="1068560" y="1349355"/>
            <a:ext cx="68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 2012 по 2016 выполнено три этапа испытаний в  лаборатории Корпуса Инженеров Армии США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9293CE-B77D-4F09-AAD0-FA242B6CF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15" y="2217248"/>
            <a:ext cx="61341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7039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-20538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6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03647" y="90035"/>
            <a:ext cx="63367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Моделирование секций А и В методом ОДМ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908F85-8B07-4370-AC3E-B19DBF6C4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072" y="1247787"/>
            <a:ext cx="3481668" cy="37282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4637E1-497A-419F-B94B-F033B8D9C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680" y="985545"/>
            <a:ext cx="3975389" cy="4041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77A29D-CAED-454F-B0E8-B4F2F197CCBB}"/>
              </a:ext>
            </a:extLst>
          </p:cNvPr>
          <p:cNvSpPr txBox="1"/>
          <p:nvPr/>
        </p:nvSpPr>
        <p:spPr>
          <a:xfrm>
            <a:off x="462676" y="2530929"/>
            <a:ext cx="1677760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0" dirty="0" err="1">
                <a:solidFill>
                  <a:srgbClr val="FFFFFF"/>
                </a:solidFill>
                <a:latin typeface="Verdana"/>
              </a:rPr>
              <a:t>Е</a:t>
            </a:r>
            <a:r>
              <a:rPr lang="ru-RU" sz="1350" baseline="-25000" dirty="0" err="1">
                <a:solidFill>
                  <a:srgbClr val="FFFFFF"/>
                </a:solidFill>
                <a:latin typeface="Verdana"/>
              </a:rPr>
              <a:t>общ</a:t>
            </a:r>
            <a:r>
              <a:rPr lang="ru-RU" sz="1350" dirty="0">
                <a:solidFill>
                  <a:srgbClr val="FFFFFF"/>
                </a:solidFill>
                <a:latin typeface="Verdana"/>
              </a:rPr>
              <a:t>= 53,05МПа</a:t>
            </a:r>
            <a:endParaRPr lang="en-US" sz="135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0BE5C-73DF-4746-B236-D0A9B41A3189}"/>
              </a:ext>
            </a:extLst>
          </p:cNvPr>
          <p:cNvSpPr txBox="1"/>
          <p:nvPr/>
        </p:nvSpPr>
        <p:spPr>
          <a:xfrm>
            <a:off x="6466117" y="2553688"/>
            <a:ext cx="1677760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0" dirty="0" err="1">
                <a:solidFill>
                  <a:srgbClr val="FFFFFF"/>
                </a:solidFill>
                <a:latin typeface="Verdana"/>
              </a:rPr>
              <a:t>Е</a:t>
            </a:r>
            <a:r>
              <a:rPr lang="ru-RU" sz="1350" baseline="-25000" dirty="0" err="1">
                <a:solidFill>
                  <a:srgbClr val="FFFFFF"/>
                </a:solidFill>
                <a:latin typeface="Verdana"/>
              </a:rPr>
              <a:t>общ</a:t>
            </a:r>
            <a:r>
              <a:rPr lang="ru-RU" sz="1350" dirty="0">
                <a:solidFill>
                  <a:srgbClr val="FFFFFF"/>
                </a:solidFill>
                <a:latin typeface="Verdana"/>
              </a:rPr>
              <a:t>= 66,96МПа</a:t>
            </a:r>
            <a:endParaRPr lang="en-US" sz="135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781C4-0919-45BA-B2D3-C3811FF54C32}"/>
              </a:ext>
            </a:extLst>
          </p:cNvPr>
          <p:cNvSpPr txBox="1"/>
          <p:nvPr/>
        </p:nvSpPr>
        <p:spPr>
          <a:xfrm>
            <a:off x="199436" y="4753383"/>
            <a:ext cx="1677760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1350" dirty="0">
                <a:solidFill>
                  <a:srgbClr val="FFFFFF"/>
                </a:solidFill>
                <a:latin typeface="Verdana"/>
              </a:rPr>
              <a:t>Σ</a:t>
            </a:r>
            <a:r>
              <a:rPr lang="en-US" sz="1350" dirty="0">
                <a:solidFill>
                  <a:srgbClr val="FFFFFF"/>
                </a:solidFill>
                <a:latin typeface="Verdana"/>
              </a:rPr>
              <a:t>N=8703 </a:t>
            </a:r>
            <a:r>
              <a:rPr lang="ru-RU" sz="1350" dirty="0" err="1">
                <a:solidFill>
                  <a:srgbClr val="FFFFFF"/>
                </a:solidFill>
                <a:latin typeface="Verdana"/>
              </a:rPr>
              <a:t>авт</a:t>
            </a:r>
            <a:endParaRPr lang="en-US" sz="135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74F3E-8B0B-42AF-9FDD-2FFEB69039DC}"/>
              </a:ext>
            </a:extLst>
          </p:cNvPr>
          <p:cNvSpPr txBox="1"/>
          <p:nvPr/>
        </p:nvSpPr>
        <p:spPr>
          <a:xfrm>
            <a:off x="6422632" y="4757795"/>
            <a:ext cx="1677760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1350" dirty="0">
                <a:solidFill>
                  <a:srgbClr val="FFFFFF"/>
                </a:solidFill>
                <a:latin typeface="Verdana"/>
              </a:rPr>
              <a:t>Σ</a:t>
            </a:r>
            <a:r>
              <a:rPr lang="en-US" sz="1350" dirty="0">
                <a:solidFill>
                  <a:srgbClr val="FFFFFF"/>
                </a:solidFill>
                <a:latin typeface="Verdana"/>
              </a:rPr>
              <a:t>N=</a:t>
            </a:r>
            <a:r>
              <a:rPr lang="ru-RU" sz="1350" dirty="0">
                <a:solidFill>
                  <a:srgbClr val="FFFFFF"/>
                </a:solidFill>
                <a:latin typeface="Verdana"/>
              </a:rPr>
              <a:t>11012</a:t>
            </a:r>
            <a:r>
              <a:rPr lang="en-US" sz="1350" dirty="0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350" dirty="0" err="1">
                <a:solidFill>
                  <a:srgbClr val="FFFFFF"/>
                </a:solidFill>
                <a:latin typeface="Verdana"/>
              </a:rPr>
              <a:t>авт</a:t>
            </a:r>
            <a:endParaRPr lang="en-US" sz="135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A8171E-2663-4651-BC02-795C441A1F80}"/>
              </a:ext>
            </a:extLst>
          </p:cNvPr>
          <p:cNvSpPr txBox="1"/>
          <p:nvPr/>
        </p:nvSpPr>
        <p:spPr>
          <a:xfrm>
            <a:off x="3163558" y="1481999"/>
            <a:ext cx="25662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Коэффициент армирования = 1,26</a:t>
            </a:r>
          </a:p>
          <a:p>
            <a:pPr defTabSz="756000"/>
            <a:endParaRPr lang="ru-RU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Расчетное увеличение в количестве пропущенных автомобилей=1,26 раза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A681E-0E4C-45C5-96D3-DEF796932546}"/>
              </a:ext>
            </a:extLst>
          </p:cNvPr>
          <p:cNvSpPr txBox="1"/>
          <p:nvPr/>
        </p:nvSpPr>
        <p:spPr>
          <a:xfrm>
            <a:off x="1186206" y="523890"/>
            <a:ext cx="68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Расчет общего модуля упругости конструкций и соответствующего ему количества приложений расчетной нагрузки до отказа</a:t>
            </a:r>
          </a:p>
        </p:txBody>
      </p:sp>
    </p:spTree>
    <p:extLst>
      <p:ext uri="{BB962C8B-B14F-4D97-AF65-F5344CB8AC3E}">
        <p14:creationId xmlns:p14="http://schemas.microsoft.com/office/powerpoint/2010/main" val="51522593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7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Фактическая работа секций А и 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A681E-0E4C-45C5-96D3-DEF796932546}"/>
              </a:ext>
            </a:extLst>
          </p:cNvPr>
          <p:cNvSpPr txBox="1"/>
          <p:nvPr/>
        </p:nvSpPr>
        <p:spPr>
          <a:xfrm>
            <a:off x="1068560" y="987574"/>
            <a:ext cx="68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В качестве критерия отказа принимается количество проходов нагрузки до формирования колеи глубиной 11мм.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A660CB4C-312F-4228-9088-B79FCB3E5758}"/>
              </a:ext>
            </a:extLst>
          </p:cNvPr>
          <p:cNvGrpSpPr/>
          <p:nvPr/>
        </p:nvGrpSpPr>
        <p:grpSpPr>
          <a:xfrm>
            <a:off x="197513" y="1203598"/>
            <a:ext cx="8892989" cy="3924436"/>
            <a:chOff x="107504" y="2276872"/>
            <a:chExt cx="8892989" cy="3924436"/>
          </a:xfrm>
        </p:grpSpPr>
        <p:graphicFrame>
          <p:nvGraphicFramePr>
            <p:cNvPr id="18" name="Chart 37">
              <a:extLst>
                <a:ext uri="{FF2B5EF4-FFF2-40B4-BE49-F238E27FC236}">
                  <a16:creationId xmlns:a16="http://schemas.microsoft.com/office/drawing/2014/main" id="{CEE02851-77AA-4BAA-B138-812D22E192B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90345257"/>
                </p:ext>
              </p:extLst>
            </p:nvPr>
          </p:nvGraphicFramePr>
          <p:xfrm>
            <a:off x="107504" y="2276872"/>
            <a:ext cx="8892989" cy="39244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0" name="Oval 15">
              <a:extLst>
                <a:ext uri="{FF2B5EF4-FFF2-40B4-BE49-F238E27FC236}">
                  <a16:creationId xmlns:a16="http://schemas.microsoft.com/office/drawing/2014/main" id="{D434E657-ABCF-4217-A9AD-F5D9C991E540}"/>
                </a:ext>
              </a:extLst>
            </p:cNvPr>
            <p:cNvSpPr/>
            <p:nvPr/>
          </p:nvSpPr>
          <p:spPr bwMode="auto">
            <a:xfrm>
              <a:off x="4553998" y="4239090"/>
              <a:ext cx="348342" cy="36714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B</a:t>
              </a:r>
              <a:endParaRPr kumimoji="0" lang="en-GB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46BD97F0-B979-41F9-BC71-EA75D4612533}"/>
                </a:ext>
              </a:extLst>
            </p:cNvPr>
            <p:cNvSpPr/>
            <p:nvPr/>
          </p:nvSpPr>
          <p:spPr bwMode="auto">
            <a:xfrm>
              <a:off x="5774484" y="2906108"/>
              <a:ext cx="348342" cy="36714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b="1" dirty="0">
                  <a:solidFill>
                    <a:schemeClr val="bg1"/>
                  </a:solidFill>
                </a:rPr>
                <a:t>A</a:t>
              </a:r>
              <a:endParaRPr kumimoji="0" lang="en-GB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473B94BB-0524-4B83-87D9-567E5E9FE4F1}"/>
                </a:ext>
              </a:extLst>
            </p:cNvPr>
            <p:cNvSpPr/>
            <p:nvPr/>
          </p:nvSpPr>
          <p:spPr bwMode="auto">
            <a:xfrm>
              <a:off x="7987045" y="4055517"/>
              <a:ext cx="348342" cy="36714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В</a:t>
              </a:r>
              <a:endParaRPr kumimoji="0" lang="en-GB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Oval 19">
              <a:extLst>
                <a:ext uri="{FF2B5EF4-FFF2-40B4-BE49-F238E27FC236}">
                  <a16:creationId xmlns:a16="http://schemas.microsoft.com/office/drawing/2014/main" id="{DC529B32-2258-4BFF-8C9A-22037FF5EBCA}"/>
                </a:ext>
              </a:extLst>
            </p:cNvPr>
            <p:cNvSpPr/>
            <p:nvPr/>
          </p:nvSpPr>
          <p:spPr bwMode="auto">
            <a:xfrm>
              <a:off x="7987045" y="2875360"/>
              <a:ext cx="348342" cy="36714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b="1" dirty="0">
                  <a:solidFill>
                    <a:schemeClr val="bg1"/>
                  </a:solidFill>
                </a:rPr>
                <a:t>A</a:t>
              </a:r>
              <a:endParaRPr kumimoji="0" lang="en-GB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7C36628-EC31-4915-8327-EB064A413ED7}"/>
              </a:ext>
            </a:extLst>
          </p:cNvPr>
          <p:cNvCxnSpPr>
            <a:cxnSpLocks/>
          </p:cNvCxnSpPr>
          <p:nvPr/>
        </p:nvCxnSpPr>
        <p:spPr>
          <a:xfrm>
            <a:off x="827584" y="1923678"/>
            <a:ext cx="5139072" cy="0"/>
          </a:xfrm>
          <a:prstGeom prst="line">
            <a:avLst/>
          </a:prstGeom>
          <a:ln w="34925">
            <a:solidFill>
              <a:srgbClr val="323B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A8A7484-A25A-42FE-88BB-6720BD9C5CE2}"/>
              </a:ext>
            </a:extLst>
          </p:cNvPr>
          <p:cNvCxnSpPr/>
          <p:nvPr/>
        </p:nvCxnSpPr>
        <p:spPr>
          <a:xfrm>
            <a:off x="4283968" y="1923678"/>
            <a:ext cx="0" cy="92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7893A6B-E24A-4390-9A1F-E1C7B594BA86}"/>
              </a:ext>
            </a:extLst>
          </p:cNvPr>
          <p:cNvCxnSpPr>
            <a:cxnSpLocks/>
          </p:cNvCxnSpPr>
          <p:nvPr/>
        </p:nvCxnSpPr>
        <p:spPr>
          <a:xfrm>
            <a:off x="4283968" y="1923678"/>
            <a:ext cx="0" cy="2600369"/>
          </a:xfrm>
          <a:prstGeom prst="line">
            <a:avLst/>
          </a:prstGeom>
          <a:ln w="31750">
            <a:solidFill>
              <a:srgbClr val="323B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03B960DD-D254-4348-8129-E2401383BF5C}"/>
              </a:ext>
            </a:extLst>
          </p:cNvPr>
          <p:cNvCxnSpPr>
            <a:cxnSpLocks/>
          </p:cNvCxnSpPr>
          <p:nvPr/>
        </p:nvCxnSpPr>
        <p:spPr>
          <a:xfrm>
            <a:off x="5580112" y="1923678"/>
            <a:ext cx="0" cy="2600369"/>
          </a:xfrm>
          <a:prstGeom prst="line">
            <a:avLst/>
          </a:prstGeom>
          <a:ln w="31750">
            <a:solidFill>
              <a:srgbClr val="323B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3221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9" y="-409984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8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Фактическая работа секций А и 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A681E-0E4C-45C5-96D3-DEF796932546}"/>
              </a:ext>
            </a:extLst>
          </p:cNvPr>
          <p:cNvSpPr txBox="1"/>
          <p:nvPr/>
        </p:nvSpPr>
        <p:spPr>
          <a:xfrm>
            <a:off x="1068560" y="1349355"/>
            <a:ext cx="68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В качестве критерия отказа принимается количество проходов нагрузки до формирования колеи глубиной 11мм.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908F85-8B07-4370-AC3E-B19DBF6C4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9" y="1981397"/>
            <a:ext cx="2456900" cy="26309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4637E1-497A-419F-B94B-F033B8D9C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867" y="1923678"/>
            <a:ext cx="2587711" cy="26309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8781C4-0919-45BA-B2D3-C3811FF54C32}"/>
              </a:ext>
            </a:extLst>
          </p:cNvPr>
          <p:cNvSpPr txBox="1"/>
          <p:nvPr/>
        </p:nvSpPr>
        <p:spPr>
          <a:xfrm>
            <a:off x="848927" y="4612308"/>
            <a:ext cx="1677760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1350" dirty="0">
                <a:solidFill>
                  <a:srgbClr val="FFFFFF"/>
                </a:solidFill>
                <a:latin typeface="Verdana"/>
              </a:rPr>
              <a:t>Σ</a:t>
            </a:r>
            <a:r>
              <a:rPr lang="en-US" sz="1350" dirty="0">
                <a:solidFill>
                  <a:srgbClr val="FFFFFF"/>
                </a:solidFill>
                <a:latin typeface="Verdana"/>
              </a:rPr>
              <a:t>N=</a:t>
            </a:r>
            <a:r>
              <a:rPr lang="ru-RU" sz="1350" dirty="0">
                <a:solidFill>
                  <a:srgbClr val="FFFFFF"/>
                </a:solidFill>
                <a:latin typeface="Verdana"/>
              </a:rPr>
              <a:t>5</a:t>
            </a:r>
            <a:r>
              <a:rPr lang="en-US" sz="1350" dirty="0">
                <a:solidFill>
                  <a:srgbClr val="FFFFFF"/>
                </a:solidFill>
                <a:latin typeface="Verdana"/>
              </a:rPr>
              <a:t>900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74F3E-8B0B-42AF-9FDD-2FFEB69039DC}"/>
              </a:ext>
            </a:extLst>
          </p:cNvPr>
          <p:cNvSpPr txBox="1"/>
          <p:nvPr/>
        </p:nvSpPr>
        <p:spPr>
          <a:xfrm>
            <a:off x="3616370" y="4603856"/>
            <a:ext cx="1677760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1350" dirty="0">
                <a:solidFill>
                  <a:srgbClr val="FFFFFF"/>
                </a:solidFill>
                <a:latin typeface="Verdana"/>
              </a:rPr>
              <a:t>Σ</a:t>
            </a:r>
            <a:r>
              <a:rPr lang="en-US" sz="1350" dirty="0">
                <a:solidFill>
                  <a:srgbClr val="FFFFFF"/>
                </a:solidFill>
                <a:latin typeface="Verdana"/>
              </a:rPr>
              <a:t>N=67</a:t>
            </a:r>
            <a:r>
              <a:rPr lang="ru-RU" sz="1350" dirty="0">
                <a:solidFill>
                  <a:srgbClr val="FFFFFF"/>
                </a:solidFill>
                <a:latin typeface="Verdana"/>
              </a:rPr>
              <a:t>000</a:t>
            </a:r>
            <a:r>
              <a:rPr lang="en-US" sz="1350" dirty="0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350" dirty="0" err="1">
                <a:solidFill>
                  <a:srgbClr val="FFFFFF"/>
                </a:solidFill>
                <a:latin typeface="Verdana"/>
              </a:rPr>
              <a:t>авт</a:t>
            </a:r>
            <a:endParaRPr lang="en-US" sz="135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A8171E-2663-4651-BC02-795C441A1F80}"/>
              </a:ext>
            </a:extLst>
          </p:cNvPr>
          <p:cNvSpPr txBox="1"/>
          <p:nvPr/>
        </p:nvSpPr>
        <p:spPr>
          <a:xfrm>
            <a:off x="5488578" y="1851670"/>
            <a:ext cx="35628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/>
            <a:endParaRPr lang="ru-RU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defTabSz="756000"/>
            <a:endParaRPr lang="ru-RU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Фактическое увеличение в количестве пропущенных автомобилей=1</a:t>
            </a:r>
            <a:r>
              <a:rPr lang="en-US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1</a:t>
            </a:r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,</a:t>
            </a:r>
            <a:r>
              <a:rPr lang="en-US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4</a:t>
            </a:r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 раз</a:t>
            </a:r>
            <a:endParaRPr lang="en-US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defTabSz="756000"/>
            <a:endParaRPr lang="en-US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  <a:p>
            <a:pPr defTabSz="756000"/>
            <a:r>
              <a:rPr lang="ru-RU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Для данного увеличения по методике ОДМ требуется коэффициент армирования   = 3,6</a:t>
            </a:r>
          </a:p>
        </p:txBody>
      </p:sp>
    </p:spTree>
    <p:extLst>
      <p:ext uri="{BB962C8B-B14F-4D97-AF65-F5344CB8AC3E}">
        <p14:creationId xmlns:p14="http://schemas.microsoft.com/office/powerpoint/2010/main" val="51098577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EC6FE4-6DD7-42EA-9078-8F3BE2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137589" cy="5141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08564-150E-452D-86AA-476041643884}"/>
              </a:ext>
            </a:extLst>
          </p:cNvPr>
          <p:cNvSpPr txBox="1"/>
          <p:nvPr/>
        </p:nvSpPr>
        <p:spPr>
          <a:xfrm>
            <a:off x="8100392" y="4388113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9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16128-7F34-4869-86BA-AEBC9DD9C8A5}"/>
              </a:ext>
            </a:extLst>
          </p:cNvPr>
          <p:cNvSpPr txBox="1"/>
          <p:nvPr/>
        </p:nvSpPr>
        <p:spPr>
          <a:xfrm>
            <a:off x="1475656" y="411510"/>
            <a:ext cx="63367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Результаты сравнения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B7C1335-04B6-4F75-B2A0-58A163626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12904"/>
              </p:ext>
            </p:extLst>
          </p:nvPr>
        </p:nvGraphicFramePr>
        <p:xfrm>
          <a:off x="1524000" y="95602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065298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720</Words>
  <Application>Microsoft Office PowerPoint</Application>
  <PresentationFormat>Экран (16:9)</PresentationFormat>
  <Paragraphs>155</Paragraphs>
  <Slides>22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Gotham Pro Light</vt:lpstr>
      <vt:lpstr>Gotham Pro Medium</vt:lpstr>
      <vt:lpstr>Symbol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Contents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Konstantin Vatchnadze</cp:lastModifiedBy>
  <cp:revision>81</cp:revision>
  <dcterms:created xsi:type="dcterms:W3CDTF">2019-04-17T17:59:01Z</dcterms:created>
  <dcterms:modified xsi:type="dcterms:W3CDTF">2019-07-04T06:54:10Z</dcterms:modified>
</cp:coreProperties>
</file>