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34"/>
  </p:notesMasterIdLst>
  <p:sldIdLst>
    <p:sldId id="256" r:id="rId4"/>
    <p:sldId id="276" r:id="rId5"/>
    <p:sldId id="282" r:id="rId6"/>
    <p:sldId id="283" r:id="rId7"/>
    <p:sldId id="284" r:id="rId8"/>
    <p:sldId id="464" r:id="rId9"/>
    <p:sldId id="465" r:id="rId10"/>
    <p:sldId id="281" r:id="rId11"/>
    <p:sldId id="468" r:id="rId12"/>
    <p:sldId id="469" r:id="rId13"/>
    <p:sldId id="470" r:id="rId14"/>
    <p:sldId id="268" r:id="rId15"/>
    <p:sldId id="472" r:id="rId16"/>
    <p:sldId id="466" r:id="rId17"/>
    <p:sldId id="467" r:id="rId18"/>
    <p:sldId id="272" r:id="rId19"/>
    <p:sldId id="280" r:id="rId20"/>
    <p:sldId id="273" r:id="rId21"/>
    <p:sldId id="277" r:id="rId22"/>
    <p:sldId id="278" r:id="rId23"/>
    <p:sldId id="471" r:id="rId24"/>
    <p:sldId id="473" r:id="rId25"/>
    <p:sldId id="474" r:id="rId26"/>
    <p:sldId id="475" r:id="rId27"/>
    <p:sldId id="476" r:id="rId28"/>
    <p:sldId id="477" r:id="rId29"/>
    <p:sldId id="478" r:id="rId30"/>
    <p:sldId id="479" r:id="rId31"/>
    <p:sldId id="480" r:id="rId32"/>
    <p:sldId id="260" r:id="rId3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24C1300-4D13-46D6-8522-5F19C7DAF885}">
          <p14:sldIdLst>
            <p14:sldId id="256"/>
            <p14:sldId id="276"/>
            <p14:sldId id="282"/>
            <p14:sldId id="283"/>
            <p14:sldId id="284"/>
            <p14:sldId id="464"/>
            <p14:sldId id="465"/>
            <p14:sldId id="281"/>
            <p14:sldId id="468"/>
            <p14:sldId id="469"/>
            <p14:sldId id="470"/>
            <p14:sldId id="268"/>
            <p14:sldId id="472"/>
            <p14:sldId id="466"/>
            <p14:sldId id="467"/>
            <p14:sldId id="272"/>
            <p14:sldId id="280"/>
            <p14:sldId id="273"/>
            <p14:sldId id="277"/>
            <p14:sldId id="278"/>
            <p14:sldId id="471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B8D"/>
    <a:srgbClr val="261F5B"/>
    <a:srgbClr val="00007A"/>
    <a:srgbClr val="190E6C"/>
    <a:srgbClr val="000099"/>
    <a:srgbClr val="9A9999"/>
    <a:srgbClr val="63B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86"/>
  </p:normalViewPr>
  <p:slideViewPr>
    <p:cSldViewPr>
      <p:cViewPr varScale="1">
        <p:scale>
          <a:sx n="85" d="100"/>
          <a:sy n="85" d="100"/>
        </p:scale>
        <p:origin x="882" y="1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4"/>
          <c:order val="0"/>
          <c:tx>
            <c:strRef>
              <c:f>Sheet1!$E$4</c:f>
              <c:strCache>
                <c:ptCount val="1"/>
                <c:pt idx="0">
                  <c:v>Income/pixel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Sheet1!$A$6:$A$15</c:f>
              <c:numCache>
                <c:formatCode>General</c:formatCode>
                <c:ptCount val="10"/>
                <c:pt idx="0">
                  <c:v>1997</c:v>
                </c:pt>
                <c:pt idx="1">
                  <c:v>1999</c:v>
                </c:pt>
                <c:pt idx="2">
                  <c:v>2002</c:v>
                </c:pt>
                <c:pt idx="3">
                  <c:v>2004</c:v>
                </c:pt>
                <c:pt idx="4">
                  <c:v>2006</c:v>
                </c:pt>
                <c:pt idx="5">
                  <c:v>2008</c:v>
                </c:pt>
                <c:pt idx="6">
                  <c:v>2010</c:v>
                </c:pt>
                <c:pt idx="7">
                  <c:v>2012</c:v>
                </c:pt>
                <c:pt idx="8">
                  <c:v>2014</c:v>
                </c:pt>
                <c:pt idx="9">
                  <c:v>2016</c:v>
                </c:pt>
              </c:numCache>
            </c:numRef>
          </c:cat>
          <c:val>
            <c:numRef>
              <c:f>Sheet1!$E$6:$E$15</c:f>
              <c:numCache>
                <c:formatCode>_-* #,##0.000000_-;\-* #,##0.000000_-;_-* "-"??_-;_-@_-</c:formatCode>
                <c:ptCount val="10"/>
                <c:pt idx="0">
                  <c:v>1.1130434782608695E-2</c:v>
                </c:pt>
                <c:pt idx="1">
                  <c:v>1.0872785829307568E-2</c:v>
                </c:pt>
                <c:pt idx="2">
                  <c:v>1.0357487922705313E-2</c:v>
                </c:pt>
                <c:pt idx="3">
                  <c:v>4.4484702093397742E-3</c:v>
                </c:pt>
                <c:pt idx="4">
                  <c:v>4.4484702093397742E-3</c:v>
                </c:pt>
                <c:pt idx="5">
                  <c:v>1.4963768115942029E-3</c:v>
                </c:pt>
                <c:pt idx="6">
                  <c:v>1.4836956521739127E-3</c:v>
                </c:pt>
                <c:pt idx="7">
                  <c:v>1.2318840579710144E-3</c:v>
                </c:pt>
                <c:pt idx="8">
                  <c:v>7.8502415458937195E-4</c:v>
                </c:pt>
                <c:pt idx="9">
                  <c:v>6.541867954911433E-4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21-4F37-B98F-B12FDE13D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616161024"/>
        <c:axId val="616162984"/>
      </c:lineChart>
      <c:catAx>
        <c:axId val="616161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>
                    <a:solidFill>
                      <a:schemeClr val="tx1"/>
                    </a:solidFill>
                  </a:rPr>
                  <a:t>Доход</a:t>
                </a:r>
                <a:r>
                  <a:rPr lang="da-DK" dirty="0">
                    <a:solidFill>
                      <a:schemeClr val="tx1"/>
                    </a:solidFill>
                  </a:rPr>
                  <a:t>/</a:t>
                </a:r>
                <a:r>
                  <a:rPr lang="ru-RU" dirty="0">
                    <a:solidFill>
                      <a:schemeClr val="tx1"/>
                    </a:solidFill>
                  </a:rPr>
                  <a:t>пиксел</a:t>
                </a:r>
                <a:endParaRPr lang="da-DK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4652127538585717"/>
              <c:y val="0.93647246947897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162984"/>
        <c:crosses val="autoZero"/>
        <c:auto val="1"/>
        <c:lblAlgn val="ctr"/>
        <c:lblOffset val="100"/>
        <c:noMultiLvlLbl val="0"/>
      </c:catAx>
      <c:valAx>
        <c:axId val="616162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>
                    <a:solidFill>
                      <a:schemeClr val="tx1"/>
                    </a:solidFill>
                  </a:rPr>
                  <a:t>Центы США</a:t>
                </a:r>
                <a:endParaRPr lang="da-DK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1.7635697317554893E-3"/>
              <c:y val="0.354645444655390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_-* #,##0.000000_-;\-* #,##0.00000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16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541B7-4249-45B9-A22D-205148F9920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9998B-C158-49C6-B6E7-ED099DF16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9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865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835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589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480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569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276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096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988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540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64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55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346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51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84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174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29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0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924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585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9998B-C158-49C6-B6E7-ED099DF16C3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347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750FC-1D19-4A4F-9CCC-694A704A89D8}" type="datetime1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89B9-6FC5-459D-82AB-5A3D3C2D6D6C}" type="datetime1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BCBF-E91C-416C-AA58-1B4D119DCC1C}" type="datetime1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2" y="485775"/>
            <a:ext cx="8591549" cy="371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285752" y="1028700"/>
            <a:ext cx="8591549" cy="3429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82008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A6EA-F080-4BB7-87D3-DC3F6FEF63A1}" type="datetime1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D27B-6377-4AC5-B63E-0B4E265975B8}" type="datetime1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49E4-37CD-4D7F-8977-628151E83286}" type="datetime1">
              <a:rPr lang="ru-RU" smtClean="0"/>
              <a:t>03.07.2019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798CE-6B16-47F8-BD50-1FE8EE17F8DE}" type="datetime1">
              <a:rPr lang="ru-RU" smtClean="0"/>
              <a:t>03.07.2019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0937-6DE9-4A6E-B4A0-EE34350AA72B}" type="datetime1">
              <a:rPr lang="ru-RU" smtClean="0"/>
              <a:t>03.07.2019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0136A-C33E-40EF-9E7C-DD9C82220213}" type="datetime1">
              <a:rPr lang="ru-RU" smtClean="0"/>
              <a:t>03.07.2019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3BC01-C685-424D-BEA5-D7C368398753}" type="datetime1">
              <a:rPr lang="ru-RU" smtClean="0"/>
              <a:t>03.07.2019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5D461-D94C-4804-93C5-F22A6B3DEC21}" type="datetime1">
              <a:rPr lang="ru-RU" smtClean="0"/>
              <a:t>03.07.2019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43D9F-315B-4B38-A7D7-20D10B40E0C9}" type="datetime1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427E3-C45F-4A7B-9A38-0A12054865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image" Target="../media/image36.png"/><Relationship Id="rId21" Type="http://schemas.openxmlformats.org/officeDocument/2006/relationships/image" Target="../media/image53.png"/><Relationship Id="rId7" Type="http://schemas.openxmlformats.org/officeDocument/2006/relationships/image" Target="../media/image40.jpg"/><Relationship Id="rId12" Type="http://schemas.openxmlformats.org/officeDocument/2006/relationships/image" Target="../media/image45.png"/><Relationship Id="rId17" Type="http://schemas.microsoft.com/office/2007/relationships/hdphoto" Target="../media/hdphoto4.wdp"/><Relationship Id="rId2" Type="http://schemas.openxmlformats.org/officeDocument/2006/relationships/image" Target="../media/image2.png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12.png"/><Relationship Id="rId5" Type="http://schemas.openxmlformats.org/officeDocument/2006/relationships/image" Target="../media/image38.jpg"/><Relationship Id="rId15" Type="http://schemas.openxmlformats.org/officeDocument/2006/relationships/image" Target="../media/image48.png"/><Relationship Id="rId23" Type="http://schemas.openxmlformats.org/officeDocument/2006/relationships/image" Target="../media/image11.png"/><Relationship Id="rId10" Type="http://schemas.openxmlformats.org/officeDocument/2006/relationships/image" Target="../media/image43.tiff"/><Relationship Id="rId19" Type="http://schemas.openxmlformats.org/officeDocument/2006/relationships/image" Target="../media/image51.png"/><Relationship Id="rId4" Type="http://schemas.openxmlformats.org/officeDocument/2006/relationships/image" Target="../media/image37.jp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4.pn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" y="-92546"/>
            <a:ext cx="9303403" cy="5235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1635646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Современные технологии аэросъемки для задач мониторинга дорожной инфраструктуры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79710" y="2620441"/>
            <a:ext cx="4248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otham Pro Light" pitchFamily="50" charset="0"/>
                <a:cs typeface="Gotham Pro Light" pitchFamily="50" charset="0"/>
              </a:rPr>
              <a:t>Михаил Петухов, ГЕКСАГОН ГЕОСИСТЕМС РУС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7A4A10-8EF9-46BA-8758-F65AF07BFE36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Развитие программы </a:t>
            </a:r>
            <a:r>
              <a:rPr lang="ru-RU" sz="1400" dirty="0" err="1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HxIP</a:t>
            </a: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 в Европе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A088A3-4A9C-4A3E-B560-DDF406903E88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Контент программа </a:t>
            </a:r>
            <a:r>
              <a:rPr lang="en-US" sz="2500" dirty="0" err="1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HxIP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B91176B-F9EE-4A75-B519-FD6315C1B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16" y="1232405"/>
            <a:ext cx="4644368" cy="358883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339080A-FAD9-4810-9034-49A4C4C301C8}"/>
              </a:ext>
            </a:extLst>
          </p:cNvPr>
          <p:cNvSpPr txBox="1">
            <a:spLocks/>
          </p:cNvSpPr>
          <p:nvPr/>
        </p:nvSpPr>
        <p:spPr>
          <a:xfrm>
            <a:off x="360000" y="1440000"/>
            <a:ext cx="2267784" cy="247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err="1">
                <a:solidFill>
                  <a:srgbClr val="005F76"/>
                </a:solidFill>
              </a:rPr>
              <a:t>HxIP</a:t>
            </a:r>
            <a:r>
              <a:rPr lang="en-US" dirty="0">
                <a:solidFill>
                  <a:srgbClr val="005F76"/>
                </a:solidFill>
              </a:rPr>
              <a:t> – 2014 </a:t>
            </a:r>
            <a:r>
              <a:rPr lang="ru-RU" dirty="0">
                <a:solidFill>
                  <a:srgbClr val="005F76"/>
                </a:solidFill>
              </a:rPr>
              <a:t>г.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9C08D26-A96A-465C-A593-13EFFF1AE971}"/>
              </a:ext>
            </a:extLst>
          </p:cNvPr>
          <p:cNvSpPr/>
          <p:nvPr/>
        </p:nvSpPr>
        <p:spPr>
          <a:xfrm>
            <a:off x="467544" y="1714269"/>
            <a:ext cx="2598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5F76"/>
                </a:solidFill>
              </a:rPr>
              <a:t>WAC</a:t>
            </a:r>
            <a:r>
              <a:rPr lang="ru-RU" dirty="0">
                <a:solidFill>
                  <a:srgbClr val="005F76"/>
                </a:solidFill>
              </a:rPr>
              <a:t>,</a:t>
            </a:r>
            <a:r>
              <a:rPr lang="en-US" dirty="0">
                <a:solidFill>
                  <a:srgbClr val="005F76"/>
                </a:solidFill>
              </a:rPr>
              <a:t> 29% </a:t>
            </a:r>
            <a:r>
              <a:rPr lang="ru-RU" dirty="0">
                <a:solidFill>
                  <a:srgbClr val="005F76"/>
                </a:solidFill>
              </a:rPr>
              <a:t>выполнено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D88FC70-E3FA-4497-8F7E-FC815C0A85F1}"/>
              </a:ext>
            </a:extLst>
          </p:cNvPr>
          <p:cNvSpPr txBox="1">
            <a:spLocks/>
          </p:cNvSpPr>
          <p:nvPr/>
        </p:nvSpPr>
        <p:spPr>
          <a:xfrm>
            <a:off x="360000" y="2160000"/>
            <a:ext cx="2188207" cy="247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err="1">
                <a:solidFill>
                  <a:srgbClr val="005F76"/>
                </a:solidFill>
              </a:rPr>
              <a:t>HxIP</a:t>
            </a:r>
            <a:r>
              <a:rPr lang="en-US" dirty="0">
                <a:solidFill>
                  <a:srgbClr val="005F76"/>
                </a:solidFill>
              </a:rPr>
              <a:t> – 201</a:t>
            </a:r>
            <a:r>
              <a:rPr lang="ru-RU" dirty="0">
                <a:solidFill>
                  <a:srgbClr val="005F76"/>
                </a:solidFill>
              </a:rPr>
              <a:t>5</a:t>
            </a:r>
            <a:r>
              <a:rPr lang="en-US" dirty="0">
                <a:solidFill>
                  <a:srgbClr val="005F76"/>
                </a:solidFill>
              </a:rPr>
              <a:t> </a:t>
            </a:r>
            <a:r>
              <a:rPr lang="ru-RU" dirty="0">
                <a:solidFill>
                  <a:srgbClr val="005F76"/>
                </a:solidFill>
              </a:rPr>
              <a:t>г.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70F4443-1296-462E-AA3E-94AE9AB8BDC3}"/>
              </a:ext>
            </a:extLst>
          </p:cNvPr>
          <p:cNvSpPr/>
          <p:nvPr/>
        </p:nvSpPr>
        <p:spPr>
          <a:xfrm>
            <a:off x="467544" y="2414579"/>
            <a:ext cx="2447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5F76"/>
                </a:solidFill>
              </a:rPr>
              <a:t>WAC</a:t>
            </a:r>
            <a:r>
              <a:rPr lang="ru-RU" dirty="0">
                <a:solidFill>
                  <a:srgbClr val="005F76"/>
                </a:solidFill>
              </a:rPr>
              <a:t>,</a:t>
            </a:r>
            <a:r>
              <a:rPr lang="en-US" dirty="0">
                <a:solidFill>
                  <a:srgbClr val="005F76"/>
                </a:solidFill>
              </a:rPr>
              <a:t> </a:t>
            </a:r>
            <a:r>
              <a:rPr lang="ru-RU" dirty="0">
                <a:solidFill>
                  <a:srgbClr val="005F76"/>
                </a:solidFill>
              </a:rPr>
              <a:t>32</a:t>
            </a:r>
            <a:r>
              <a:rPr lang="en-US" dirty="0">
                <a:solidFill>
                  <a:srgbClr val="005F76"/>
                </a:solidFill>
              </a:rPr>
              <a:t>% </a:t>
            </a:r>
            <a:r>
              <a:rPr lang="ru-RU" dirty="0">
                <a:solidFill>
                  <a:srgbClr val="005F76"/>
                </a:solidFill>
              </a:rPr>
              <a:t>выполнено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175CE71-539A-4574-9273-50FAD73D565B}"/>
              </a:ext>
            </a:extLst>
          </p:cNvPr>
          <p:cNvSpPr txBox="1">
            <a:spLocks/>
          </p:cNvSpPr>
          <p:nvPr/>
        </p:nvSpPr>
        <p:spPr>
          <a:xfrm>
            <a:off x="360000" y="2902975"/>
            <a:ext cx="2188207" cy="247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err="1">
                <a:solidFill>
                  <a:srgbClr val="005F76"/>
                </a:solidFill>
              </a:rPr>
              <a:t>HxIP</a:t>
            </a:r>
            <a:r>
              <a:rPr lang="en-US" dirty="0">
                <a:solidFill>
                  <a:srgbClr val="005F76"/>
                </a:solidFill>
              </a:rPr>
              <a:t> – 201</a:t>
            </a:r>
            <a:r>
              <a:rPr lang="ru-RU" dirty="0">
                <a:solidFill>
                  <a:srgbClr val="005F76"/>
                </a:solidFill>
              </a:rPr>
              <a:t>6</a:t>
            </a:r>
            <a:r>
              <a:rPr lang="en-US" dirty="0">
                <a:solidFill>
                  <a:srgbClr val="005F76"/>
                </a:solidFill>
              </a:rPr>
              <a:t> </a:t>
            </a:r>
            <a:r>
              <a:rPr lang="ru-RU" dirty="0">
                <a:solidFill>
                  <a:srgbClr val="005F76"/>
                </a:solidFill>
              </a:rPr>
              <a:t>г.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94EE3B5-9278-4922-A150-B6DF71BB8502}"/>
              </a:ext>
            </a:extLst>
          </p:cNvPr>
          <p:cNvSpPr/>
          <p:nvPr/>
        </p:nvSpPr>
        <p:spPr>
          <a:xfrm>
            <a:off x="503772" y="3168771"/>
            <a:ext cx="2375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5F76"/>
                </a:solidFill>
              </a:rPr>
              <a:t>WAC</a:t>
            </a:r>
            <a:r>
              <a:rPr lang="ru-RU" dirty="0">
                <a:solidFill>
                  <a:srgbClr val="005F76"/>
                </a:solidFill>
              </a:rPr>
              <a:t>,</a:t>
            </a:r>
            <a:r>
              <a:rPr lang="en-US" dirty="0">
                <a:solidFill>
                  <a:srgbClr val="005F76"/>
                </a:solidFill>
              </a:rPr>
              <a:t> </a:t>
            </a:r>
            <a:r>
              <a:rPr lang="ru-RU" dirty="0">
                <a:solidFill>
                  <a:srgbClr val="005F76"/>
                </a:solidFill>
              </a:rPr>
              <a:t>56</a:t>
            </a:r>
            <a:r>
              <a:rPr lang="en-US" dirty="0">
                <a:solidFill>
                  <a:srgbClr val="005F76"/>
                </a:solidFill>
              </a:rPr>
              <a:t>% </a:t>
            </a:r>
            <a:r>
              <a:rPr lang="ru-RU" dirty="0">
                <a:solidFill>
                  <a:srgbClr val="005F76"/>
                </a:solidFill>
              </a:rPr>
              <a:t>выполнено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07A099F-B227-4F5E-A9F2-222FA125F8D4}"/>
              </a:ext>
            </a:extLst>
          </p:cNvPr>
          <p:cNvSpPr txBox="1">
            <a:spLocks/>
          </p:cNvSpPr>
          <p:nvPr/>
        </p:nvSpPr>
        <p:spPr>
          <a:xfrm>
            <a:off x="360000" y="3645950"/>
            <a:ext cx="2188207" cy="247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err="1">
                <a:solidFill>
                  <a:srgbClr val="005F76"/>
                </a:solidFill>
              </a:rPr>
              <a:t>HxIP</a:t>
            </a:r>
            <a:r>
              <a:rPr lang="en-US" dirty="0">
                <a:solidFill>
                  <a:srgbClr val="005F76"/>
                </a:solidFill>
              </a:rPr>
              <a:t> – 201</a:t>
            </a:r>
            <a:r>
              <a:rPr lang="ru-RU" dirty="0">
                <a:solidFill>
                  <a:srgbClr val="005F76"/>
                </a:solidFill>
              </a:rPr>
              <a:t>7</a:t>
            </a:r>
            <a:r>
              <a:rPr lang="en-US" dirty="0">
                <a:solidFill>
                  <a:srgbClr val="005F76"/>
                </a:solidFill>
              </a:rPr>
              <a:t> </a:t>
            </a:r>
            <a:r>
              <a:rPr lang="ru-RU" dirty="0">
                <a:solidFill>
                  <a:srgbClr val="005F76"/>
                </a:solidFill>
              </a:rPr>
              <a:t>г.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DC61EEC-1E86-4309-A743-63200210B388}"/>
              </a:ext>
            </a:extLst>
          </p:cNvPr>
          <p:cNvSpPr/>
          <p:nvPr/>
        </p:nvSpPr>
        <p:spPr>
          <a:xfrm>
            <a:off x="499308" y="3948917"/>
            <a:ext cx="2375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5F76"/>
                </a:solidFill>
              </a:rPr>
              <a:t>WAC</a:t>
            </a:r>
            <a:r>
              <a:rPr lang="ru-RU" dirty="0">
                <a:solidFill>
                  <a:srgbClr val="005F76"/>
                </a:solidFill>
              </a:rPr>
              <a:t>,</a:t>
            </a:r>
            <a:r>
              <a:rPr lang="en-US" dirty="0">
                <a:solidFill>
                  <a:srgbClr val="005F76"/>
                </a:solidFill>
              </a:rPr>
              <a:t> </a:t>
            </a:r>
            <a:r>
              <a:rPr lang="ru-RU" dirty="0">
                <a:solidFill>
                  <a:srgbClr val="005F76"/>
                </a:solidFill>
              </a:rPr>
              <a:t>84</a:t>
            </a:r>
            <a:r>
              <a:rPr lang="en-US" dirty="0">
                <a:solidFill>
                  <a:srgbClr val="005F76"/>
                </a:solidFill>
              </a:rPr>
              <a:t>% </a:t>
            </a:r>
            <a:r>
              <a:rPr lang="ru-RU" dirty="0">
                <a:solidFill>
                  <a:srgbClr val="005F76"/>
                </a:solidFill>
              </a:rPr>
              <a:t>выполнено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60A2136-B683-4415-832D-94C44378F8F3}"/>
              </a:ext>
            </a:extLst>
          </p:cNvPr>
          <p:cNvSpPr txBox="1">
            <a:spLocks/>
          </p:cNvSpPr>
          <p:nvPr/>
        </p:nvSpPr>
        <p:spPr>
          <a:xfrm>
            <a:off x="360000" y="4388925"/>
            <a:ext cx="2188207" cy="247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err="1">
                <a:solidFill>
                  <a:srgbClr val="005F76"/>
                </a:solidFill>
              </a:rPr>
              <a:t>HxIP</a:t>
            </a:r>
            <a:r>
              <a:rPr lang="en-US" dirty="0">
                <a:solidFill>
                  <a:srgbClr val="005F76"/>
                </a:solidFill>
              </a:rPr>
              <a:t> – 201</a:t>
            </a:r>
            <a:r>
              <a:rPr lang="ru-RU" dirty="0">
                <a:solidFill>
                  <a:srgbClr val="005F76"/>
                </a:solidFill>
              </a:rPr>
              <a:t>8</a:t>
            </a:r>
            <a:r>
              <a:rPr lang="en-US" dirty="0">
                <a:solidFill>
                  <a:srgbClr val="005F76"/>
                </a:solidFill>
              </a:rPr>
              <a:t> </a:t>
            </a:r>
            <a:r>
              <a:rPr lang="ru-RU" dirty="0">
                <a:solidFill>
                  <a:srgbClr val="005F76"/>
                </a:solidFill>
              </a:rPr>
              <a:t>г.</a:t>
            </a:r>
          </a:p>
        </p:txBody>
      </p:sp>
      <p:sp>
        <p:nvSpPr>
          <p:cNvPr id="24" name="bk object 17">
            <a:extLst>
              <a:ext uri="{FF2B5EF4-FFF2-40B4-BE49-F238E27FC236}">
                <a16:creationId xmlns:a16="http://schemas.microsoft.com/office/drawing/2014/main" id="{951DC785-3200-4ACC-A6FB-5B059C1F5B9E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bk object 16">
            <a:extLst>
              <a:ext uri="{FF2B5EF4-FFF2-40B4-BE49-F238E27FC236}">
                <a16:creationId xmlns:a16="http://schemas.microsoft.com/office/drawing/2014/main" id="{DB615C66-B92E-495B-A4E0-E3D95F3C4825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53217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7A4A10-8EF9-46BA-8758-F65AF07BFE36}"/>
              </a:ext>
            </a:extLst>
          </p:cNvPr>
          <p:cNvSpPr txBox="1"/>
          <p:nvPr/>
        </p:nvSpPr>
        <p:spPr>
          <a:xfrm>
            <a:off x="966729" y="1026788"/>
            <a:ext cx="6262908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err="1">
                <a:solidFill>
                  <a:srgbClr val="323B8D"/>
                </a:solidFill>
              </a:rPr>
              <a:t>Ортофото</a:t>
            </a:r>
            <a:r>
              <a:rPr lang="ru-RU" sz="1400" dirty="0">
                <a:solidFill>
                  <a:srgbClr val="323B8D"/>
                </a:solidFill>
              </a:rPr>
              <a:t> в ГИС и САПР в один клик, </a:t>
            </a:r>
            <a:r>
              <a:rPr lang="ru-RU" sz="1400" dirty="0" err="1">
                <a:solidFill>
                  <a:srgbClr val="323B8D"/>
                </a:solidFill>
              </a:rPr>
              <a:t>HxIP</a:t>
            </a:r>
            <a:r>
              <a:rPr lang="ru-RU" sz="1400" dirty="0">
                <a:solidFill>
                  <a:srgbClr val="323B8D"/>
                </a:solidFill>
              </a:rPr>
              <a:t> данные в поле в онлайн режиме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A088A3-4A9C-4A3E-B560-DDF406903E88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Контент программа </a:t>
            </a:r>
            <a:r>
              <a:rPr lang="en-US" sz="2500" dirty="0" err="1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HxIP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8E6D6703-5732-4B48-BC42-BEBC6E019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80" y="1635647"/>
            <a:ext cx="3652874" cy="3151323"/>
          </a:xfrm>
          <a:prstGeom prst="rect">
            <a:avLst/>
          </a:prstGeom>
        </p:spPr>
      </p:pic>
      <p:pic>
        <p:nvPicPr>
          <p:cNvPr id="13" name="Grafik 4">
            <a:extLst>
              <a:ext uri="{FF2B5EF4-FFF2-40B4-BE49-F238E27FC236}">
                <a16:creationId xmlns:a16="http://schemas.microsoft.com/office/drawing/2014/main" id="{291BD858-4D83-4A3D-A1C8-5ED2B7741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652" y="3235992"/>
            <a:ext cx="2485605" cy="1550978"/>
          </a:xfrm>
          <a:prstGeom prst="rect">
            <a:avLst/>
          </a:prstGeom>
        </p:spPr>
      </p:pic>
      <p:pic>
        <p:nvPicPr>
          <p:cNvPr id="14" name="Picture 7" descr="C:\Users\usn\Pictures\Сургут-ГИС.jpg">
            <a:extLst>
              <a:ext uri="{FF2B5EF4-FFF2-40B4-BE49-F238E27FC236}">
                <a16:creationId xmlns:a16="http://schemas.microsoft.com/office/drawing/2014/main" id="{05FD470C-3538-4C4D-894E-C90F311EB6E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1" t="5946"/>
          <a:stretch/>
        </p:blipFill>
        <p:spPr bwMode="auto">
          <a:xfrm>
            <a:off x="3784654" y="1635646"/>
            <a:ext cx="2485604" cy="160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6" descr="Картинки по запросу leica zeno 20">
            <a:extLst>
              <a:ext uri="{FF2B5EF4-FFF2-40B4-BE49-F238E27FC236}">
                <a16:creationId xmlns:a16="http://schemas.microsoft.com/office/drawing/2014/main" id="{2EF3DE68-E2DB-4292-B70C-597D1B2B3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257" y="1635646"/>
            <a:ext cx="2761154" cy="315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k object 17">
            <a:extLst>
              <a:ext uri="{FF2B5EF4-FFF2-40B4-BE49-F238E27FC236}">
                <a16:creationId xmlns:a16="http://schemas.microsoft.com/office/drawing/2014/main" id="{82CA5515-4ACD-48D2-9D1C-7C26EB82656B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bk object 16">
            <a:extLst>
              <a:ext uri="{FF2B5EF4-FFF2-40B4-BE49-F238E27FC236}">
                <a16:creationId xmlns:a16="http://schemas.microsoft.com/office/drawing/2014/main" id="{42E55B7E-2929-4676-8DFF-92156FA9E48D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2313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56D141-64D9-41FD-B69F-733491464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471497"/>
            <a:ext cx="6400800" cy="35256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FD9224-684B-412D-9D1F-0813844DD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2364465"/>
            <a:ext cx="3362307" cy="2390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893A47-570C-4DE4-AA2D-C4ABC8B0A1B4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Экспериментальный портал АО Роскартография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7B49E-7F02-4B69-8B27-B749B43F5BEF}"/>
              </a:ext>
            </a:extLst>
          </p:cNvPr>
          <p:cNvSpPr txBox="1"/>
          <p:nvPr/>
        </p:nvSpPr>
        <p:spPr>
          <a:xfrm>
            <a:off x="1475656" y="411510"/>
            <a:ext cx="61206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Аэросъемка республики Татарстан</a:t>
            </a:r>
          </a:p>
        </p:txBody>
      </p:sp>
      <p:sp>
        <p:nvSpPr>
          <p:cNvPr id="10" name="bk object 17">
            <a:extLst>
              <a:ext uri="{FF2B5EF4-FFF2-40B4-BE49-F238E27FC236}">
                <a16:creationId xmlns:a16="http://schemas.microsoft.com/office/drawing/2014/main" id="{6E7895CD-00DC-4E7C-A9D3-16F1753E08A3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bk object 16">
            <a:extLst>
              <a:ext uri="{FF2B5EF4-FFF2-40B4-BE49-F238E27FC236}">
                <a16:creationId xmlns:a16="http://schemas.microsoft.com/office/drawing/2014/main" id="{EFCEF366-6EA6-4756-8999-056ACBA088DC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14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pic>
        <p:nvPicPr>
          <p:cNvPr id="8" name="Picture 2" descr="Image result for autocad 2018">
            <a:extLst>
              <a:ext uri="{FF2B5EF4-FFF2-40B4-BE49-F238E27FC236}">
                <a16:creationId xmlns:a16="http://schemas.microsoft.com/office/drawing/2014/main" id="{53CE5256-C64A-4B2E-9F8B-A4CBD2D9E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79" y="1400898"/>
            <a:ext cx="5790598" cy="361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F8FC96-C5D9-4B97-9AFF-7D65D41303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16837"/>
          <a:stretch/>
        </p:blipFill>
        <p:spPr>
          <a:xfrm>
            <a:off x="2419711" y="1743678"/>
            <a:ext cx="4320480" cy="3176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AD25EA-0CBB-4A2B-87BC-A5145D322C65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Экспериментальный портал АО Роскартография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3336F-BC5D-4B88-B527-DEDDAE2E19CF}"/>
              </a:ext>
            </a:extLst>
          </p:cNvPr>
          <p:cNvSpPr txBox="1"/>
          <p:nvPr/>
        </p:nvSpPr>
        <p:spPr>
          <a:xfrm>
            <a:off x="1475656" y="411510"/>
            <a:ext cx="61206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Аэросъемка республики Татарстан</a:t>
            </a:r>
          </a:p>
        </p:txBody>
      </p:sp>
      <p:sp>
        <p:nvSpPr>
          <p:cNvPr id="12" name="bk object 17">
            <a:extLst>
              <a:ext uri="{FF2B5EF4-FFF2-40B4-BE49-F238E27FC236}">
                <a16:creationId xmlns:a16="http://schemas.microsoft.com/office/drawing/2014/main" id="{537005A1-085A-4C97-9B95-1172018D3574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bk object 16">
            <a:extLst>
              <a:ext uri="{FF2B5EF4-FFF2-40B4-BE49-F238E27FC236}">
                <a16:creationId xmlns:a16="http://schemas.microsoft.com/office/drawing/2014/main" id="{E19174EF-C556-428A-B476-09F454756895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844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E04F6B-1616-4102-B575-563C32D0D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09D9F1-8A13-4971-A470-8E7CAC2CC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8237E-9610-4A33-96E3-A3633A0C0C90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Развитие аналитических сервисов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B67E7E-289F-49D9-BFC7-D6E065CFE0D4}"/>
              </a:ext>
            </a:extLst>
          </p:cNvPr>
          <p:cNvSpPr txBox="1"/>
          <p:nvPr/>
        </p:nvSpPr>
        <p:spPr>
          <a:xfrm>
            <a:off x="1475656" y="411510"/>
            <a:ext cx="49222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Рынок пространственных данных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F00284-8E79-497A-A37E-EECFC16C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662" y="1436881"/>
            <a:ext cx="6948264" cy="3441798"/>
          </a:xfrm>
          <a:prstGeom prst="rect">
            <a:avLst/>
          </a:prstGeom>
        </p:spPr>
      </p:pic>
      <p:sp>
        <p:nvSpPr>
          <p:cNvPr id="8" name="bk object 17">
            <a:extLst>
              <a:ext uri="{FF2B5EF4-FFF2-40B4-BE49-F238E27FC236}">
                <a16:creationId xmlns:a16="http://schemas.microsoft.com/office/drawing/2014/main" id="{C59DD853-78C1-4850-A47F-AE51C25AEBEC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bk object 16">
            <a:extLst>
              <a:ext uri="{FF2B5EF4-FFF2-40B4-BE49-F238E27FC236}">
                <a16:creationId xmlns:a16="http://schemas.microsoft.com/office/drawing/2014/main" id="{14440A01-6EB0-4FE9-90A0-AB9BE8719DE9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5723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76FC690-8013-4560-AD8C-3F9A2D0E2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8237E-9610-4A33-96E3-A3633A0C0C90}"/>
              </a:ext>
            </a:extLst>
          </p:cNvPr>
          <p:cNvSpPr txBox="1"/>
          <p:nvPr/>
        </p:nvSpPr>
        <p:spPr>
          <a:xfrm>
            <a:off x="966728" y="1026788"/>
            <a:ext cx="5586471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Стартапы на основе машинного обучения и искусственного интеллекта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B67E7E-289F-49D9-BFC7-D6E065CFE0D4}"/>
              </a:ext>
            </a:extLst>
          </p:cNvPr>
          <p:cNvSpPr txBox="1"/>
          <p:nvPr/>
        </p:nvSpPr>
        <p:spPr>
          <a:xfrm>
            <a:off x="1475656" y="411510"/>
            <a:ext cx="49222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Аналитические сервисы</a:t>
            </a:r>
          </a:p>
        </p:txBody>
      </p:sp>
      <p:pic>
        <p:nvPicPr>
          <p:cNvPr id="8" name="Picture 3" descr="descartes_labs_500_500-e1496731853677-300x123.png">
            <a:extLst>
              <a:ext uri="{FF2B5EF4-FFF2-40B4-BE49-F238E27FC236}">
                <a16:creationId xmlns:a16="http://schemas.microsoft.com/office/drawing/2014/main" id="{F8AB72F4-14A5-408C-AB38-DB35A20CF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475" y="3787815"/>
            <a:ext cx="1244338" cy="510179"/>
          </a:xfrm>
          <a:prstGeom prst="rect">
            <a:avLst/>
          </a:prstGeom>
        </p:spPr>
      </p:pic>
      <p:pic>
        <p:nvPicPr>
          <p:cNvPr id="10" name="Picture 9" descr="TellusLabs-Logo.jpg">
            <a:extLst>
              <a:ext uri="{FF2B5EF4-FFF2-40B4-BE49-F238E27FC236}">
                <a16:creationId xmlns:a16="http://schemas.microsoft.com/office/drawing/2014/main" id="{24C787C0-69B8-47B3-AEC9-C2778A55F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334" y="3909824"/>
            <a:ext cx="1303558" cy="322459"/>
          </a:xfrm>
          <a:prstGeom prst="rect">
            <a:avLst/>
          </a:prstGeom>
        </p:spPr>
      </p:pic>
      <p:pic>
        <p:nvPicPr>
          <p:cNvPr id="11" name="Picture 17" descr="SpaceKnow-Logo.jpg">
            <a:extLst>
              <a:ext uri="{FF2B5EF4-FFF2-40B4-BE49-F238E27FC236}">
                <a16:creationId xmlns:a16="http://schemas.microsoft.com/office/drawing/2014/main" id="{05575C96-2148-498B-9B0C-80DF83D1E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618" y="3968105"/>
            <a:ext cx="1364678" cy="205899"/>
          </a:xfrm>
          <a:prstGeom prst="rect">
            <a:avLst/>
          </a:prstGeom>
        </p:spPr>
      </p:pic>
      <p:pic>
        <p:nvPicPr>
          <p:cNvPr id="12" name="Picture 18" descr="cropped-CosmiQ-Works-Logo_R_RGB.png">
            <a:extLst>
              <a:ext uri="{FF2B5EF4-FFF2-40B4-BE49-F238E27FC236}">
                <a16:creationId xmlns:a16="http://schemas.microsoft.com/office/drawing/2014/main" id="{B14F9F06-2AF8-4D51-A58F-C868F94F65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056" y="4260102"/>
            <a:ext cx="778591" cy="3740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2" descr="RS-Metrics.jpg">
            <a:extLst>
              <a:ext uri="{FF2B5EF4-FFF2-40B4-BE49-F238E27FC236}">
                <a16:creationId xmlns:a16="http://schemas.microsoft.com/office/drawing/2014/main" id="{20FF5F35-5B43-48C6-B795-8B5121F3B8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700" y="4283541"/>
            <a:ext cx="1048144" cy="405733"/>
          </a:xfrm>
          <a:prstGeom prst="rect">
            <a:avLst/>
          </a:prstGeom>
        </p:spPr>
      </p:pic>
      <p:pic>
        <p:nvPicPr>
          <p:cNvPr id="14" name="Picture 101">
            <a:extLst>
              <a:ext uri="{FF2B5EF4-FFF2-40B4-BE49-F238E27FC236}">
                <a16:creationId xmlns:a16="http://schemas.microsoft.com/office/drawing/2014/main" id="{D2574211-C9CF-4F65-AFBA-F6B26FB17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679" y="1965205"/>
            <a:ext cx="1160047" cy="419452"/>
          </a:xfrm>
          <a:prstGeom prst="rect">
            <a:avLst/>
          </a:prstGeom>
        </p:spPr>
      </p:pic>
      <p:pic>
        <p:nvPicPr>
          <p:cNvPr id="15" name="Picture 104">
            <a:extLst>
              <a:ext uri="{FF2B5EF4-FFF2-40B4-BE49-F238E27FC236}">
                <a16:creationId xmlns:a16="http://schemas.microsoft.com/office/drawing/2014/main" id="{770106F6-8A2C-444A-A566-B27B7BD3606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631" y="3372257"/>
            <a:ext cx="740282" cy="740282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3BE90A2-C24C-4342-9731-03BCD6A23B4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720" y="3428923"/>
            <a:ext cx="557416" cy="557416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E9B34070-E94C-4082-BB5D-21393017D49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872" y="3436208"/>
            <a:ext cx="1805085" cy="525116"/>
          </a:xfrm>
          <a:prstGeom prst="rect">
            <a:avLst/>
          </a:prstGeom>
        </p:spPr>
      </p:pic>
      <p:pic>
        <p:nvPicPr>
          <p:cNvPr id="18" name="Picture 38">
            <a:extLst>
              <a:ext uri="{FF2B5EF4-FFF2-40B4-BE49-F238E27FC236}">
                <a16:creationId xmlns:a16="http://schemas.microsoft.com/office/drawing/2014/main" id="{9139192F-2A81-47F5-A643-16F0A833359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893" y="1397149"/>
            <a:ext cx="2746665" cy="479148"/>
          </a:xfrm>
          <a:prstGeom prst="rect">
            <a:avLst/>
          </a:prstGeom>
          <a:noFill/>
        </p:spPr>
      </p:pic>
      <p:pic>
        <p:nvPicPr>
          <p:cNvPr id="19" name="Picture 39">
            <a:extLst>
              <a:ext uri="{FF2B5EF4-FFF2-40B4-BE49-F238E27FC236}">
                <a16:creationId xmlns:a16="http://schemas.microsoft.com/office/drawing/2014/main" id="{23AE4409-8C65-4D4A-804A-94B2BE713A3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519" y="1552728"/>
            <a:ext cx="614348" cy="513753"/>
          </a:xfrm>
          <a:prstGeom prst="rect">
            <a:avLst/>
          </a:prstGeom>
          <a:solidFill>
            <a:srgbClr val="8EB1BD"/>
          </a:solidFill>
        </p:spPr>
      </p:pic>
      <p:pic>
        <p:nvPicPr>
          <p:cNvPr id="20" name="Picture 40">
            <a:extLst>
              <a:ext uri="{FF2B5EF4-FFF2-40B4-BE49-F238E27FC236}">
                <a16:creationId xmlns:a16="http://schemas.microsoft.com/office/drawing/2014/main" id="{B84B04DC-D91E-4131-8B8B-634F366C04E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313" y="1438401"/>
            <a:ext cx="1075392" cy="488252"/>
          </a:xfrm>
          <a:prstGeom prst="rect">
            <a:avLst/>
          </a:prstGeom>
          <a:solidFill>
            <a:srgbClr val="8EB1BD"/>
          </a:solidFill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BA45C0-CE77-4CBC-A472-2D28320E2583}"/>
              </a:ext>
            </a:extLst>
          </p:cNvPr>
          <p:cNvCxnSpPr>
            <a:cxnSpLocks/>
          </p:cNvCxnSpPr>
          <p:nvPr/>
        </p:nvCxnSpPr>
        <p:spPr>
          <a:xfrm flipV="1">
            <a:off x="691569" y="2985961"/>
            <a:ext cx="7813160" cy="28179"/>
          </a:xfrm>
          <a:prstGeom prst="line">
            <a:avLst/>
          </a:prstGeom>
          <a:ln w="15875"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7">
            <a:extLst>
              <a:ext uri="{FF2B5EF4-FFF2-40B4-BE49-F238E27FC236}">
                <a16:creationId xmlns:a16="http://schemas.microsoft.com/office/drawing/2014/main" id="{D4F3735F-3AA9-4779-9594-81F39594069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480" y="1979209"/>
            <a:ext cx="1160046" cy="555258"/>
          </a:xfrm>
          <a:prstGeom prst="rect">
            <a:avLst/>
          </a:prstGeom>
        </p:spPr>
      </p:pic>
      <p:pic>
        <p:nvPicPr>
          <p:cNvPr id="23" name="Picture 29">
            <a:extLst>
              <a:ext uri="{FF2B5EF4-FFF2-40B4-BE49-F238E27FC236}">
                <a16:creationId xmlns:a16="http://schemas.microsoft.com/office/drawing/2014/main" id="{57BB0F3E-6C8A-45D7-A107-39B115E338E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6000" l="1678" r="98993">
                        <a14:foregroundMark x1="3691" y1="26000" x2="3691" y2="26000"/>
                        <a14:foregroundMark x1="18345" y1="40000" x2="18345" y2="40000"/>
                        <a14:foregroundMark x1="29083" y1="40000" x2="29083" y2="40000"/>
                        <a14:foregroundMark x1="36130" y1="31000" x2="36130" y2="31000"/>
                        <a14:foregroundMark x1="46868" y1="24000" x2="46868" y2="24000"/>
                        <a14:foregroundMark x1="46532" y1="48000" x2="46532" y2="48000"/>
                        <a14:foregroundMark x1="57383" y1="48000" x2="57383" y2="48000"/>
                        <a14:foregroundMark x1="62192" y1="43000" x2="62192" y2="43000"/>
                        <a14:foregroundMark x1="73154" y1="48000" x2="73154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755" y="2379956"/>
            <a:ext cx="1288315" cy="2882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30">
            <a:extLst>
              <a:ext uri="{FF2B5EF4-FFF2-40B4-BE49-F238E27FC236}">
                <a16:creationId xmlns:a16="http://schemas.microsoft.com/office/drawing/2014/main" id="{A9FAC1FA-A34F-4AF0-B59D-45FCB02A616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352" y="1980596"/>
            <a:ext cx="898420" cy="340903"/>
          </a:xfrm>
          <a:prstGeom prst="rect">
            <a:avLst/>
          </a:prstGeom>
        </p:spPr>
      </p:pic>
      <p:pic>
        <p:nvPicPr>
          <p:cNvPr id="25" name="Picture 32">
            <a:extLst>
              <a:ext uri="{FF2B5EF4-FFF2-40B4-BE49-F238E27FC236}">
                <a16:creationId xmlns:a16="http://schemas.microsoft.com/office/drawing/2014/main" id="{1D8C14B4-0F40-48CC-87EF-C8440D83995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807" y="2177635"/>
            <a:ext cx="1357771" cy="4222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EF8841C-05C9-4375-87E2-EA69E648AB35}"/>
              </a:ext>
            </a:extLst>
          </p:cNvPr>
          <p:cNvSpPr txBox="1"/>
          <p:nvPr/>
        </p:nvSpPr>
        <p:spPr>
          <a:xfrm>
            <a:off x="662006" y="2650835"/>
            <a:ext cx="722236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</a:pPr>
            <a:r>
              <a:rPr lang="ru-RU" sz="1600" b="1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Автоматическое картографирование</a:t>
            </a:r>
            <a:r>
              <a:rPr lang="en-US" sz="1600" b="1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реже</a:t>
            </a:r>
            <a:r>
              <a:rPr lang="en-US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ru-RU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</a:t>
            </a:r>
            <a:r>
              <a:rPr lang="en-US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LiDAR</a:t>
            </a:r>
          </a:p>
          <a:p>
            <a:pPr defTabSz="685749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</a:pPr>
            <a:r>
              <a:rPr lang="ru-RU" sz="1600" b="1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</a:t>
            </a:r>
            <a:r>
              <a:rPr lang="en-US" sz="1600" b="1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чаще</a:t>
            </a:r>
            <a:r>
              <a:rPr lang="en-US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ru-RU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</a:t>
            </a:r>
            <a:r>
              <a:rPr lang="en-US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A5D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спектральные каналы</a:t>
            </a:r>
            <a:endParaRPr lang="en-US" sz="1600" dirty="0">
              <a:solidFill>
                <a:srgbClr val="A5D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6">
            <a:extLst>
              <a:ext uri="{FF2B5EF4-FFF2-40B4-BE49-F238E27FC236}">
                <a16:creationId xmlns:a16="http://schemas.microsoft.com/office/drawing/2014/main" id="{A7233AB4-FB6F-4C5B-87D5-57CF0C85498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426" y="4268128"/>
            <a:ext cx="1147822" cy="376095"/>
          </a:xfrm>
          <a:prstGeom prst="rect">
            <a:avLst/>
          </a:prstGeom>
        </p:spPr>
      </p:pic>
      <p:grpSp>
        <p:nvGrpSpPr>
          <p:cNvPr id="28" name="Group 6">
            <a:extLst>
              <a:ext uri="{FF2B5EF4-FFF2-40B4-BE49-F238E27FC236}">
                <a16:creationId xmlns:a16="http://schemas.microsoft.com/office/drawing/2014/main" id="{BB7B52FB-6888-4F8F-BDE2-F4AAD55BF7B6}"/>
              </a:ext>
            </a:extLst>
          </p:cNvPr>
          <p:cNvGrpSpPr/>
          <p:nvPr/>
        </p:nvGrpSpPr>
        <p:grpSpPr>
          <a:xfrm>
            <a:off x="755576" y="3428923"/>
            <a:ext cx="1329036" cy="1426817"/>
            <a:chOff x="1111245" y="4710244"/>
            <a:chExt cx="1356146" cy="1545546"/>
          </a:xfrm>
        </p:grpSpPr>
        <p:pic>
          <p:nvPicPr>
            <p:cNvPr id="29" name="Grafik 48">
              <a:extLst>
                <a:ext uri="{FF2B5EF4-FFF2-40B4-BE49-F238E27FC236}">
                  <a16:creationId xmlns:a16="http://schemas.microsoft.com/office/drawing/2014/main" id="{1AC35453-4CD8-452D-9ED0-677B00395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244" y="4710244"/>
              <a:ext cx="1330147" cy="1330147"/>
            </a:xfrm>
            <a:prstGeom prst="rect">
              <a:avLst/>
            </a:prstGeom>
          </p:spPr>
        </p:pic>
        <p:sp>
          <p:nvSpPr>
            <p:cNvPr id="30" name="Rectangle 1">
              <a:extLst>
                <a:ext uri="{FF2B5EF4-FFF2-40B4-BE49-F238E27FC236}">
                  <a16:creationId xmlns:a16="http://schemas.microsoft.com/office/drawing/2014/main" id="{81CCA2E4-6D62-4FB7-AE65-6ECF5F891C40}"/>
                </a:ext>
              </a:extLst>
            </p:cNvPr>
            <p:cNvSpPr/>
            <p:nvPr/>
          </p:nvSpPr>
          <p:spPr>
            <a:xfrm>
              <a:off x="1111245" y="5855725"/>
              <a:ext cx="1047765" cy="400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Космос</a:t>
              </a:r>
              <a:endParaRPr lang="en-US" dirty="0"/>
            </a:p>
          </p:txBody>
        </p:sp>
      </p:grpSp>
      <p:grpSp>
        <p:nvGrpSpPr>
          <p:cNvPr id="31" name="Group 5">
            <a:extLst>
              <a:ext uri="{FF2B5EF4-FFF2-40B4-BE49-F238E27FC236}">
                <a16:creationId xmlns:a16="http://schemas.microsoft.com/office/drawing/2014/main" id="{6EB83634-CA7D-4318-81B8-75420049760A}"/>
              </a:ext>
            </a:extLst>
          </p:cNvPr>
          <p:cNvGrpSpPr/>
          <p:nvPr/>
        </p:nvGrpSpPr>
        <p:grpSpPr>
          <a:xfrm>
            <a:off x="770800" y="1416364"/>
            <a:ext cx="1107996" cy="1244100"/>
            <a:chOff x="1146752" y="1956779"/>
            <a:chExt cx="1352307" cy="1494052"/>
          </a:xfrm>
        </p:grpSpPr>
        <p:pic>
          <p:nvPicPr>
            <p:cNvPr id="32" name="Grafik 45">
              <a:extLst>
                <a:ext uri="{FF2B5EF4-FFF2-40B4-BE49-F238E27FC236}">
                  <a16:creationId xmlns:a16="http://schemas.microsoft.com/office/drawing/2014/main" id="{87D39D30-5B58-4970-BAA3-1859F0A67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876" y="1956779"/>
              <a:ext cx="1065330" cy="1065330"/>
            </a:xfrm>
            <a:prstGeom prst="rect">
              <a:avLst/>
            </a:prstGeom>
          </p:spPr>
        </p:pic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32F138BC-63C9-49CD-9393-4216166E3613}"/>
                </a:ext>
              </a:extLst>
            </p:cNvPr>
            <p:cNvSpPr/>
            <p:nvPr/>
          </p:nvSpPr>
          <p:spPr>
            <a:xfrm>
              <a:off x="1146752" y="3007297"/>
              <a:ext cx="1352307" cy="443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err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Аэро</a:t>
              </a:r>
              <a:r>
                <a:rPr lang="en-US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endParaRPr lang="en-US" dirty="0"/>
            </a:p>
          </p:txBody>
        </p:sp>
      </p:grpSp>
      <p:sp>
        <p:nvSpPr>
          <p:cNvPr id="35" name="Овал 34">
            <a:extLst>
              <a:ext uri="{FF2B5EF4-FFF2-40B4-BE49-F238E27FC236}">
                <a16:creationId xmlns:a16="http://schemas.microsoft.com/office/drawing/2014/main" id="{E5F90AE8-1603-4F3F-9ACF-5DD1AD06E754}"/>
              </a:ext>
            </a:extLst>
          </p:cNvPr>
          <p:cNvSpPr/>
          <p:nvPr/>
        </p:nvSpPr>
        <p:spPr>
          <a:xfrm>
            <a:off x="4966975" y="1284839"/>
            <a:ext cx="3004499" cy="71662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bk object 17">
            <a:extLst>
              <a:ext uri="{FF2B5EF4-FFF2-40B4-BE49-F238E27FC236}">
                <a16:creationId xmlns:a16="http://schemas.microsoft.com/office/drawing/2014/main" id="{CDCA37FD-88DE-4B50-B508-85DB1F941549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7" name="bk object 16">
            <a:extLst>
              <a:ext uri="{FF2B5EF4-FFF2-40B4-BE49-F238E27FC236}">
                <a16:creationId xmlns:a16="http://schemas.microsoft.com/office/drawing/2014/main" id="{75A75858-6952-4BB0-B024-17D95B6936CA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845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43BA686-BF70-4476-A3D8-DFFCBE9D3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B466C97-1322-406A-9011-644CBDF3A964}"/>
              </a:ext>
            </a:extLst>
          </p:cNvPr>
          <p:cNvSpPr txBox="1"/>
          <p:nvPr/>
        </p:nvSpPr>
        <p:spPr>
          <a:xfrm>
            <a:off x="5466684" y="1491630"/>
            <a:ext cx="3244169" cy="2492990"/>
          </a:xfrm>
          <a:prstGeom prst="rect">
            <a:avLst/>
          </a:prstGeom>
          <a:ln w="28575" cmpd="sng">
            <a:solidFill>
              <a:srgbClr val="FFAA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buClr>
                <a:schemeClr val="accent2"/>
              </a:buClr>
              <a:defRPr sz="1600" b="1">
                <a:solidFill>
                  <a:srgbClr val="000000"/>
                </a:solidFill>
                <a:latin typeface="Avenir Ligh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buClr>
                <a:srgbClr val="FFAA00"/>
              </a:buClr>
            </a:pPr>
            <a:r>
              <a:rPr lang="ru-RU" sz="1400" dirty="0">
                <a:latin typeface="+mn-lt"/>
              </a:rPr>
              <a:t>Автоматическая генерация объектов</a:t>
            </a:r>
            <a:endParaRPr lang="de-DE" sz="1400" dirty="0">
              <a:latin typeface="+mn-lt"/>
            </a:endParaRPr>
          </a:p>
          <a:p>
            <a:pPr marL="285750" indent="-285750">
              <a:buClr>
                <a:srgbClr val="FFAA00"/>
              </a:buClr>
              <a:buFont typeface="Wingdings" panose="05000000000000000000" pitchFamily="2" charset="2"/>
              <a:buChar char="ü"/>
            </a:pPr>
            <a:endParaRPr lang="de-DE" dirty="0"/>
          </a:p>
          <a:p>
            <a:pPr marL="285750" indent="-285750">
              <a:buClr>
                <a:srgbClr val="FFAA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Площади дорог</a:t>
            </a:r>
            <a:endParaRPr lang="de-DE" sz="1400" b="0" dirty="0">
              <a:latin typeface="+mn-lt"/>
            </a:endParaRPr>
          </a:p>
          <a:p>
            <a:pPr marL="285750" indent="-285750">
              <a:buClr>
                <a:srgbClr val="FFAA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Дорожная разметка</a:t>
            </a:r>
            <a:endParaRPr lang="de-DE" sz="1400" b="0" dirty="0">
              <a:latin typeface="+mn-lt"/>
            </a:endParaRPr>
          </a:p>
          <a:p>
            <a:pPr marL="285750" indent="-285750">
              <a:buClr>
                <a:srgbClr val="FFAA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Граница дорожного полотна</a:t>
            </a:r>
            <a:endParaRPr lang="de-DE" sz="1400" b="0" dirty="0">
              <a:latin typeface="+mn-lt"/>
            </a:endParaRPr>
          </a:p>
          <a:p>
            <a:pPr marL="285750" indent="-285750">
              <a:buClr>
                <a:srgbClr val="FFAA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Контуры зданий</a:t>
            </a:r>
            <a:endParaRPr lang="de-DE" sz="1400" b="0" dirty="0">
              <a:latin typeface="+mn-lt"/>
            </a:endParaRPr>
          </a:p>
          <a:p>
            <a:pPr marL="285750" indent="-285750">
              <a:buClr>
                <a:srgbClr val="FFAA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Растительность</a:t>
            </a:r>
            <a:endParaRPr lang="de-DE" sz="1400" b="0" dirty="0">
              <a:latin typeface="+mn-lt"/>
            </a:endParaRPr>
          </a:p>
          <a:p>
            <a:pPr marL="285750" indent="-285750">
              <a:buClr>
                <a:srgbClr val="FFAA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Полосы движения</a:t>
            </a:r>
            <a:endParaRPr lang="de-DE" sz="1400" b="0" dirty="0">
              <a:latin typeface="+mn-lt"/>
            </a:endParaRPr>
          </a:p>
          <a:p>
            <a:pPr marL="285750" indent="-285750">
              <a:buClr>
                <a:srgbClr val="FFAA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Парковки</a:t>
            </a:r>
            <a:endParaRPr lang="de-DE" sz="1400" b="0" dirty="0">
              <a:latin typeface="+mn-lt"/>
            </a:endParaRPr>
          </a:p>
          <a:p>
            <a:pPr marL="285750" indent="-285750">
              <a:buClr>
                <a:srgbClr val="FFAA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Водные объекты</a:t>
            </a:r>
            <a:endParaRPr lang="de-DE" sz="1400" b="0" dirty="0">
              <a:latin typeface="+mn-lt"/>
            </a:endParaRPr>
          </a:p>
          <a:p>
            <a:pPr marL="285750" indent="-285750">
              <a:buClr>
                <a:srgbClr val="FFAA00"/>
              </a:buClr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Ж/д пути</a:t>
            </a:r>
            <a:endParaRPr lang="de-DE" sz="1400" b="0" dirty="0">
              <a:latin typeface="+mn-lt"/>
            </a:endParaRPr>
          </a:p>
        </p:txBody>
      </p:sp>
      <p:pic>
        <p:nvPicPr>
          <p:cNvPr id="8" name="Shape 936">
            <a:extLst>
              <a:ext uri="{FF2B5EF4-FFF2-40B4-BE49-F238E27FC236}">
                <a16:creationId xmlns:a16="http://schemas.microsoft.com/office/drawing/2014/main" id="{17908FF5-2683-4912-B6B8-E0EE7BAA20C7}"/>
              </a:ext>
            </a:extLst>
          </p:cNvPr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1" y="1491630"/>
            <a:ext cx="4824536" cy="2896483"/>
          </a:xfrm>
          <a:prstGeom prst="rect">
            <a:avLst/>
          </a:prstGeom>
        </p:spPr>
      </p:pic>
      <p:sp>
        <p:nvSpPr>
          <p:cNvPr id="9" name="Textfeld 6">
            <a:extLst>
              <a:ext uri="{FF2B5EF4-FFF2-40B4-BE49-F238E27FC236}">
                <a16:creationId xmlns:a16="http://schemas.microsoft.com/office/drawing/2014/main" id="{3742F36B-1698-4AED-952E-3460A6C3103F}"/>
              </a:ext>
            </a:extLst>
          </p:cNvPr>
          <p:cNvSpPr txBox="1"/>
          <p:nvPr/>
        </p:nvSpPr>
        <p:spPr>
          <a:xfrm>
            <a:off x="251521" y="4607595"/>
            <a:ext cx="4824536" cy="276999"/>
          </a:xfrm>
          <a:prstGeom prst="rect">
            <a:avLst/>
          </a:prstGeom>
          <a:solidFill>
            <a:srgbClr val="5A7C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Полностью векторные модели</a:t>
            </a:r>
            <a:r>
              <a:rPr lang="de-DE" sz="1200" dirty="0">
                <a:solidFill>
                  <a:schemeClr val="bg1"/>
                </a:solidFill>
              </a:rPr>
              <a:t>– </a:t>
            </a:r>
            <a:r>
              <a:rPr lang="ru-RU" sz="1200" dirty="0">
                <a:solidFill>
                  <a:schemeClr val="bg1"/>
                </a:solidFill>
              </a:rPr>
              <a:t>значительная экономия пространства</a:t>
            </a:r>
            <a:r>
              <a:rPr lang="de-DE" sz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F6A3686-8F7F-4D30-80C9-AC5AB2DAA270}"/>
              </a:ext>
            </a:extLst>
          </p:cNvPr>
          <p:cNvSpPr/>
          <p:nvPr/>
        </p:nvSpPr>
        <p:spPr>
          <a:xfrm rot="1038301">
            <a:off x="2704102" y="2433281"/>
            <a:ext cx="284451" cy="200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90156DD-1C13-4718-AEA8-0FF96EF66312}"/>
              </a:ext>
            </a:extLst>
          </p:cNvPr>
          <p:cNvSpPr/>
          <p:nvPr/>
        </p:nvSpPr>
        <p:spPr>
          <a:xfrm rot="1038301">
            <a:off x="2818114" y="1809969"/>
            <a:ext cx="565582" cy="344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3F880B1-1868-4385-970B-C3674203BB3A}"/>
              </a:ext>
            </a:extLst>
          </p:cNvPr>
          <p:cNvSpPr/>
          <p:nvPr/>
        </p:nvSpPr>
        <p:spPr>
          <a:xfrm rot="1034594">
            <a:off x="3474840" y="2303286"/>
            <a:ext cx="143593" cy="48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13" name="Freihandform 18">
            <a:extLst>
              <a:ext uri="{FF2B5EF4-FFF2-40B4-BE49-F238E27FC236}">
                <a16:creationId xmlns:a16="http://schemas.microsoft.com/office/drawing/2014/main" id="{6918B56F-D979-4EA9-95C4-B715AE59B069}"/>
              </a:ext>
            </a:extLst>
          </p:cNvPr>
          <p:cNvSpPr/>
          <p:nvPr/>
        </p:nvSpPr>
        <p:spPr>
          <a:xfrm>
            <a:off x="2501881" y="2068514"/>
            <a:ext cx="1220951" cy="757799"/>
          </a:xfrm>
          <a:custGeom>
            <a:avLst/>
            <a:gdLst>
              <a:gd name="connsiteX0" fmla="*/ 483219 w 2074127"/>
              <a:gd name="connsiteY0" fmla="*/ 96644 h 1152292"/>
              <a:gd name="connsiteX1" fmla="*/ 1412488 w 2074127"/>
              <a:gd name="connsiteY1" fmla="*/ 386575 h 1152292"/>
              <a:gd name="connsiteX2" fmla="*/ 1412488 w 2074127"/>
              <a:gd name="connsiteY2" fmla="*/ 386575 h 1152292"/>
              <a:gd name="connsiteX3" fmla="*/ 1524000 w 2074127"/>
              <a:gd name="connsiteY3" fmla="*/ 44605 h 1152292"/>
              <a:gd name="connsiteX4" fmla="*/ 2074127 w 2074127"/>
              <a:gd name="connsiteY4" fmla="*/ 215590 h 1152292"/>
              <a:gd name="connsiteX5" fmla="*/ 2022088 w 2074127"/>
              <a:gd name="connsiteY5" fmla="*/ 386575 h 1152292"/>
              <a:gd name="connsiteX6" fmla="*/ 1628078 w 2074127"/>
              <a:gd name="connsiteY6" fmla="*/ 267629 h 1152292"/>
              <a:gd name="connsiteX7" fmla="*/ 1590907 w 2074127"/>
              <a:gd name="connsiteY7" fmla="*/ 423746 h 1152292"/>
              <a:gd name="connsiteX8" fmla="*/ 1992351 w 2074127"/>
              <a:gd name="connsiteY8" fmla="*/ 535258 h 1152292"/>
              <a:gd name="connsiteX9" fmla="*/ 1925444 w 2074127"/>
              <a:gd name="connsiteY9" fmla="*/ 788019 h 1152292"/>
              <a:gd name="connsiteX10" fmla="*/ 1747024 w 2074127"/>
              <a:gd name="connsiteY10" fmla="*/ 743414 h 1152292"/>
              <a:gd name="connsiteX11" fmla="*/ 1642946 w 2074127"/>
              <a:gd name="connsiteY11" fmla="*/ 1152292 h 1152292"/>
              <a:gd name="connsiteX12" fmla="*/ 832624 w 2074127"/>
              <a:gd name="connsiteY12" fmla="*/ 921834 h 1152292"/>
              <a:gd name="connsiteX13" fmla="*/ 936702 w 2074127"/>
              <a:gd name="connsiteY13" fmla="*/ 579863 h 1152292"/>
              <a:gd name="connsiteX14" fmla="*/ 364273 w 2074127"/>
              <a:gd name="connsiteY14" fmla="*/ 408878 h 1152292"/>
              <a:gd name="connsiteX15" fmla="*/ 252761 w 2074127"/>
              <a:gd name="connsiteY15" fmla="*/ 728546 h 1152292"/>
              <a:gd name="connsiteX16" fmla="*/ 0 w 2074127"/>
              <a:gd name="connsiteY16" fmla="*/ 654205 h 1152292"/>
              <a:gd name="connsiteX17" fmla="*/ 237893 w 2074127"/>
              <a:gd name="connsiteY17" fmla="*/ 0 h 1152292"/>
              <a:gd name="connsiteX18" fmla="*/ 483219 w 2074127"/>
              <a:gd name="connsiteY18" fmla="*/ 96644 h 115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74127" h="1152292">
                <a:moveTo>
                  <a:pt x="483219" y="96644"/>
                </a:moveTo>
                <a:lnTo>
                  <a:pt x="1412488" y="386575"/>
                </a:lnTo>
                <a:lnTo>
                  <a:pt x="1412488" y="386575"/>
                </a:lnTo>
                <a:lnTo>
                  <a:pt x="1524000" y="44605"/>
                </a:lnTo>
                <a:lnTo>
                  <a:pt x="2074127" y="215590"/>
                </a:lnTo>
                <a:lnTo>
                  <a:pt x="2022088" y="386575"/>
                </a:lnTo>
                <a:lnTo>
                  <a:pt x="1628078" y="267629"/>
                </a:lnTo>
                <a:lnTo>
                  <a:pt x="1590907" y="423746"/>
                </a:lnTo>
                <a:lnTo>
                  <a:pt x="1992351" y="535258"/>
                </a:lnTo>
                <a:lnTo>
                  <a:pt x="1925444" y="788019"/>
                </a:lnTo>
                <a:lnTo>
                  <a:pt x="1747024" y="743414"/>
                </a:lnTo>
                <a:lnTo>
                  <a:pt x="1642946" y="1152292"/>
                </a:lnTo>
                <a:lnTo>
                  <a:pt x="832624" y="921834"/>
                </a:lnTo>
                <a:lnTo>
                  <a:pt x="936702" y="579863"/>
                </a:lnTo>
                <a:lnTo>
                  <a:pt x="364273" y="408878"/>
                </a:lnTo>
                <a:lnTo>
                  <a:pt x="252761" y="728546"/>
                </a:lnTo>
                <a:lnTo>
                  <a:pt x="0" y="654205"/>
                </a:lnTo>
                <a:lnTo>
                  <a:pt x="237893" y="0"/>
                </a:lnTo>
                <a:lnTo>
                  <a:pt x="483219" y="96644"/>
                </a:lnTo>
                <a:close/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14" name="Oval 19">
            <a:extLst>
              <a:ext uri="{FF2B5EF4-FFF2-40B4-BE49-F238E27FC236}">
                <a16:creationId xmlns:a16="http://schemas.microsoft.com/office/drawing/2014/main" id="{8DA66B07-18D2-4D57-AA4D-DAFF3867DA02}"/>
              </a:ext>
            </a:extLst>
          </p:cNvPr>
          <p:cNvSpPr/>
          <p:nvPr/>
        </p:nvSpPr>
        <p:spPr>
          <a:xfrm>
            <a:off x="2920210" y="2693836"/>
            <a:ext cx="76154" cy="74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15" name="Oval 20">
            <a:extLst>
              <a:ext uri="{FF2B5EF4-FFF2-40B4-BE49-F238E27FC236}">
                <a16:creationId xmlns:a16="http://schemas.microsoft.com/office/drawing/2014/main" id="{CC2C9C59-74EE-4137-8CA7-8CDE237D4375}"/>
              </a:ext>
            </a:extLst>
          </p:cNvPr>
          <p:cNvSpPr/>
          <p:nvPr/>
        </p:nvSpPr>
        <p:spPr>
          <a:xfrm>
            <a:off x="2504127" y="2136419"/>
            <a:ext cx="91096" cy="9422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16" name="Oval 21">
            <a:extLst>
              <a:ext uri="{FF2B5EF4-FFF2-40B4-BE49-F238E27FC236}">
                <a16:creationId xmlns:a16="http://schemas.microsoft.com/office/drawing/2014/main" id="{4A49090A-C690-4C96-898B-5A49113F0408}"/>
              </a:ext>
            </a:extLst>
          </p:cNvPr>
          <p:cNvSpPr/>
          <p:nvPr/>
        </p:nvSpPr>
        <p:spPr>
          <a:xfrm>
            <a:off x="2990559" y="2494798"/>
            <a:ext cx="66937" cy="7096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17" name="Oval 24">
            <a:extLst>
              <a:ext uri="{FF2B5EF4-FFF2-40B4-BE49-F238E27FC236}">
                <a16:creationId xmlns:a16="http://schemas.microsoft.com/office/drawing/2014/main" id="{071F1B41-6B6C-4F33-BDFC-9DAE1850362E}"/>
              </a:ext>
            </a:extLst>
          </p:cNvPr>
          <p:cNvSpPr/>
          <p:nvPr/>
        </p:nvSpPr>
        <p:spPr>
          <a:xfrm>
            <a:off x="2958288" y="2588094"/>
            <a:ext cx="65027" cy="7695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19" name="Oval 30">
            <a:extLst>
              <a:ext uri="{FF2B5EF4-FFF2-40B4-BE49-F238E27FC236}">
                <a16:creationId xmlns:a16="http://schemas.microsoft.com/office/drawing/2014/main" id="{8629DC9F-D40B-4620-9592-D964B291C8C8}"/>
              </a:ext>
            </a:extLst>
          </p:cNvPr>
          <p:cNvSpPr/>
          <p:nvPr/>
        </p:nvSpPr>
        <p:spPr>
          <a:xfrm>
            <a:off x="2510428" y="2549715"/>
            <a:ext cx="84796" cy="9423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21" name="Oval 31">
            <a:extLst>
              <a:ext uri="{FF2B5EF4-FFF2-40B4-BE49-F238E27FC236}">
                <a16:creationId xmlns:a16="http://schemas.microsoft.com/office/drawing/2014/main" id="{85930B89-C7B5-429F-8EAB-17B702CDAF65}"/>
              </a:ext>
            </a:extLst>
          </p:cNvPr>
          <p:cNvSpPr/>
          <p:nvPr/>
        </p:nvSpPr>
        <p:spPr>
          <a:xfrm>
            <a:off x="2661630" y="2404328"/>
            <a:ext cx="91096" cy="9422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22" name="Rechteck 33">
            <a:extLst>
              <a:ext uri="{FF2B5EF4-FFF2-40B4-BE49-F238E27FC236}">
                <a16:creationId xmlns:a16="http://schemas.microsoft.com/office/drawing/2014/main" id="{5349D26D-5737-4722-967C-42C29F7DA304}"/>
              </a:ext>
            </a:extLst>
          </p:cNvPr>
          <p:cNvSpPr/>
          <p:nvPr/>
        </p:nvSpPr>
        <p:spPr>
          <a:xfrm rot="1038301">
            <a:off x="453955" y="3556603"/>
            <a:ext cx="565582" cy="225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23" name="Rechteck 34">
            <a:extLst>
              <a:ext uri="{FF2B5EF4-FFF2-40B4-BE49-F238E27FC236}">
                <a16:creationId xmlns:a16="http://schemas.microsoft.com/office/drawing/2014/main" id="{AD86986A-0403-4437-9B19-A0993521CA96}"/>
              </a:ext>
            </a:extLst>
          </p:cNvPr>
          <p:cNvSpPr/>
          <p:nvPr/>
        </p:nvSpPr>
        <p:spPr>
          <a:xfrm rot="1038301">
            <a:off x="1034869" y="3758658"/>
            <a:ext cx="646662" cy="221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24" name="Oval 36">
            <a:extLst>
              <a:ext uri="{FF2B5EF4-FFF2-40B4-BE49-F238E27FC236}">
                <a16:creationId xmlns:a16="http://schemas.microsoft.com/office/drawing/2014/main" id="{E3028E48-EFC4-4AD7-9758-F19B0C41643B}"/>
              </a:ext>
            </a:extLst>
          </p:cNvPr>
          <p:cNvSpPr/>
          <p:nvPr/>
        </p:nvSpPr>
        <p:spPr>
          <a:xfrm>
            <a:off x="1475656" y="4085431"/>
            <a:ext cx="129661" cy="14439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25" name="Oval 37">
            <a:extLst>
              <a:ext uri="{FF2B5EF4-FFF2-40B4-BE49-F238E27FC236}">
                <a16:creationId xmlns:a16="http://schemas.microsoft.com/office/drawing/2014/main" id="{63151F75-5E9E-49E1-806C-F35262075934}"/>
              </a:ext>
            </a:extLst>
          </p:cNvPr>
          <p:cNvSpPr/>
          <p:nvPr/>
        </p:nvSpPr>
        <p:spPr>
          <a:xfrm>
            <a:off x="1975753" y="3147814"/>
            <a:ext cx="87105" cy="85771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26" name="Oval 38">
            <a:extLst>
              <a:ext uri="{FF2B5EF4-FFF2-40B4-BE49-F238E27FC236}">
                <a16:creationId xmlns:a16="http://schemas.microsoft.com/office/drawing/2014/main" id="{44437164-2BD5-407C-A55D-DEC09A0CEC6B}"/>
              </a:ext>
            </a:extLst>
          </p:cNvPr>
          <p:cNvSpPr/>
          <p:nvPr/>
        </p:nvSpPr>
        <p:spPr>
          <a:xfrm>
            <a:off x="1040345" y="3471623"/>
            <a:ext cx="129661" cy="14673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27" name="Oval 39">
            <a:extLst>
              <a:ext uri="{FF2B5EF4-FFF2-40B4-BE49-F238E27FC236}">
                <a16:creationId xmlns:a16="http://schemas.microsoft.com/office/drawing/2014/main" id="{46C3F323-2C84-4217-9E28-F95C62B3412A}"/>
              </a:ext>
            </a:extLst>
          </p:cNvPr>
          <p:cNvSpPr/>
          <p:nvPr/>
        </p:nvSpPr>
        <p:spPr>
          <a:xfrm>
            <a:off x="1130034" y="4017602"/>
            <a:ext cx="79944" cy="9911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28" name="Oval 40">
            <a:extLst>
              <a:ext uri="{FF2B5EF4-FFF2-40B4-BE49-F238E27FC236}">
                <a16:creationId xmlns:a16="http://schemas.microsoft.com/office/drawing/2014/main" id="{AAC5D38C-AE15-4251-BCB8-D4A0A6664ED8}"/>
              </a:ext>
            </a:extLst>
          </p:cNvPr>
          <p:cNvSpPr/>
          <p:nvPr/>
        </p:nvSpPr>
        <p:spPr>
          <a:xfrm>
            <a:off x="1130756" y="4205681"/>
            <a:ext cx="129661" cy="14439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29" name="Oval 41">
            <a:extLst>
              <a:ext uri="{FF2B5EF4-FFF2-40B4-BE49-F238E27FC236}">
                <a16:creationId xmlns:a16="http://schemas.microsoft.com/office/drawing/2014/main" id="{A0B9F329-5545-43A0-AE42-DCF0A25270E0}"/>
              </a:ext>
            </a:extLst>
          </p:cNvPr>
          <p:cNvSpPr/>
          <p:nvPr/>
        </p:nvSpPr>
        <p:spPr>
          <a:xfrm>
            <a:off x="1236850" y="4018751"/>
            <a:ext cx="238806" cy="2591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  <a:latin typeface="Avenir Light" panose="020B0402020203020204" pitchFamily="34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BDF501-D17F-4821-99B4-19CDA374B33B}"/>
              </a:ext>
            </a:extLst>
          </p:cNvPr>
          <p:cNvSpPr txBox="1"/>
          <p:nvPr/>
        </p:nvSpPr>
        <p:spPr>
          <a:xfrm>
            <a:off x="966728" y="1026788"/>
            <a:ext cx="5621495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Автоматическая векторизация по изображениям высокого разрешения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F3A1B-2B0A-450E-B073-7B595EB7A69B}"/>
              </a:ext>
            </a:extLst>
          </p:cNvPr>
          <p:cNvSpPr txBox="1"/>
          <p:nvPr/>
        </p:nvSpPr>
        <p:spPr>
          <a:xfrm>
            <a:off x="1475656" y="411510"/>
            <a:ext cx="45365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Преобразование растр - вектор</a:t>
            </a:r>
          </a:p>
        </p:txBody>
      </p:sp>
      <p:sp>
        <p:nvSpPr>
          <p:cNvPr id="33" name="bk object 17">
            <a:extLst>
              <a:ext uri="{FF2B5EF4-FFF2-40B4-BE49-F238E27FC236}">
                <a16:creationId xmlns:a16="http://schemas.microsoft.com/office/drawing/2014/main" id="{A55F7103-FE09-4326-926F-74DFB5CB1545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4" name="bk object 16">
            <a:extLst>
              <a:ext uri="{FF2B5EF4-FFF2-40B4-BE49-F238E27FC236}">
                <a16:creationId xmlns:a16="http://schemas.microsoft.com/office/drawing/2014/main" id="{EFB1F581-7091-49A3-B6C0-D69C79DB8A4B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449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pic>
        <p:nvPicPr>
          <p:cNvPr id="5" name="Bild 6">
            <a:extLst>
              <a:ext uri="{FF2B5EF4-FFF2-40B4-BE49-F238E27FC236}">
                <a16:creationId xmlns:a16="http://schemas.microsoft.com/office/drawing/2014/main" id="{E486C224-7B6D-4CD2-8BFF-C6CB3F9EA3B7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6" y="1502452"/>
            <a:ext cx="6516850" cy="3024336"/>
          </a:xfrm>
          <a:prstGeom prst="rect">
            <a:avLst/>
          </a:prstGeom>
        </p:spPr>
      </p:pic>
      <p:sp>
        <p:nvSpPr>
          <p:cNvPr id="6" name="Textfeld 4">
            <a:extLst>
              <a:ext uri="{FF2B5EF4-FFF2-40B4-BE49-F238E27FC236}">
                <a16:creationId xmlns:a16="http://schemas.microsoft.com/office/drawing/2014/main" id="{A31DC8B8-9AD6-4A44-8FD0-A1155AA5E657}"/>
              </a:ext>
            </a:extLst>
          </p:cNvPr>
          <p:cNvSpPr txBox="1"/>
          <p:nvPr/>
        </p:nvSpPr>
        <p:spPr>
          <a:xfrm>
            <a:off x="6944776" y="1554027"/>
            <a:ext cx="2030653" cy="2031325"/>
          </a:xfrm>
          <a:prstGeom prst="rect">
            <a:avLst/>
          </a:prstGeom>
          <a:ln w="28575" cmpd="sng">
            <a:solidFill>
              <a:srgbClr val="FFAA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buClr>
                <a:srgbClr val="FFAA00"/>
              </a:buClr>
              <a:defRPr sz="1600" b="1">
                <a:solidFill>
                  <a:srgbClr val="000000"/>
                </a:solidFill>
                <a:latin typeface="Avenir Ligh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400" dirty="0">
                <a:latin typeface="+mn-lt"/>
              </a:rPr>
              <a:t>Детектирование площади дорог</a:t>
            </a:r>
            <a:endParaRPr lang="de-DE" sz="1400" dirty="0">
              <a:latin typeface="+mn-lt"/>
            </a:endParaRPr>
          </a:p>
          <a:p>
            <a:endParaRPr lang="en-US" sz="1400" b="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Обнаружение общей площади дороги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На среднем разрешении 10см </a:t>
            </a:r>
            <a:endParaRPr lang="en-US" sz="1400" b="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8F25C-CA4A-483C-A3D4-9999C271770B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Площади дорог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BD21F-500A-421F-A851-61A36F7BA893}"/>
              </a:ext>
            </a:extLst>
          </p:cNvPr>
          <p:cNvSpPr txBox="1"/>
          <p:nvPr/>
        </p:nvSpPr>
        <p:spPr>
          <a:xfrm>
            <a:off x="1475656" y="411510"/>
            <a:ext cx="46085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Преобразование растр - вектор</a:t>
            </a:r>
          </a:p>
        </p:txBody>
      </p:sp>
      <p:sp>
        <p:nvSpPr>
          <p:cNvPr id="10" name="bk object 17">
            <a:extLst>
              <a:ext uri="{FF2B5EF4-FFF2-40B4-BE49-F238E27FC236}">
                <a16:creationId xmlns:a16="http://schemas.microsoft.com/office/drawing/2014/main" id="{05E19EEC-8BEA-4BBB-96FD-D25CCE3302B1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bk object 16">
            <a:extLst>
              <a:ext uri="{FF2B5EF4-FFF2-40B4-BE49-F238E27FC236}">
                <a16:creationId xmlns:a16="http://schemas.microsoft.com/office/drawing/2014/main" id="{9B86C274-3AF8-4FAA-BACE-E52CCDD6B0C7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3258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" y="0"/>
            <a:ext cx="9137589" cy="5265452"/>
          </a:xfrm>
          <a:prstGeom prst="rect">
            <a:avLst/>
          </a:prstGeom>
        </p:spPr>
      </p:pic>
      <p:pic>
        <p:nvPicPr>
          <p:cNvPr id="5" name="Bild 9">
            <a:extLst>
              <a:ext uri="{FF2B5EF4-FFF2-40B4-BE49-F238E27FC236}">
                <a16:creationId xmlns:a16="http://schemas.microsoft.com/office/drawing/2014/main" id="{7DF2D8CF-E257-44EB-803D-F546D35A1B1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1" y="1409877"/>
            <a:ext cx="1482021" cy="3466129"/>
          </a:xfrm>
          <a:prstGeom prst="rect">
            <a:avLst/>
          </a:prstGeom>
        </p:spPr>
      </p:pic>
      <p:pic>
        <p:nvPicPr>
          <p:cNvPr id="6" name="Bild 10">
            <a:extLst>
              <a:ext uri="{FF2B5EF4-FFF2-40B4-BE49-F238E27FC236}">
                <a16:creationId xmlns:a16="http://schemas.microsoft.com/office/drawing/2014/main" id="{258B0CE8-A2F7-4353-BCA9-7534422E5BB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412" y="3291830"/>
            <a:ext cx="1728192" cy="1584178"/>
          </a:xfrm>
          <a:prstGeom prst="rect">
            <a:avLst/>
          </a:prstGeom>
        </p:spPr>
      </p:pic>
      <p:pic>
        <p:nvPicPr>
          <p:cNvPr id="8" name="Bild 11">
            <a:extLst>
              <a:ext uri="{FF2B5EF4-FFF2-40B4-BE49-F238E27FC236}">
                <a16:creationId xmlns:a16="http://schemas.microsoft.com/office/drawing/2014/main" id="{8E04BCD5-C49F-47D4-BA69-FC5568B197AA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90" y="1409877"/>
            <a:ext cx="1728192" cy="1541217"/>
          </a:xfrm>
          <a:prstGeom prst="rect">
            <a:avLst/>
          </a:prstGeom>
        </p:spPr>
      </p:pic>
      <p:sp>
        <p:nvSpPr>
          <p:cNvPr id="9" name="Textfeld 4">
            <a:extLst>
              <a:ext uri="{FF2B5EF4-FFF2-40B4-BE49-F238E27FC236}">
                <a16:creationId xmlns:a16="http://schemas.microsoft.com/office/drawing/2014/main" id="{6DF0CD54-15A0-460B-A03D-5A549D4E5614}"/>
              </a:ext>
            </a:extLst>
          </p:cNvPr>
          <p:cNvSpPr txBox="1"/>
          <p:nvPr/>
        </p:nvSpPr>
        <p:spPr>
          <a:xfrm>
            <a:off x="4685520" y="1460642"/>
            <a:ext cx="4021143" cy="2708434"/>
          </a:xfrm>
          <a:prstGeom prst="rect">
            <a:avLst/>
          </a:prstGeom>
          <a:ln w="28575" cmpd="sng">
            <a:solidFill>
              <a:srgbClr val="FFAA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buClr>
                <a:srgbClr val="FFAA00"/>
              </a:buClr>
              <a:defRPr sz="1600" b="1">
                <a:solidFill>
                  <a:srgbClr val="000000"/>
                </a:solidFill>
                <a:latin typeface="Avenir Light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400" dirty="0">
                <a:latin typeface="+mn-lt"/>
              </a:rPr>
              <a:t>Разметка полос и дорожная разметка</a:t>
            </a:r>
            <a:endParaRPr lang="de-DE" dirty="0"/>
          </a:p>
          <a:p>
            <a:endParaRPr lang="en-US" sz="1400" b="0" dirty="0">
              <a:latin typeface="+mn-lt"/>
            </a:endParaRPr>
          </a:p>
          <a:p>
            <a:r>
              <a:rPr lang="ru-RU" sz="1400" b="0" dirty="0">
                <a:latin typeface="+mn-lt"/>
              </a:rPr>
              <a:t>Категории разметки</a:t>
            </a:r>
            <a:endParaRPr lang="en-US" sz="1400" b="0" dirty="0">
              <a:latin typeface="+mn-lt"/>
            </a:endParaRPr>
          </a:p>
          <a:p>
            <a:endParaRPr lang="en-US" sz="1400" b="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Автоматическое определение для разрешения 10 см</a:t>
            </a:r>
            <a:endParaRPr lang="en-US" sz="1400" b="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Маркировка полос (пунктирная и сплошная) выделена синим цветом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0" dirty="0">
                <a:latin typeface="+mn-lt"/>
              </a:rPr>
              <a:t>Дорожная разметка (например, стрелки, острова) выделена красным цветом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6662B-4F63-4260-BFBC-B93256B7AE9B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Дорожная разметка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43F9F-5BB6-4EE5-AC06-8B2BACA65680}"/>
              </a:ext>
            </a:extLst>
          </p:cNvPr>
          <p:cNvSpPr txBox="1"/>
          <p:nvPr/>
        </p:nvSpPr>
        <p:spPr>
          <a:xfrm>
            <a:off x="1475656" y="411510"/>
            <a:ext cx="44644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Преобразование растр - вектор</a:t>
            </a:r>
          </a:p>
        </p:txBody>
      </p:sp>
      <p:sp>
        <p:nvSpPr>
          <p:cNvPr id="12" name="bk object 17">
            <a:extLst>
              <a:ext uri="{FF2B5EF4-FFF2-40B4-BE49-F238E27FC236}">
                <a16:creationId xmlns:a16="http://schemas.microsoft.com/office/drawing/2014/main" id="{1AA4A19B-443E-42E8-94A1-03DE4DC17523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bk object 16">
            <a:extLst>
              <a:ext uri="{FF2B5EF4-FFF2-40B4-BE49-F238E27FC236}">
                <a16:creationId xmlns:a16="http://schemas.microsoft.com/office/drawing/2014/main" id="{77B3C728-2287-4BCC-8674-F76D6F593F14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8094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grpSp>
        <p:nvGrpSpPr>
          <p:cNvPr id="5" name="Gruppieren 1">
            <a:extLst>
              <a:ext uri="{FF2B5EF4-FFF2-40B4-BE49-F238E27FC236}">
                <a16:creationId xmlns:a16="http://schemas.microsoft.com/office/drawing/2014/main" id="{207FF44F-8070-46A9-820C-1AE37E27AA80}"/>
              </a:ext>
            </a:extLst>
          </p:cNvPr>
          <p:cNvGrpSpPr/>
          <p:nvPr/>
        </p:nvGrpSpPr>
        <p:grpSpPr>
          <a:xfrm>
            <a:off x="1040402" y="1436881"/>
            <a:ext cx="7056784" cy="3367117"/>
            <a:chOff x="310798" y="743557"/>
            <a:chExt cx="11713280" cy="5106433"/>
          </a:xfrm>
        </p:grpSpPr>
        <p:pic>
          <p:nvPicPr>
            <p:cNvPr id="6" name="Shape 106">
              <a:extLst>
                <a:ext uri="{FF2B5EF4-FFF2-40B4-BE49-F238E27FC236}">
                  <a16:creationId xmlns:a16="http://schemas.microsoft.com/office/drawing/2014/main" id="{36C4155F-E334-4214-8793-86E117E22239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798" y="743557"/>
              <a:ext cx="5453580" cy="5104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07">
              <a:extLst>
                <a:ext uri="{FF2B5EF4-FFF2-40B4-BE49-F238E27FC236}">
                  <a16:creationId xmlns:a16="http://schemas.microsoft.com/office/drawing/2014/main" id="{B12A23EE-6443-4731-BF4B-A4440EB41EF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330498" y="745290"/>
              <a:ext cx="5693580" cy="5104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C79BCCB-E280-4F1E-A205-F7FA0DD62D85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Моделирование полос движения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2598F-A74C-4CF0-A707-581CC1005995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Преобразование растр - вектор</a:t>
            </a:r>
          </a:p>
        </p:txBody>
      </p:sp>
      <p:sp>
        <p:nvSpPr>
          <p:cNvPr id="11" name="bk object 17">
            <a:extLst>
              <a:ext uri="{FF2B5EF4-FFF2-40B4-BE49-F238E27FC236}">
                <a16:creationId xmlns:a16="http://schemas.microsoft.com/office/drawing/2014/main" id="{C9D67179-79F7-4294-A50A-EF34E01FAFF6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bk object 16">
            <a:extLst>
              <a:ext uri="{FF2B5EF4-FFF2-40B4-BE49-F238E27FC236}">
                <a16:creationId xmlns:a16="http://schemas.microsoft.com/office/drawing/2014/main" id="{E42E4C5B-BB96-418E-93D0-FEC3D1C7B42A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5706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E37E6A-7A60-4F2D-A6FD-28C580F57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11" y="2389300"/>
            <a:ext cx="9144000" cy="2751377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02679027-C418-474F-95FD-5B9BC55C27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2191" y="1381377"/>
            <a:ext cx="1314575" cy="9048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87876DD-ABA0-40A1-B9AD-3AF0377BF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152" y="588732"/>
            <a:ext cx="1464476" cy="71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qb_img01">
            <a:extLst>
              <a:ext uri="{FF2B5EF4-FFF2-40B4-BE49-F238E27FC236}">
                <a16:creationId xmlns:a16="http://schemas.microsoft.com/office/drawing/2014/main" id="{058EE3E9-8466-4250-A918-E388B56AE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14411"/>
            <a:ext cx="1081088" cy="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2">
            <a:extLst>
              <a:ext uri="{FF2B5EF4-FFF2-40B4-BE49-F238E27FC236}">
                <a16:creationId xmlns:a16="http://schemas.microsoft.com/office/drawing/2014/main" id="{A0519458-342B-4C4F-8394-E30666B181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23" y="1107565"/>
            <a:ext cx="1066654" cy="7111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29E88-E8C1-4DC4-8790-87274FBFE5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411" y="1686540"/>
            <a:ext cx="1314575" cy="7027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EA6939-30FB-47CD-93E6-3503415960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9049" y="1591800"/>
            <a:ext cx="821070" cy="7748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5E4131-3625-4F04-9DF7-A11376A782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2002" y="1354703"/>
            <a:ext cx="413564" cy="7619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17A5A0-7027-4D3C-A04B-52AAC3B4A9E2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Адекватность метода решаемой задаче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DCAE2A-BCE3-46BF-9232-AC78E171F1FE}"/>
              </a:ext>
            </a:extLst>
          </p:cNvPr>
          <p:cNvSpPr txBox="1"/>
          <p:nvPr/>
        </p:nvSpPr>
        <p:spPr>
          <a:xfrm>
            <a:off x="1475656" y="411510"/>
            <a:ext cx="31651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Методы измерения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FF2CE3E-78CC-41E5-8EE5-01B576AA2968}"/>
              </a:ext>
            </a:extLst>
          </p:cNvPr>
          <p:cNvSpPr/>
          <p:nvPr/>
        </p:nvSpPr>
        <p:spPr>
          <a:xfrm>
            <a:off x="5838957" y="488183"/>
            <a:ext cx="1721781" cy="9135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bk object 17">
            <a:extLst>
              <a:ext uri="{FF2B5EF4-FFF2-40B4-BE49-F238E27FC236}">
                <a16:creationId xmlns:a16="http://schemas.microsoft.com/office/drawing/2014/main" id="{7CA51796-BBAD-4C07-A3BA-53E6869CC424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bk object 16">
            <a:extLst>
              <a:ext uri="{FF2B5EF4-FFF2-40B4-BE49-F238E27FC236}">
                <a16:creationId xmlns:a16="http://schemas.microsoft.com/office/drawing/2014/main" id="{CDDC38FA-971C-440F-A981-F8F791C7C494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463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E9FAB929-F8D9-42D6-A279-F2C7AEBBBC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487493"/>
            <a:ext cx="6416108" cy="3183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7A4A10-8EF9-46BA-8758-F65AF07BFE36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Семантическая модель полосы движения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A088A3-4A9C-4A3E-B560-DDF406903E88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Преобразование растр - вектор</a:t>
            </a:r>
          </a:p>
        </p:txBody>
      </p:sp>
      <p:sp>
        <p:nvSpPr>
          <p:cNvPr id="7" name="bk object 17">
            <a:extLst>
              <a:ext uri="{FF2B5EF4-FFF2-40B4-BE49-F238E27FC236}">
                <a16:creationId xmlns:a16="http://schemas.microsoft.com/office/drawing/2014/main" id="{96420A02-A52C-475D-A937-96BB7437F128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bk object 16">
            <a:extLst>
              <a:ext uri="{FF2B5EF4-FFF2-40B4-BE49-F238E27FC236}">
                <a16:creationId xmlns:a16="http://schemas.microsoft.com/office/drawing/2014/main" id="{904E43E8-1CA6-489A-B455-34DF0F4BED7C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1419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 descr="A close up of a plant&#10;&#10;Description generated with high confidence">
            <a:extLst>
              <a:ext uri="{FF2B5EF4-FFF2-40B4-BE49-F238E27FC236}">
                <a16:creationId xmlns:a16="http://schemas.microsoft.com/office/drawing/2014/main" id="{41CABB34-AAB7-473A-86F7-053DA88BB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0100"/>
          <a:stretch>
            <a:fillRect/>
          </a:stretch>
        </p:blipFill>
        <p:spPr>
          <a:xfrm>
            <a:off x="-17936" y="-1"/>
            <a:ext cx="9161936" cy="5164038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382DEC4-DE5A-4B29-939E-3EAEEC810EB1}"/>
              </a:ext>
            </a:extLst>
          </p:cNvPr>
          <p:cNvGrpSpPr/>
          <p:nvPr/>
        </p:nvGrpSpPr>
        <p:grpSpPr>
          <a:xfrm>
            <a:off x="-17936" y="0"/>
            <a:ext cx="6132519" cy="5164037"/>
            <a:chOff x="1335785" y="1832134"/>
            <a:chExt cx="5907882" cy="426395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71A947ED-C460-4B5A-B9E2-FBB94D3B9747}"/>
                </a:ext>
              </a:extLst>
            </p:cNvPr>
            <p:cNvGrpSpPr/>
            <p:nvPr/>
          </p:nvGrpSpPr>
          <p:grpSpPr>
            <a:xfrm>
              <a:off x="1335785" y="1832134"/>
              <a:ext cx="5907882" cy="4263950"/>
              <a:chOff x="-228600" y="205942"/>
              <a:chExt cx="5907882" cy="4263950"/>
            </a:xfrm>
          </p:grpSpPr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8CFB7691-7E34-4A50-AF82-013F92ACBC4A}"/>
                  </a:ext>
                </a:extLst>
              </p:cNvPr>
              <p:cNvSpPr/>
              <p:nvPr/>
            </p:nvSpPr>
            <p:spPr>
              <a:xfrm>
                <a:off x="-228600" y="212217"/>
                <a:ext cx="5907882" cy="4257675"/>
              </a:xfrm>
              <a:custGeom>
                <a:avLst/>
                <a:gdLst>
                  <a:gd name="connsiteX0" fmla="*/ 0 w 5907882"/>
                  <a:gd name="connsiteY0" fmla="*/ 4243388 h 4257675"/>
                  <a:gd name="connsiteX1" fmla="*/ 5907882 w 5907882"/>
                  <a:gd name="connsiteY1" fmla="*/ 4257675 h 4257675"/>
                  <a:gd name="connsiteX2" fmla="*/ 3850482 w 5907882"/>
                  <a:gd name="connsiteY2" fmla="*/ 0 h 4257675"/>
                  <a:gd name="connsiteX3" fmla="*/ 7144 w 5907882"/>
                  <a:gd name="connsiteY3" fmla="*/ 7144 h 4257675"/>
                  <a:gd name="connsiteX4" fmla="*/ 0 w 5907882"/>
                  <a:gd name="connsiteY4" fmla="*/ 4243388 h 42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7882" h="4257675">
                    <a:moveTo>
                      <a:pt x="0" y="4243388"/>
                    </a:moveTo>
                    <a:lnTo>
                      <a:pt x="5907882" y="4257675"/>
                    </a:lnTo>
                    <a:lnTo>
                      <a:pt x="3850482" y="0"/>
                    </a:lnTo>
                    <a:lnTo>
                      <a:pt x="7144" y="7144"/>
                    </a:lnTo>
                    <a:cubicBezTo>
                      <a:pt x="4763" y="1416844"/>
                      <a:pt x="2381" y="2826544"/>
                      <a:pt x="0" y="4243388"/>
                    </a:cubicBezTo>
                    <a:close/>
                  </a:path>
                </a:pathLst>
              </a:custGeom>
              <a:solidFill>
                <a:schemeClr val="accent5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3" name="Полилиния: фигура 12">
                <a:extLst>
                  <a:ext uri="{FF2B5EF4-FFF2-40B4-BE49-F238E27FC236}">
                    <a16:creationId xmlns:a16="http://schemas.microsoft.com/office/drawing/2014/main" id="{998C6FDA-E615-4382-A27F-9539CEC6DB5A}"/>
                  </a:ext>
                </a:extLst>
              </p:cNvPr>
              <p:cNvSpPr/>
              <p:nvPr/>
            </p:nvSpPr>
            <p:spPr>
              <a:xfrm>
                <a:off x="-228600" y="205942"/>
                <a:ext cx="4414603" cy="1154243"/>
              </a:xfrm>
              <a:custGeom>
                <a:avLst/>
                <a:gdLst>
                  <a:gd name="connsiteX0" fmla="*/ 0 w 4414603"/>
                  <a:gd name="connsiteY0" fmla="*/ 97437 h 1154243"/>
                  <a:gd name="connsiteX1" fmla="*/ 4414603 w 4414603"/>
                  <a:gd name="connsiteY1" fmla="*/ 1154243 h 1154243"/>
                  <a:gd name="connsiteX2" fmla="*/ 3844977 w 4414603"/>
                  <a:gd name="connsiteY2" fmla="*/ 0 h 1154243"/>
                  <a:gd name="connsiteX3" fmla="*/ 7495 w 4414603"/>
                  <a:gd name="connsiteY3" fmla="*/ 0 h 1154243"/>
                  <a:gd name="connsiteX4" fmla="*/ 0 w 4414603"/>
                  <a:gd name="connsiteY4" fmla="*/ 97437 h 115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4603" h="1154243">
                    <a:moveTo>
                      <a:pt x="0" y="97437"/>
                    </a:moveTo>
                    <a:lnTo>
                      <a:pt x="4414603" y="1154243"/>
                    </a:lnTo>
                    <a:lnTo>
                      <a:pt x="3844977" y="0"/>
                    </a:lnTo>
                    <a:lnTo>
                      <a:pt x="7495" y="0"/>
                    </a:lnTo>
                    <a:lnTo>
                      <a:pt x="0" y="97437"/>
                    </a:lnTo>
                    <a:close/>
                  </a:path>
                </a:pathLst>
              </a:custGeom>
              <a:solidFill>
                <a:schemeClr val="tx2">
                  <a:lumMod val="75000"/>
                  <a:alpha val="5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90A1FADF-B833-40CE-BC53-D1CC8D1824EB}"/>
                </a:ext>
              </a:extLst>
            </p:cNvPr>
            <p:cNvSpPr/>
            <p:nvPr/>
          </p:nvSpPr>
          <p:spPr>
            <a:xfrm>
              <a:off x="1335785" y="1832134"/>
              <a:ext cx="1686393" cy="1259174"/>
            </a:xfrm>
            <a:custGeom>
              <a:avLst/>
              <a:gdLst>
                <a:gd name="connsiteX0" fmla="*/ 0 w 1686393"/>
                <a:gd name="connsiteY0" fmla="*/ 1259174 h 1259174"/>
                <a:gd name="connsiteX1" fmla="*/ 1686393 w 1686393"/>
                <a:gd name="connsiteY1" fmla="*/ 0 h 1259174"/>
                <a:gd name="connsiteX2" fmla="*/ 7495 w 1686393"/>
                <a:gd name="connsiteY2" fmla="*/ 7496 h 1259174"/>
                <a:gd name="connsiteX3" fmla="*/ 0 w 1686393"/>
                <a:gd name="connsiteY3" fmla="*/ 1259174 h 125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393" h="1259174">
                  <a:moveTo>
                    <a:pt x="0" y="1259174"/>
                  </a:moveTo>
                  <a:lnTo>
                    <a:pt x="1686393" y="0"/>
                  </a:lnTo>
                  <a:lnTo>
                    <a:pt x="7495" y="7496"/>
                  </a:lnTo>
                  <a:cubicBezTo>
                    <a:pt x="4997" y="424722"/>
                    <a:pt x="2498" y="841948"/>
                    <a:pt x="0" y="1259174"/>
                  </a:cubicBez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14" name="object 4">
            <a:extLst>
              <a:ext uri="{FF2B5EF4-FFF2-40B4-BE49-F238E27FC236}">
                <a16:creationId xmlns:a16="http://schemas.microsoft.com/office/drawing/2014/main" id="{EDBD18FD-D235-4222-B7D8-DF08FCD22CDA}"/>
              </a:ext>
            </a:extLst>
          </p:cNvPr>
          <p:cNvSpPr txBox="1">
            <a:spLocks/>
          </p:cNvSpPr>
          <p:nvPr/>
        </p:nvSpPr>
        <p:spPr>
          <a:xfrm>
            <a:off x="569245" y="3124876"/>
            <a:ext cx="3818929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ru-RU" sz="2400" kern="0" spc="-27" dirty="0"/>
              <a:t>ВОЗДУШНОЕ ЛАЗЕРНОЕ СКАНИРОВАНИЕ</a:t>
            </a:r>
            <a:endParaRPr lang="en-US" sz="2400" kern="0" spc="-27" dirty="0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019810F4-C07A-49BB-80DF-A14047573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2" b="97674" l="6131" r="96496">
                        <a14:foregroundMark x1="10630" y1="34404" x2="14891" y2="18937"/>
                        <a14:foregroundMark x1="6715" y1="48616" x2="8971" y2="40426"/>
                        <a14:foregroundMark x1="14891" y1="18937" x2="24672" y2="9967"/>
                        <a14:foregroundMark x1="24672" y1="9967" x2="33461" y2="6453"/>
                        <a14:foregroundMark x1="63136" y1="7737" x2="44088" y2="52824"/>
                        <a14:foregroundMark x1="44088" y1="52824" x2="21606" y2="73754"/>
                        <a14:foregroundMark x1="21606" y1="73754" x2="14677" y2="76846"/>
                        <a14:foregroundMark x1="14098" y1="76451" x2="13577" y2="71318"/>
                        <a14:foregroundMark x1="13577" y1="71318" x2="7153" y2="67996"/>
                        <a14:foregroundMark x1="7153" y1="67996" x2="4199" y2="54655"/>
                        <a14:foregroundMark x1="5584" y1="51225" x2="6861" y2="48726"/>
                        <a14:foregroundMark x1="4552" y1="53245" x2="4763" y2="52833"/>
                        <a14:foregroundMark x1="6861" y1="48726" x2="7007" y2="48394"/>
                        <a14:foregroundMark x1="29781" y1="7309" x2="33430" y2="6495"/>
                        <a14:foregroundMark x1="65355" y1="6688" x2="66715" y2="6866"/>
                        <a14:foregroundMark x1="95009" y1="58734" x2="97080" y2="64895"/>
                        <a14:foregroundMark x1="86644" y1="33847" x2="93600" y2="54543"/>
                        <a14:foregroundMark x1="85839" y1="31451" x2="85936" y2="31739"/>
                        <a14:foregroundMark x1="97080" y1="64895" x2="94085" y2="78172"/>
                        <a14:foregroundMark x1="94307" y1="77187" x2="91349" y2="78737"/>
                        <a14:foregroundMark x1="86675" y1="80252" x2="67883" y2="78405"/>
                        <a14:foregroundMark x1="67883" y1="78405" x2="66861" y2="78627"/>
                        <a14:foregroundMark x1="21460" y1="4097" x2="29051" y2="3212"/>
                        <a14:foregroundMark x1="29051" y1="3212" x2="21460" y2="4430"/>
                        <a14:foregroundMark x1="68759" y1="3654" x2="73431" y2="3433"/>
                        <a14:foregroundMark x1="90949" y1="45626" x2="94845" y2="54323"/>
                        <a14:foregroundMark x1="96183" y1="58527" x2="96642" y2="64009"/>
                        <a14:foregroundMark x1="67591" y1="55814" x2="70219" y2="60576"/>
                        <a14:foregroundMark x1="42482" y1="49834" x2="56496" y2="71982"/>
                        <a14:foregroundMark x1="76496" y1="90033" x2="64949" y2="94285"/>
                        <a14:foregroundMark x1="53232" y1="96710" x2="46277" y2="97674"/>
                        <a14:foregroundMark x1="45511" y1="97216" x2="43662" y2="96109"/>
                        <a14:foregroundMark x1="11971" y1="77076" x2="23942" y2="84828"/>
                        <a14:foregroundMark x1="23942" y1="84828" x2="31095" y2="87597"/>
                        <a14:foregroundMark x1="31095" y1="87597" x2="39562" y2="93466"/>
                        <a14:foregroundMark x1="31825" y1="6977" x2="46715" y2="4208"/>
                        <a14:foregroundMark x1="46715" y1="4208" x2="32555" y2="6866"/>
                        <a14:foregroundMark x1="49635" y1="3876" x2="62336" y2="5980"/>
                        <a14:foregroundMark x1="85401" y1="31561" x2="84672" y2="30897"/>
                        <a14:foregroundMark x1="86569" y1="35327" x2="84964" y2="31118"/>
                        <a14:backgroundMark x1="38784" y1="93957" x2="42044" y2="95792"/>
                        <a14:backgroundMark x1="42044" y1="95792" x2="39143" y2="93731"/>
                        <a14:backgroundMark x1="17870" y1="83345" x2="19562" y2="85714"/>
                        <a14:backgroundMark x1="19562" y1="85714" x2="20976" y2="85356"/>
                        <a14:backgroundMark x1="42482" y1="95792" x2="43504" y2="96235"/>
                        <a14:backgroundMark x1="53431" y1="96456" x2="63942" y2="95570"/>
                        <a14:backgroundMark x1="46861" y1="98117" x2="45985" y2="97896"/>
                        <a14:backgroundMark x1="42920" y1="96235" x2="42044" y2="95460"/>
                        <a14:backgroundMark x1="88613" y1="79956" x2="88321" y2="80731"/>
                        <a14:backgroundMark x1="88759" y1="79734" x2="90073" y2="80288"/>
                        <a14:backgroundMark x1="88759" y1="79956" x2="87883" y2="80842"/>
                        <a14:backgroundMark x1="94307" y1="77852" x2="95036" y2="76301"/>
                        <a14:backgroundMark x1="86277" y1="31672" x2="87007" y2="33776"/>
                        <a14:backgroundMark x1="95182" y1="54264" x2="96496" y2="58472"/>
                        <a14:backgroundMark x1="10219" y1="34330" x2="8321" y2="40310"/>
                        <a14:backgroundMark x1="4964" y1="51163" x2="4672" y2="52824"/>
                        <a14:backgroundMark x1="4380" y1="53267" x2="4672" y2="54596"/>
                        <a14:backgroundMark x1="3942" y1="55592" x2="4672" y2="52824"/>
                        <a14:backgroundMark x1="94453" y1="77852" x2="95182" y2="75858"/>
                        <a14:backgroundMark x1="93869" y1="78295" x2="95182" y2="75969"/>
                        <a14:backgroundMark x1="46862" y1="4006" x2="49781" y2="3654"/>
                        <a14:backgroundMark x1="43347" y1="3055" x2="41460" y2="2879"/>
                        <a14:backgroundMark x1="49781" y1="3654" x2="47287" y2="3422"/>
                        <a14:backgroundMark x1="41460" y1="2879" x2="36431" y2="4353"/>
                        <a14:backgroundMark x1="62464" y1="5849" x2="65109" y2="6312"/>
                        <a14:backgroundMark x1="65109" y1="6312" x2="62825" y2="5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931790"/>
            <a:ext cx="1225562" cy="16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17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CB7F4-54A7-4399-ADF2-5D8AE6C4D8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33" y="246487"/>
            <a:ext cx="2423766" cy="261211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139777-8B66-4680-8184-5E8D74DF21E3}"/>
              </a:ext>
            </a:extLst>
          </p:cNvPr>
          <p:cNvSpPr txBox="1">
            <a:spLocks/>
          </p:cNvSpPr>
          <p:nvPr/>
        </p:nvSpPr>
        <p:spPr>
          <a:xfrm>
            <a:off x="139679" y="1995686"/>
            <a:ext cx="5372099" cy="28872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200" b="1" dirty="0"/>
              <a:t>Производительность</a:t>
            </a:r>
          </a:p>
          <a:p>
            <a:pPr lvl="2"/>
            <a:r>
              <a:rPr lang="ru-RU" sz="850" dirty="0"/>
              <a:t>До 2 миллионов импульсов в секунду (МГц) - самая высокая скорость сбора данных среди линейных лазерных сканеров</a:t>
            </a:r>
            <a:endParaRPr lang="sv-SE" sz="850" dirty="0"/>
          </a:p>
          <a:p>
            <a:pPr lvl="1"/>
            <a:r>
              <a:rPr lang="ru-RU" sz="1200" b="1" dirty="0"/>
              <a:t>Для сложного рельефа</a:t>
            </a:r>
          </a:p>
          <a:p>
            <a:pPr lvl="2"/>
            <a:r>
              <a:rPr lang="ru-RU" sz="850" dirty="0"/>
              <a:t>Работа одновременно с 35 импульсами в воздухе (технология автоматического разрешения неоднозначности измерений, множественные зоны </a:t>
            </a:r>
            <a:r>
              <a:rPr lang="ru-RU" sz="850" dirty="0" err="1"/>
              <a:t>MPiA</a:t>
            </a:r>
            <a:r>
              <a:rPr lang="ru-RU" sz="850" dirty="0"/>
              <a:t>)</a:t>
            </a:r>
          </a:p>
          <a:p>
            <a:pPr lvl="2"/>
            <a:r>
              <a:rPr lang="ru-RU" sz="850" dirty="0"/>
              <a:t>Бесшовные данные при огромных перепадах высот. Возможность съемки самых сложных ландшафтов, от городского до горной местности</a:t>
            </a:r>
            <a:endParaRPr lang="sv-SE" sz="850" dirty="0"/>
          </a:p>
          <a:p>
            <a:pPr lvl="1"/>
            <a:r>
              <a:rPr lang="ru-RU" sz="1200" b="1" dirty="0"/>
              <a:t>Широкий спектр применений</a:t>
            </a:r>
          </a:p>
          <a:p>
            <a:pPr lvl="2"/>
            <a:r>
              <a:rPr lang="ru-RU" sz="850" dirty="0"/>
              <a:t>Диапазон высот съемки от 300 м до &gt; 5 000 м</a:t>
            </a:r>
          </a:p>
          <a:p>
            <a:pPr lvl="2"/>
            <a:r>
              <a:rPr lang="ru-RU" sz="850" dirty="0"/>
              <a:t>Производительность 500 кв. км в час при </a:t>
            </a:r>
            <a:r>
              <a:rPr lang="sv-SE" sz="850" dirty="0"/>
              <a:t>8 </a:t>
            </a:r>
            <a:r>
              <a:rPr lang="ru-RU" sz="850" dirty="0"/>
              <a:t>точках на м</a:t>
            </a:r>
            <a:r>
              <a:rPr lang="ru-RU" sz="850" baseline="30000" dirty="0"/>
              <a:t>2</a:t>
            </a:r>
            <a:r>
              <a:rPr lang="sv-SE" sz="850" dirty="0"/>
              <a:t>,</a:t>
            </a:r>
            <a:r>
              <a:rPr lang="ru-RU" sz="850" dirty="0"/>
              <a:t> и СКО</a:t>
            </a:r>
            <a:r>
              <a:rPr lang="sv-SE" sz="850" dirty="0"/>
              <a:t> &lt; 5 </a:t>
            </a:r>
            <a:r>
              <a:rPr lang="ru-RU" sz="850" dirty="0"/>
              <a:t>см</a:t>
            </a:r>
            <a:endParaRPr lang="en-US" sz="850" dirty="0"/>
          </a:p>
          <a:p>
            <a:pPr lvl="1"/>
            <a:r>
              <a:rPr lang="ru-RU" sz="1200" b="1" dirty="0"/>
              <a:t>Геометрическая точность</a:t>
            </a:r>
            <a:endParaRPr lang="en-US" sz="1200" b="1" dirty="0"/>
          </a:p>
          <a:p>
            <a:pPr lvl="2"/>
            <a:r>
              <a:rPr lang="ru-RU" sz="850" dirty="0"/>
              <a:t>Улучшенные характеристики лазерного сканера, периферийных устройств и интегрированного процесса пост обработки позволили достичь нового уровня геометрической точности, даже при съемке с больших высот</a:t>
            </a:r>
          </a:p>
          <a:p>
            <a:pPr lvl="1"/>
            <a:r>
              <a:rPr lang="ru-RU" sz="1200" b="1" dirty="0"/>
              <a:t>Эллиптическая развертка с равномерным распределением точек</a:t>
            </a:r>
          </a:p>
          <a:p>
            <a:pPr lvl="2"/>
            <a:r>
              <a:rPr lang="ru-RU" sz="850" dirty="0"/>
              <a:t>Равномерное распределение точек по эллипсу сканирования обеспечивает одинаковую плотность точек в центре и на границах угла поля зрения</a:t>
            </a:r>
          </a:p>
          <a:p>
            <a:pPr lvl="2"/>
            <a:r>
              <a:rPr lang="ru-RU" sz="850" dirty="0"/>
              <a:t>Изменяемый угол поля зрения от 20 до 40 градусов позволяет достигать исключительно высоких плотностей точек, даже при съемке с больших высот</a:t>
            </a:r>
          </a:p>
          <a:p>
            <a:pPr lvl="2"/>
            <a:r>
              <a:rPr lang="ru-RU" sz="850" dirty="0"/>
              <a:t>Частота сканирования лазера 7,500 оборотов в минуту (250 линий в секунду) обеспечивает равномерное распределение точек в большом диапазоне высот и скоростей съемки</a:t>
            </a:r>
          </a:p>
          <a:p>
            <a:pPr lvl="2"/>
            <a:endParaRPr lang="sv-SE" sz="1200" dirty="0"/>
          </a:p>
          <a:p>
            <a:pPr lvl="2"/>
            <a:endParaRPr lang="en-US" sz="1050" dirty="0"/>
          </a:p>
          <a:p>
            <a:endParaRPr lang="en-GB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BE40A9-6986-4314-B68A-F1D67BDAA3E6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Уникальные характеристики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3BCC5-8E50-49F4-9966-2C5C759EE467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Leica TerrainMapper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88478376-D9CA-4E4C-B1C8-6B9E0F7BD5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2" b="97674" l="6131" r="96496">
                        <a14:foregroundMark x1="10630" y1="34404" x2="14891" y2="18937"/>
                        <a14:foregroundMark x1="6715" y1="48616" x2="8971" y2="40426"/>
                        <a14:foregroundMark x1="14891" y1="18937" x2="24672" y2="9967"/>
                        <a14:foregroundMark x1="24672" y1="9967" x2="33461" y2="6453"/>
                        <a14:foregroundMark x1="63136" y1="7737" x2="44088" y2="52824"/>
                        <a14:foregroundMark x1="44088" y1="52824" x2="21606" y2="73754"/>
                        <a14:foregroundMark x1="21606" y1="73754" x2="14677" y2="76846"/>
                        <a14:foregroundMark x1="14098" y1="76451" x2="13577" y2="71318"/>
                        <a14:foregroundMark x1="13577" y1="71318" x2="7153" y2="67996"/>
                        <a14:foregroundMark x1="7153" y1="67996" x2="4199" y2="54655"/>
                        <a14:foregroundMark x1="5584" y1="51225" x2="6861" y2="48726"/>
                        <a14:foregroundMark x1="4552" y1="53245" x2="4763" y2="52833"/>
                        <a14:foregroundMark x1="6861" y1="48726" x2="7007" y2="48394"/>
                        <a14:foregroundMark x1="29781" y1="7309" x2="33430" y2="6495"/>
                        <a14:foregroundMark x1="65355" y1="6688" x2="66715" y2="6866"/>
                        <a14:foregroundMark x1="95009" y1="58734" x2="97080" y2="64895"/>
                        <a14:foregroundMark x1="86644" y1="33847" x2="93600" y2="54543"/>
                        <a14:foregroundMark x1="85839" y1="31451" x2="85936" y2="31739"/>
                        <a14:foregroundMark x1="97080" y1="64895" x2="94085" y2="78172"/>
                        <a14:foregroundMark x1="94307" y1="77187" x2="91349" y2="78737"/>
                        <a14:foregroundMark x1="86675" y1="80252" x2="67883" y2="78405"/>
                        <a14:foregroundMark x1="67883" y1="78405" x2="66861" y2="78627"/>
                        <a14:foregroundMark x1="21460" y1="4097" x2="29051" y2="3212"/>
                        <a14:foregroundMark x1="29051" y1="3212" x2="21460" y2="4430"/>
                        <a14:foregroundMark x1="68759" y1="3654" x2="73431" y2="3433"/>
                        <a14:foregroundMark x1="90949" y1="45626" x2="94845" y2="54323"/>
                        <a14:foregroundMark x1="96183" y1="58527" x2="96642" y2="64009"/>
                        <a14:foregroundMark x1="67591" y1="55814" x2="70219" y2="60576"/>
                        <a14:foregroundMark x1="42482" y1="49834" x2="56496" y2="71982"/>
                        <a14:foregroundMark x1="76496" y1="90033" x2="64949" y2="94285"/>
                        <a14:foregroundMark x1="53232" y1="96710" x2="46277" y2="97674"/>
                        <a14:foregroundMark x1="45511" y1="97216" x2="43662" y2="96109"/>
                        <a14:foregroundMark x1="11971" y1="77076" x2="23942" y2="84828"/>
                        <a14:foregroundMark x1="23942" y1="84828" x2="31095" y2="87597"/>
                        <a14:foregroundMark x1="31095" y1="87597" x2="39562" y2="93466"/>
                        <a14:foregroundMark x1="31825" y1="6977" x2="46715" y2="4208"/>
                        <a14:foregroundMark x1="46715" y1="4208" x2="32555" y2="6866"/>
                        <a14:foregroundMark x1="49635" y1="3876" x2="62336" y2="5980"/>
                        <a14:foregroundMark x1="85401" y1="31561" x2="84672" y2="30897"/>
                        <a14:foregroundMark x1="86569" y1="35327" x2="84964" y2="31118"/>
                        <a14:backgroundMark x1="38784" y1="93957" x2="42044" y2="95792"/>
                        <a14:backgroundMark x1="42044" y1="95792" x2="39143" y2="93731"/>
                        <a14:backgroundMark x1="17870" y1="83345" x2="19562" y2="85714"/>
                        <a14:backgroundMark x1="19562" y1="85714" x2="20976" y2="85356"/>
                        <a14:backgroundMark x1="42482" y1="95792" x2="43504" y2="96235"/>
                        <a14:backgroundMark x1="53431" y1="96456" x2="63942" y2="95570"/>
                        <a14:backgroundMark x1="46861" y1="98117" x2="45985" y2="97896"/>
                        <a14:backgroundMark x1="42920" y1="96235" x2="42044" y2="95460"/>
                        <a14:backgroundMark x1="88613" y1="79956" x2="88321" y2="80731"/>
                        <a14:backgroundMark x1="88759" y1="79734" x2="90073" y2="80288"/>
                        <a14:backgroundMark x1="88759" y1="79956" x2="87883" y2="80842"/>
                        <a14:backgroundMark x1="94307" y1="77852" x2="95036" y2="76301"/>
                        <a14:backgroundMark x1="86277" y1="31672" x2="87007" y2="33776"/>
                        <a14:backgroundMark x1="95182" y1="54264" x2="96496" y2="58472"/>
                        <a14:backgroundMark x1="10219" y1="34330" x2="8321" y2="40310"/>
                        <a14:backgroundMark x1="4964" y1="51163" x2="4672" y2="52824"/>
                        <a14:backgroundMark x1="4380" y1="53267" x2="4672" y2="54596"/>
                        <a14:backgroundMark x1="3942" y1="55592" x2="4672" y2="52824"/>
                        <a14:backgroundMark x1="94453" y1="77852" x2="95182" y2="75858"/>
                        <a14:backgroundMark x1="93869" y1="78295" x2="95182" y2="75969"/>
                        <a14:backgroundMark x1="46862" y1="4006" x2="49781" y2="3654"/>
                        <a14:backgroundMark x1="43347" y1="3055" x2="41460" y2="2879"/>
                        <a14:backgroundMark x1="49781" y1="3654" x2="47287" y2="3422"/>
                        <a14:backgroundMark x1="41460" y1="2879" x2="36431" y2="4353"/>
                        <a14:backgroundMark x1="62464" y1="5849" x2="65109" y2="6312"/>
                        <a14:backgroundMark x1="65109" y1="6312" x2="62825" y2="5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44" y="2910787"/>
            <a:ext cx="1566597" cy="2065163"/>
          </a:xfrm>
          <a:prstGeom prst="rect">
            <a:avLst/>
          </a:prstGeom>
        </p:spPr>
      </p:pic>
      <p:sp>
        <p:nvSpPr>
          <p:cNvPr id="9" name="bk object 17">
            <a:extLst>
              <a:ext uri="{FF2B5EF4-FFF2-40B4-BE49-F238E27FC236}">
                <a16:creationId xmlns:a16="http://schemas.microsoft.com/office/drawing/2014/main" id="{224A59F0-A1E8-464B-BCF2-CC4366DB09AC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5" name="bk object 16">
            <a:extLst>
              <a:ext uri="{FF2B5EF4-FFF2-40B4-BE49-F238E27FC236}">
                <a16:creationId xmlns:a16="http://schemas.microsoft.com/office/drawing/2014/main" id="{066F0A46-659E-485C-A445-7BEF626E6B99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8633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E40A9-6986-4314-B68A-F1D67BDAA3E6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Равномерное распределение точек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3BCC5-8E50-49F4-9966-2C5C759EE467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Leica TerrainMapper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17C44A-0A35-46BE-9491-A61CA2FDC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427846"/>
            <a:ext cx="4953000" cy="35657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6FF24C-AE8F-44C9-9582-49595DE10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983" y="1656445"/>
            <a:ext cx="5335368" cy="2971800"/>
          </a:xfrm>
          <a:prstGeom prst="rect">
            <a:avLst/>
          </a:prstGeom>
        </p:spPr>
      </p:pic>
      <p:sp>
        <p:nvSpPr>
          <p:cNvPr id="8" name="bk object 17">
            <a:extLst>
              <a:ext uri="{FF2B5EF4-FFF2-40B4-BE49-F238E27FC236}">
                <a16:creationId xmlns:a16="http://schemas.microsoft.com/office/drawing/2014/main" id="{990F7975-807E-497F-B484-7257BA461104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id="{53BE7C2B-800A-4B51-B354-28C20B9B2AD9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443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E40A9-6986-4314-B68A-F1D67BDAA3E6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Эллиптическая развертка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3BCC5-8E50-49F4-9966-2C5C759EE467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Leica TerrainMapper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10" name="Picture 4" descr="A castle on top of a grass covered field&#10;&#10;Description generated with high confidence">
            <a:extLst>
              <a:ext uri="{FF2B5EF4-FFF2-40B4-BE49-F238E27FC236}">
                <a16:creationId xmlns:a16="http://schemas.microsoft.com/office/drawing/2014/main" id="{4445AEAA-F521-4890-B828-5423A3F382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" b="4174"/>
          <a:stretch/>
        </p:blipFill>
        <p:spPr>
          <a:xfrm>
            <a:off x="6411" y="1436881"/>
            <a:ext cx="9160793" cy="3703796"/>
          </a:xfrm>
          <a:prstGeom prst="rect">
            <a:avLst/>
          </a:prstGeom>
        </p:spPr>
      </p:pic>
      <p:sp>
        <p:nvSpPr>
          <p:cNvPr id="8" name="bk object 16">
            <a:extLst>
              <a:ext uri="{FF2B5EF4-FFF2-40B4-BE49-F238E27FC236}">
                <a16:creationId xmlns:a16="http://schemas.microsoft.com/office/drawing/2014/main" id="{12604896-234D-4ABB-8E96-048ED5BF0868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4503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E40A9-6986-4314-B68A-F1D67BDAA3E6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Эллиптическая развертка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3BCC5-8E50-49F4-9966-2C5C759EE467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Leica TerrainMapper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DB62C7-983D-4AD4-99FF-72C2F3167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34"/>
            <a:ext cx="9135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29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E40A9-6986-4314-B68A-F1D67BDAA3E6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Эллиптическая развертка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3BCC5-8E50-49F4-9966-2C5C759EE467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Leica TerrainMapper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3912BF-BBB8-4E83-ABE3-7C4856F1D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4" y="0"/>
            <a:ext cx="91175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31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E40A9-6986-4314-B68A-F1D67BDAA3E6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Эллиптическая развертка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3BCC5-8E50-49F4-9966-2C5C759EE467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Leica TerrainMapper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24E37C-4E9A-4EB0-951D-D1F8D2E11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4" y="0"/>
            <a:ext cx="91091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00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E40A9-6986-4314-B68A-F1D67BDAA3E6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Эллиптическая развертка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3BCC5-8E50-49F4-9966-2C5C759EE467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Leica TerrainMapper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17E5B3-AE8A-4D1F-9052-590AD9125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8" y="0"/>
            <a:ext cx="91223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15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E40A9-6986-4314-B68A-F1D67BDAA3E6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Эллиптическая развертка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3BCC5-8E50-49F4-9966-2C5C759EE467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Leica TerrainMapper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E52654-C856-4F0F-8686-3C0CC8694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3" y="0"/>
            <a:ext cx="91055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29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22544B-5629-498A-9A35-B6EEBDB8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7D243C-51D0-428C-9797-CBD7B75D2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B8B654-829E-4A01-912E-D3D411C30CDF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Адекватность метода решаемой задаче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27F26-95DD-4F0E-8584-EB97963B3B83}"/>
              </a:ext>
            </a:extLst>
          </p:cNvPr>
          <p:cNvSpPr txBox="1"/>
          <p:nvPr/>
        </p:nvSpPr>
        <p:spPr>
          <a:xfrm>
            <a:off x="1475656" y="411510"/>
            <a:ext cx="31651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Методы измерения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D138C50-E1C4-4A9A-8346-487D4915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" y="-1297"/>
            <a:ext cx="9131178" cy="514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382DEC4-DE5A-4B29-939E-3EAEEC810EB1}"/>
              </a:ext>
            </a:extLst>
          </p:cNvPr>
          <p:cNvGrpSpPr/>
          <p:nvPr/>
        </p:nvGrpSpPr>
        <p:grpSpPr>
          <a:xfrm>
            <a:off x="-17936" y="0"/>
            <a:ext cx="6132519" cy="5164037"/>
            <a:chOff x="1335785" y="1832134"/>
            <a:chExt cx="5907882" cy="4263950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71A947ED-C460-4B5A-B9E2-FBB94D3B9747}"/>
                </a:ext>
              </a:extLst>
            </p:cNvPr>
            <p:cNvGrpSpPr/>
            <p:nvPr/>
          </p:nvGrpSpPr>
          <p:grpSpPr>
            <a:xfrm>
              <a:off x="1335785" y="1832134"/>
              <a:ext cx="5907882" cy="4263950"/>
              <a:chOff x="-228600" y="205942"/>
              <a:chExt cx="5907882" cy="4263950"/>
            </a:xfrm>
          </p:grpSpPr>
          <p:sp>
            <p:nvSpPr>
              <p:cNvPr id="12" name="Полилиния: фигура 11">
                <a:extLst>
                  <a:ext uri="{FF2B5EF4-FFF2-40B4-BE49-F238E27FC236}">
                    <a16:creationId xmlns:a16="http://schemas.microsoft.com/office/drawing/2014/main" id="{8CFB7691-7E34-4A50-AF82-013F92ACBC4A}"/>
                  </a:ext>
                </a:extLst>
              </p:cNvPr>
              <p:cNvSpPr/>
              <p:nvPr/>
            </p:nvSpPr>
            <p:spPr>
              <a:xfrm>
                <a:off x="-228600" y="212217"/>
                <a:ext cx="5907882" cy="4257675"/>
              </a:xfrm>
              <a:custGeom>
                <a:avLst/>
                <a:gdLst>
                  <a:gd name="connsiteX0" fmla="*/ 0 w 5907882"/>
                  <a:gd name="connsiteY0" fmla="*/ 4243388 h 4257675"/>
                  <a:gd name="connsiteX1" fmla="*/ 5907882 w 5907882"/>
                  <a:gd name="connsiteY1" fmla="*/ 4257675 h 4257675"/>
                  <a:gd name="connsiteX2" fmla="*/ 3850482 w 5907882"/>
                  <a:gd name="connsiteY2" fmla="*/ 0 h 4257675"/>
                  <a:gd name="connsiteX3" fmla="*/ 7144 w 5907882"/>
                  <a:gd name="connsiteY3" fmla="*/ 7144 h 4257675"/>
                  <a:gd name="connsiteX4" fmla="*/ 0 w 5907882"/>
                  <a:gd name="connsiteY4" fmla="*/ 4243388 h 4257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07882" h="4257675">
                    <a:moveTo>
                      <a:pt x="0" y="4243388"/>
                    </a:moveTo>
                    <a:lnTo>
                      <a:pt x="5907882" y="4257675"/>
                    </a:lnTo>
                    <a:lnTo>
                      <a:pt x="3850482" y="0"/>
                    </a:lnTo>
                    <a:lnTo>
                      <a:pt x="7144" y="7144"/>
                    </a:lnTo>
                    <a:cubicBezTo>
                      <a:pt x="4763" y="1416844"/>
                      <a:pt x="2381" y="2826544"/>
                      <a:pt x="0" y="4243388"/>
                    </a:cubicBezTo>
                    <a:close/>
                  </a:path>
                </a:pathLst>
              </a:custGeom>
              <a:solidFill>
                <a:schemeClr val="accent5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13" name="Полилиния: фигура 12">
                <a:extLst>
                  <a:ext uri="{FF2B5EF4-FFF2-40B4-BE49-F238E27FC236}">
                    <a16:creationId xmlns:a16="http://schemas.microsoft.com/office/drawing/2014/main" id="{998C6FDA-E615-4382-A27F-9539CEC6DB5A}"/>
                  </a:ext>
                </a:extLst>
              </p:cNvPr>
              <p:cNvSpPr/>
              <p:nvPr/>
            </p:nvSpPr>
            <p:spPr>
              <a:xfrm>
                <a:off x="-228600" y="205942"/>
                <a:ext cx="4414603" cy="1154243"/>
              </a:xfrm>
              <a:custGeom>
                <a:avLst/>
                <a:gdLst>
                  <a:gd name="connsiteX0" fmla="*/ 0 w 4414603"/>
                  <a:gd name="connsiteY0" fmla="*/ 97437 h 1154243"/>
                  <a:gd name="connsiteX1" fmla="*/ 4414603 w 4414603"/>
                  <a:gd name="connsiteY1" fmla="*/ 1154243 h 1154243"/>
                  <a:gd name="connsiteX2" fmla="*/ 3844977 w 4414603"/>
                  <a:gd name="connsiteY2" fmla="*/ 0 h 1154243"/>
                  <a:gd name="connsiteX3" fmla="*/ 7495 w 4414603"/>
                  <a:gd name="connsiteY3" fmla="*/ 0 h 1154243"/>
                  <a:gd name="connsiteX4" fmla="*/ 0 w 4414603"/>
                  <a:gd name="connsiteY4" fmla="*/ 97437 h 115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4603" h="1154243">
                    <a:moveTo>
                      <a:pt x="0" y="97437"/>
                    </a:moveTo>
                    <a:lnTo>
                      <a:pt x="4414603" y="1154243"/>
                    </a:lnTo>
                    <a:lnTo>
                      <a:pt x="3844977" y="0"/>
                    </a:lnTo>
                    <a:lnTo>
                      <a:pt x="7495" y="0"/>
                    </a:lnTo>
                    <a:lnTo>
                      <a:pt x="0" y="97437"/>
                    </a:lnTo>
                    <a:close/>
                  </a:path>
                </a:pathLst>
              </a:custGeom>
              <a:solidFill>
                <a:schemeClr val="tx2">
                  <a:lumMod val="75000"/>
                  <a:alpha val="5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90A1FADF-B833-40CE-BC53-D1CC8D1824EB}"/>
                </a:ext>
              </a:extLst>
            </p:cNvPr>
            <p:cNvSpPr/>
            <p:nvPr/>
          </p:nvSpPr>
          <p:spPr>
            <a:xfrm>
              <a:off x="1335785" y="1832134"/>
              <a:ext cx="1686393" cy="1259174"/>
            </a:xfrm>
            <a:custGeom>
              <a:avLst/>
              <a:gdLst>
                <a:gd name="connsiteX0" fmla="*/ 0 w 1686393"/>
                <a:gd name="connsiteY0" fmla="*/ 1259174 h 1259174"/>
                <a:gd name="connsiteX1" fmla="*/ 1686393 w 1686393"/>
                <a:gd name="connsiteY1" fmla="*/ 0 h 1259174"/>
                <a:gd name="connsiteX2" fmla="*/ 7495 w 1686393"/>
                <a:gd name="connsiteY2" fmla="*/ 7496 h 1259174"/>
                <a:gd name="connsiteX3" fmla="*/ 0 w 1686393"/>
                <a:gd name="connsiteY3" fmla="*/ 1259174 h 125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6393" h="1259174">
                  <a:moveTo>
                    <a:pt x="0" y="1259174"/>
                  </a:moveTo>
                  <a:lnTo>
                    <a:pt x="1686393" y="0"/>
                  </a:lnTo>
                  <a:lnTo>
                    <a:pt x="7495" y="7496"/>
                  </a:lnTo>
                  <a:cubicBezTo>
                    <a:pt x="4997" y="424722"/>
                    <a:pt x="2498" y="841948"/>
                    <a:pt x="0" y="1259174"/>
                  </a:cubicBez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14" name="object 4">
            <a:extLst>
              <a:ext uri="{FF2B5EF4-FFF2-40B4-BE49-F238E27FC236}">
                <a16:creationId xmlns:a16="http://schemas.microsoft.com/office/drawing/2014/main" id="{EDBD18FD-D235-4222-B7D8-DF08FCD22CDA}"/>
              </a:ext>
            </a:extLst>
          </p:cNvPr>
          <p:cNvSpPr txBox="1">
            <a:spLocks/>
          </p:cNvSpPr>
          <p:nvPr/>
        </p:nvSpPr>
        <p:spPr>
          <a:xfrm>
            <a:off x="569245" y="3124876"/>
            <a:ext cx="3818929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ru-RU" sz="2400" kern="0" spc="-27" dirty="0"/>
              <a:t>АЭРОФОТОСЪЕМКА</a:t>
            </a:r>
            <a:endParaRPr lang="en-US" sz="2400" kern="0" spc="-27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AD74A9-EA75-415B-B556-2300BCCA5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31" y="1026788"/>
            <a:ext cx="2839853" cy="255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56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15BAB78-DFE8-425A-A1E9-46FFC6372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AD2C7D-86B7-4BD3-8807-39D1E3399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91" y="3646221"/>
            <a:ext cx="2490217" cy="1499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5E36E-8449-486C-9244-B1EE91B3F3ED}"/>
              </a:ext>
            </a:extLst>
          </p:cNvPr>
          <p:cNvSpPr txBox="1"/>
          <p:nvPr/>
        </p:nvSpPr>
        <p:spPr>
          <a:xfrm>
            <a:off x="4562297" y="-4120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0439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ED9AC-2E35-462D-AF9D-F0A4A653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57571D-A624-44C1-93C6-B0AD9C431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93EC70-36C8-4A65-83E8-43F943296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592F3B-7F24-4679-84E6-5A9238701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33AE8-9821-4D7B-BEDF-C7817BEAD416}"/>
              </a:ext>
            </a:extLst>
          </p:cNvPr>
          <p:cNvSpPr txBox="1"/>
          <p:nvPr/>
        </p:nvSpPr>
        <p:spPr>
          <a:xfrm>
            <a:off x="966729" y="1026788"/>
            <a:ext cx="4722614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Цифровая крупноформатная аэрофотокамера </a:t>
            </a:r>
            <a:r>
              <a:rPr lang="en-US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Leica DMC III</a:t>
            </a:r>
            <a:endParaRPr lang="ru-RU" sz="14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7FE10-CC8D-4C99-9B54-09BC238F3C83}"/>
              </a:ext>
            </a:extLst>
          </p:cNvPr>
          <p:cNvSpPr txBox="1"/>
          <p:nvPr/>
        </p:nvSpPr>
        <p:spPr>
          <a:xfrm>
            <a:off x="1475656" y="411510"/>
            <a:ext cx="31651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АЭРОФОТОСЪЕМКА</a:t>
            </a:r>
          </a:p>
        </p:txBody>
      </p:sp>
      <p:pic>
        <p:nvPicPr>
          <p:cNvPr id="8" name="Picture 2" descr="D:\Presentations\Bilder\_MG_1326.jpg">
            <a:extLst>
              <a:ext uri="{FF2B5EF4-FFF2-40B4-BE49-F238E27FC236}">
                <a16:creationId xmlns:a16="http://schemas.microsoft.com/office/drawing/2014/main" id="{E4063C68-5909-42D9-8438-E418B812B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669" y="1484154"/>
            <a:ext cx="5296978" cy="355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2">
            <a:extLst>
              <a:ext uri="{FF2B5EF4-FFF2-40B4-BE49-F238E27FC236}">
                <a16:creationId xmlns:a16="http://schemas.microsoft.com/office/drawing/2014/main" id="{3746115D-D951-4BCD-8A77-477DA6F87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132" y="1482372"/>
            <a:ext cx="2546668" cy="324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CMOS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сенсор</a:t>
            </a:r>
          </a:p>
          <a:p>
            <a:pPr lvl="1" eaLnBrk="1" hangingPunct="1">
              <a:buClr>
                <a:schemeClr val="tx2"/>
              </a:buClr>
              <a:buFont typeface="Courier New" pitchFamily="49" charset="0"/>
              <a:buChar char="o"/>
            </a:pP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3,9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мкм</a:t>
            </a:r>
          </a:p>
          <a:p>
            <a:pPr lvl="1" eaLnBrk="1" hangingPunct="1">
              <a:buClr>
                <a:schemeClr val="tx2"/>
              </a:buClr>
              <a:buFont typeface="Courier New" pitchFamily="49" charset="0"/>
              <a:buChar char="o"/>
            </a:pPr>
            <a:endParaRPr lang="ru-RU" sz="11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Размер кадра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 eaLnBrk="1" hangingPunct="1">
              <a:buClr>
                <a:schemeClr val="tx2"/>
              </a:buClr>
              <a:buFont typeface="Courier New" pitchFamily="49" charset="0"/>
              <a:buChar char="o"/>
            </a:pP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25728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x 14592 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пикселей</a:t>
            </a:r>
            <a:br>
              <a:rPr lang="en-US" sz="11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Разрешение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 eaLnBrk="1" hangingPunct="1">
              <a:buClr>
                <a:schemeClr val="tx2"/>
              </a:buClr>
              <a:buFont typeface="Courier New" pitchFamily="49" charset="0"/>
              <a:buChar char="o"/>
            </a:pP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2,5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см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600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 м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AGL</a:t>
            </a:r>
          </a:p>
          <a:p>
            <a:pPr lvl="1" eaLnBrk="1" hangingPunct="1">
              <a:buClr>
                <a:schemeClr val="tx2"/>
              </a:buClr>
              <a:buFont typeface="Courier New" pitchFamily="49" charset="0"/>
              <a:buChar char="o"/>
            </a:pP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10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см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2359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м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AGL</a:t>
            </a:r>
            <a:br>
              <a:rPr lang="en-US" sz="11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Скорость полета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 eaLnBrk="1" hangingPunct="1"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162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узлов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для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6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см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sz="11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 80% </a:t>
            </a:r>
            <a:r>
              <a:rPr lang="ru-RU" sz="1100" dirty="0">
                <a:solidFill>
                  <a:schemeClr val="accent1">
                    <a:lumMod val="75000"/>
                  </a:schemeClr>
                </a:solidFill>
              </a:rPr>
              <a:t>перекрытия</a:t>
            </a:r>
            <a:br>
              <a:rPr lang="en-US" sz="11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  <a:p>
            <a:pPr lvl="1" eaLnBrk="1" hangingPunct="1">
              <a:buClr>
                <a:schemeClr val="tx2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bk object 17">
            <a:extLst>
              <a:ext uri="{FF2B5EF4-FFF2-40B4-BE49-F238E27FC236}">
                <a16:creationId xmlns:a16="http://schemas.microsoft.com/office/drawing/2014/main" id="{7E9D1B03-B55E-4DD4-90C4-7013A34C959A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bk object 16">
            <a:extLst>
              <a:ext uri="{FF2B5EF4-FFF2-40B4-BE49-F238E27FC236}">
                <a16:creationId xmlns:a16="http://schemas.microsoft.com/office/drawing/2014/main" id="{9B92F54F-054B-493B-A671-E8E5EE44B86D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3560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ED9AC-2E35-462D-AF9D-F0A4A653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57571D-A624-44C1-93C6-B0AD9C431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93EC70-36C8-4A65-83E8-43F943296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592F3B-7F24-4679-84E6-5A9238701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33AE8-9821-4D7B-BEDF-C7817BEAD416}"/>
              </a:ext>
            </a:extLst>
          </p:cNvPr>
          <p:cNvSpPr txBox="1"/>
          <p:nvPr/>
        </p:nvSpPr>
        <p:spPr>
          <a:xfrm>
            <a:off x="966728" y="1026788"/>
            <a:ext cx="4757399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en-US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CMOS </a:t>
            </a: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сенсор</a:t>
            </a:r>
            <a:r>
              <a:rPr lang="en-US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 – </a:t>
            </a: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расширенный радиометрический диапазон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7FE10-CC8D-4C99-9B54-09BC238F3C83}"/>
              </a:ext>
            </a:extLst>
          </p:cNvPr>
          <p:cNvSpPr txBox="1"/>
          <p:nvPr/>
        </p:nvSpPr>
        <p:spPr>
          <a:xfrm>
            <a:off x="1475656" y="411510"/>
            <a:ext cx="31651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АЭРОФОТОСЪЕМКА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A93852F-2ADE-43C2-8A24-52523CCF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94" y="1368056"/>
            <a:ext cx="3415948" cy="369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8FF4930-2A42-43C6-AABB-F6CAE8963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4" y="1425539"/>
            <a:ext cx="4882562" cy="361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A0B6E55-B8F8-4716-93EC-9E4F98A7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1" y="1387535"/>
            <a:ext cx="4882562" cy="365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F207387-6FF7-4641-B648-421E5CEE8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5" y="1387535"/>
            <a:ext cx="5011251" cy="369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bk object 16">
            <a:extLst>
              <a:ext uri="{FF2B5EF4-FFF2-40B4-BE49-F238E27FC236}">
                <a16:creationId xmlns:a16="http://schemas.microsoft.com/office/drawing/2014/main" id="{20CE0350-4309-4BD3-AEE1-59C6EAEE10EE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770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BFDEDA5-944E-4FFF-B7BC-E527AF940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135690" y="1909725"/>
            <a:ext cx="5340864" cy="2456366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35" tIns="25718" rIns="51435" bIns="25718" anchor="ctr"/>
          <a:lstStyle>
            <a:lvl1pPr eaLnBrk="0" hangingPunct="0">
              <a:spcBef>
                <a:spcPct val="20000"/>
              </a:spcBef>
              <a:buFont typeface="Arial" pitchFamily="34" charset="0"/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altLang="en-US" sz="1350">
              <a:latin typeface="Arial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164301" y="2637285"/>
            <a:ext cx="3240360" cy="1723737"/>
          </a:xfrm>
          <a:prstGeom prst="triangle">
            <a:avLst>
              <a:gd name="adj" fmla="val 50000"/>
            </a:avLst>
          </a:prstGeom>
          <a:solidFill>
            <a:srgbClr val="0086B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51435" tIns="25718" rIns="51435" bIns="25718" anchor="ctr"/>
          <a:lstStyle>
            <a:lvl1pPr eaLnBrk="0" hangingPunct="0">
              <a:spcBef>
                <a:spcPct val="20000"/>
              </a:spcBef>
              <a:buFont typeface="Arial" pitchFamily="34" charset="0"/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altLang="en-US" sz="1350">
              <a:latin typeface="Arial" pitchFamily="34" charset="0"/>
            </a:endParaRPr>
          </a:p>
        </p:txBody>
      </p:sp>
      <p:pic>
        <p:nvPicPr>
          <p:cNvPr id="6" name="Picture 8" descr="1095501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25" y="3905129"/>
            <a:ext cx="645795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375921" y="1716313"/>
            <a:ext cx="655308" cy="25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35" tIns="25718" rIns="51435" bIns="2571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3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2000</a:t>
            </a:r>
            <a:r>
              <a:rPr lang="ru-RU" altLang="en-US" sz="13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м</a:t>
            </a:r>
            <a:endParaRPr lang="de-CH" altLang="en-US" sz="135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2036993" y="3325860"/>
            <a:ext cx="555495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435" tIns="25718" rIns="51435" bIns="25718"/>
          <a:lstStyle/>
          <a:p>
            <a:endParaRPr lang="en-SG" sz="1350"/>
          </a:p>
        </p:txBody>
      </p:sp>
      <p:pic>
        <p:nvPicPr>
          <p:cNvPr id="9" name="Picture 7" descr="8117636-einer-roten-doppeldecker-frontansicht-mit-propeller-in-bewegung-isoliert-auf-weissem-hintergr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47" y="1624672"/>
            <a:ext cx="5143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2043410" y="1909725"/>
            <a:ext cx="555495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435" tIns="25718" rIns="51435" bIns="25718"/>
          <a:lstStyle/>
          <a:p>
            <a:endParaRPr lang="en-SG" sz="135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369504" y="3133083"/>
            <a:ext cx="655308" cy="25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35" tIns="25718" rIns="51435" bIns="2571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3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1000</a:t>
            </a:r>
            <a:r>
              <a:rPr lang="ru-RU" altLang="en-US" sz="13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м</a:t>
            </a:r>
            <a:endParaRPr lang="de-CH" altLang="en-US" sz="135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3563888" y="3325861"/>
            <a:ext cx="2441188" cy="1035161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51435" tIns="25718" rIns="51435" bIns="25718" anchor="ctr"/>
          <a:lstStyle>
            <a:lvl1pPr eaLnBrk="0" hangingPunct="0">
              <a:spcBef>
                <a:spcPct val="20000"/>
              </a:spcBef>
              <a:buFont typeface="Arial" pitchFamily="34" charset="0"/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CH" altLang="en-US" sz="1350" dirty="0">
              <a:latin typeface="Arial" pitchFamily="34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2057130" y="2629434"/>
            <a:ext cx="555495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435" tIns="25718" rIns="51435" bIns="25718"/>
          <a:lstStyle/>
          <a:p>
            <a:endParaRPr lang="en-SG" sz="1350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389641" y="2436656"/>
            <a:ext cx="655308" cy="25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35" tIns="25718" rIns="51435" bIns="2571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en-US" sz="13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1500</a:t>
            </a:r>
            <a:r>
              <a:rPr lang="ru-RU" altLang="en-US" sz="135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 м</a:t>
            </a:r>
            <a:endParaRPr lang="de-CH" altLang="en-US" sz="135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296236" y="4546310"/>
            <a:ext cx="2928366" cy="60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35" tIns="25718" rIns="51435" bIns="25718">
            <a:spAutoFit/>
          </a:bodyPr>
          <a:lstStyle>
            <a:defPPr>
              <a:defRPr lang="de-DE"/>
            </a:defPPr>
            <a:lvl1pPr eaLnBrk="1" hangingPunct="1">
              <a:buFontTx/>
              <a:buNone/>
              <a:defRPr sz="1200" b="1">
                <a:solidFill>
                  <a:schemeClr val="accent1"/>
                </a:solidFill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200"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1346200" algn="l"/>
              </a:tabLst>
              <a:defRPr sz="1200">
                <a:latin typeface="Franklin Gothic Book" pitchFamily="34" charset="0"/>
              </a:defRPr>
            </a:lvl9pPr>
          </a:lstStyle>
          <a:p>
            <a:r>
              <a:rPr lang="de-CH" altLang="en-US" sz="900" dirty="0">
                <a:solidFill>
                  <a:srgbClr val="FFC000"/>
                </a:solidFill>
              </a:rPr>
              <a:t>DMC 	  10</a:t>
            </a:r>
            <a:r>
              <a:rPr lang="ru-RU" altLang="en-US" sz="900" dirty="0">
                <a:solidFill>
                  <a:srgbClr val="FFC000"/>
                </a:solidFill>
              </a:rPr>
              <a:t> см</a:t>
            </a:r>
            <a:r>
              <a:rPr lang="de-CH" altLang="en-US" sz="900" dirty="0">
                <a:solidFill>
                  <a:srgbClr val="FFC000"/>
                </a:solidFill>
              </a:rPr>
              <a:t> GSD, 1382</a:t>
            </a:r>
            <a:r>
              <a:rPr lang="ru-RU" altLang="en-US" sz="900" dirty="0">
                <a:solidFill>
                  <a:srgbClr val="FFC000"/>
                </a:solidFill>
              </a:rPr>
              <a:t> м</a:t>
            </a:r>
            <a:r>
              <a:rPr lang="de-CH" altLang="en-US" sz="900" dirty="0">
                <a:solidFill>
                  <a:srgbClr val="FFC000"/>
                </a:solidFill>
              </a:rPr>
              <a:t> </a:t>
            </a:r>
            <a:r>
              <a:rPr lang="ru-RU" altLang="en-US" sz="900" dirty="0">
                <a:solidFill>
                  <a:srgbClr val="FFC000"/>
                </a:solidFill>
              </a:rPr>
              <a:t>захват</a:t>
            </a:r>
            <a:r>
              <a:rPr lang="de-CH" altLang="en-US" sz="900" dirty="0">
                <a:solidFill>
                  <a:srgbClr val="FFC000"/>
                </a:solidFill>
              </a:rPr>
              <a:t>, 1000</a:t>
            </a:r>
            <a:r>
              <a:rPr lang="ru-RU" altLang="en-US" sz="900" dirty="0">
                <a:solidFill>
                  <a:srgbClr val="FFC000"/>
                </a:solidFill>
              </a:rPr>
              <a:t> м</a:t>
            </a:r>
            <a:r>
              <a:rPr lang="de-CH" altLang="en-US" sz="900" dirty="0">
                <a:solidFill>
                  <a:srgbClr val="FFC000"/>
                </a:solidFill>
              </a:rPr>
              <a:t> AGL</a:t>
            </a:r>
          </a:p>
          <a:p>
            <a:r>
              <a:rPr lang="de-CH" altLang="en-US" sz="900" dirty="0">
                <a:solidFill>
                  <a:srgbClr val="0086BC"/>
                </a:solidFill>
              </a:rPr>
              <a:t>DMC </a:t>
            </a:r>
            <a:r>
              <a:rPr lang="de-CH" altLang="en-US" sz="900" dirty="0" err="1">
                <a:solidFill>
                  <a:srgbClr val="0086BC"/>
                </a:solidFill>
              </a:rPr>
              <a:t>IIe</a:t>
            </a:r>
            <a:r>
              <a:rPr lang="de-CH" altLang="en-US" sz="900" dirty="0">
                <a:solidFill>
                  <a:srgbClr val="0086BC"/>
                </a:solidFill>
              </a:rPr>
              <a:t> 230	  10</a:t>
            </a:r>
            <a:r>
              <a:rPr lang="ru-RU" altLang="en-US" sz="900" dirty="0">
                <a:solidFill>
                  <a:srgbClr val="0086BC"/>
                </a:solidFill>
              </a:rPr>
              <a:t> см</a:t>
            </a:r>
            <a:r>
              <a:rPr lang="de-CH" altLang="en-US" sz="900" dirty="0">
                <a:solidFill>
                  <a:srgbClr val="0086BC"/>
                </a:solidFill>
              </a:rPr>
              <a:t> GSD, 1555</a:t>
            </a:r>
            <a:r>
              <a:rPr lang="ru-RU" altLang="en-US" sz="900" dirty="0">
                <a:solidFill>
                  <a:srgbClr val="0086BC"/>
                </a:solidFill>
              </a:rPr>
              <a:t> м</a:t>
            </a:r>
            <a:r>
              <a:rPr lang="de-CH" altLang="en-US" sz="900" dirty="0">
                <a:solidFill>
                  <a:srgbClr val="0086BC"/>
                </a:solidFill>
              </a:rPr>
              <a:t> </a:t>
            </a:r>
            <a:r>
              <a:rPr lang="ru-RU" altLang="en-US" sz="900" dirty="0">
                <a:solidFill>
                  <a:srgbClr val="0086BC"/>
                </a:solidFill>
              </a:rPr>
              <a:t>захват</a:t>
            </a:r>
            <a:r>
              <a:rPr lang="de-CH" altLang="en-US" sz="900" dirty="0">
                <a:solidFill>
                  <a:srgbClr val="0086BC"/>
                </a:solidFill>
              </a:rPr>
              <a:t>, 1642</a:t>
            </a:r>
            <a:r>
              <a:rPr lang="ru-RU" altLang="en-US" sz="900" dirty="0">
                <a:solidFill>
                  <a:srgbClr val="0086BC"/>
                </a:solidFill>
              </a:rPr>
              <a:t> м</a:t>
            </a:r>
            <a:r>
              <a:rPr lang="de-CH" altLang="en-US" sz="900" dirty="0">
                <a:solidFill>
                  <a:srgbClr val="0086BC"/>
                </a:solidFill>
              </a:rPr>
              <a:t> AGL</a:t>
            </a:r>
          </a:p>
          <a:p>
            <a:r>
              <a:rPr lang="de-CH" altLang="en-US" sz="900" dirty="0">
                <a:solidFill>
                  <a:schemeClr val="bg1">
                    <a:lumMod val="50000"/>
                  </a:schemeClr>
                </a:solidFill>
              </a:rPr>
              <a:t>DMC III	  10</a:t>
            </a:r>
            <a:r>
              <a:rPr lang="ru-RU" altLang="en-US" sz="900" dirty="0">
                <a:solidFill>
                  <a:schemeClr val="bg1">
                    <a:lumMod val="50000"/>
                  </a:schemeClr>
                </a:solidFill>
              </a:rPr>
              <a:t> см</a:t>
            </a:r>
            <a:r>
              <a:rPr lang="de-CH" altLang="en-US" sz="900" dirty="0">
                <a:solidFill>
                  <a:schemeClr val="bg1">
                    <a:lumMod val="50000"/>
                  </a:schemeClr>
                </a:solidFill>
              </a:rPr>
              <a:t> GSD, 2573</a:t>
            </a:r>
            <a:r>
              <a:rPr lang="ru-RU" altLang="en-US" sz="900" dirty="0">
                <a:solidFill>
                  <a:schemeClr val="bg1">
                    <a:lumMod val="50000"/>
                  </a:schemeClr>
                </a:solidFill>
              </a:rPr>
              <a:t> м</a:t>
            </a:r>
            <a:r>
              <a:rPr lang="de-CH" altLang="en-US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altLang="en-US" sz="900" dirty="0">
                <a:solidFill>
                  <a:schemeClr val="bg1">
                    <a:lumMod val="50000"/>
                  </a:schemeClr>
                </a:solidFill>
              </a:rPr>
              <a:t>захват</a:t>
            </a:r>
            <a:r>
              <a:rPr lang="de-CH" altLang="en-US" sz="900" dirty="0">
                <a:solidFill>
                  <a:schemeClr val="bg1">
                    <a:lumMod val="50000"/>
                  </a:schemeClr>
                </a:solidFill>
              </a:rPr>
              <a:t>, 2359</a:t>
            </a:r>
            <a:r>
              <a:rPr lang="ru-RU" altLang="en-US" sz="900" dirty="0">
                <a:solidFill>
                  <a:schemeClr val="bg1">
                    <a:lumMod val="50000"/>
                  </a:schemeClr>
                </a:solidFill>
              </a:rPr>
              <a:t> м</a:t>
            </a:r>
            <a:r>
              <a:rPr lang="de-CH" altLang="en-US" sz="900" dirty="0">
                <a:solidFill>
                  <a:schemeClr val="bg1">
                    <a:lumMod val="50000"/>
                  </a:schemeClr>
                </a:solidFill>
              </a:rPr>
              <a:t> AGL</a:t>
            </a:r>
          </a:p>
          <a:p>
            <a:endParaRPr lang="de-CH" altLang="en-US" sz="900" dirty="0">
              <a:solidFill>
                <a:schemeClr val="tx1"/>
              </a:solidFill>
            </a:endParaRPr>
          </a:p>
        </p:txBody>
      </p:sp>
      <p:sp>
        <p:nvSpPr>
          <p:cNvPr id="16" name="Textfeld 1"/>
          <p:cNvSpPr txBox="1"/>
          <p:nvPr/>
        </p:nvSpPr>
        <p:spPr>
          <a:xfrm>
            <a:off x="4585580" y="3801255"/>
            <a:ext cx="454933" cy="25968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de-DE" sz="1350" b="1" dirty="0">
                <a:solidFill>
                  <a:srgbClr val="002731"/>
                </a:solidFill>
              </a:rPr>
              <a:t>DMC</a:t>
            </a:r>
          </a:p>
        </p:txBody>
      </p:sp>
      <p:sp>
        <p:nvSpPr>
          <p:cNvPr id="17" name="Textfeld 19"/>
          <p:cNvSpPr txBox="1"/>
          <p:nvPr/>
        </p:nvSpPr>
        <p:spPr>
          <a:xfrm>
            <a:off x="4296473" y="3008064"/>
            <a:ext cx="975908" cy="25968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002731"/>
                </a:solidFill>
              </a:defRPr>
            </a:lvl1pPr>
          </a:lstStyle>
          <a:p>
            <a:r>
              <a:rPr lang="de-DE" sz="1350" dirty="0"/>
              <a:t>DMC IIe 230</a:t>
            </a:r>
          </a:p>
        </p:txBody>
      </p:sp>
      <p:sp>
        <p:nvSpPr>
          <p:cNvPr id="18" name="Textfeld 20"/>
          <p:cNvSpPr txBox="1"/>
          <p:nvPr/>
        </p:nvSpPr>
        <p:spPr>
          <a:xfrm>
            <a:off x="4456102" y="2330861"/>
            <a:ext cx="632866" cy="25968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de-DE" sz="1350" b="1" dirty="0">
                <a:solidFill>
                  <a:srgbClr val="002731"/>
                </a:solidFill>
              </a:rPr>
              <a:t>DMC III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DA6AF9-EE61-47C7-8B26-68B2CF9D7E48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Размер кадра – повышение производительности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BB6A50-9637-476B-8503-ECFAB8F45FA5}"/>
              </a:ext>
            </a:extLst>
          </p:cNvPr>
          <p:cNvSpPr txBox="1"/>
          <p:nvPr/>
        </p:nvSpPr>
        <p:spPr>
          <a:xfrm>
            <a:off x="1475656" y="411510"/>
            <a:ext cx="31651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АЭРОФОТОСЪЕМКА</a:t>
            </a:r>
          </a:p>
        </p:txBody>
      </p:sp>
      <p:sp>
        <p:nvSpPr>
          <p:cNvPr id="23" name="bk object 17">
            <a:extLst>
              <a:ext uri="{FF2B5EF4-FFF2-40B4-BE49-F238E27FC236}">
                <a16:creationId xmlns:a16="http://schemas.microsoft.com/office/drawing/2014/main" id="{62952378-C83D-4801-AD04-78A834523573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bk object 16">
            <a:extLst>
              <a:ext uri="{FF2B5EF4-FFF2-40B4-BE49-F238E27FC236}">
                <a16:creationId xmlns:a16="http://schemas.microsoft.com/office/drawing/2014/main" id="{89C4D7FF-CCF4-4E6B-93B0-C17C1F258976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236569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ED9AC-2E35-462D-AF9D-F0A4A653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57571D-A624-44C1-93C6-B0AD9C431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93EC70-36C8-4A65-83E8-43F943296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592F3B-7F24-4679-84E6-5A9238701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" y="0"/>
            <a:ext cx="9137589" cy="5141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A33AE8-9821-4D7B-BEDF-C7817BEAD416}"/>
              </a:ext>
            </a:extLst>
          </p:cNvPr>
          <p:cNvSpPr txBox="1"/>
          <p:nvPr/>
        </p:nvSpPr>
        <p:spPr>
          <a:xfrm>
            <a:off x="966729" y="1026788"/>
            <a:ext cx="4722614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Монолитный сенсор – высокая геометрическая точность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7FE10-CC8D-4C99-9B54-09BC238F3C83}"/>
              </a:ext>
            </a:extLst>
          </p:cNvPr>
          <p:cNvSpPr txBox="1"/>
          <p:nvPr/>
        </p:nvSpPr>
        <p:spPr>
          <a:xfrm>
            <a:off x="1475656" y="411510"/>
            <a:ext cx="31651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АЭРОФОТОСЪЕМКА</a:t>
            </a:r>
          </a:p>
        </p:txBody>
      </p:sp>
      <p:sp>
        <p:nvSpPr>
          <p:cNvPr id="11" name="bk object 17">
            <a:extLst>
              <a:ext uri="{FF2B5EF4-FFF2-40B4-BE49-F238E27FC236}">
                <a16:creationId xmlns:a16="http://schemas.microsoft.com/office/drawing/2014/main" id="{7E9D1B03-B55E-4DD4-90C4-7013A34C959A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bk object 16">
            <a:extLst>
              <a:ext uri="{FF2B5EF4-FFF2-40B4-BE49-F238E27FC236}">
                <a16:creationId xmlns:a16="http://schemas.microsoft.com/office/drawing/2014/main" id="{9B92F54F-054B-493B-A671-E8E5EE44B86D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CA6BFAC-71B4-48D3-BBE9-7A271F0166D6}"/>
              </a:ext>
            </a:extLst>
          </p:cNvPr>
          <p:cNvSpPr txBox="1">
            <a:spLocks/>
          </p:cNvSpPr>
          <p:nvPr/>
        </p:nvSpPr>
        <p:spPr bwMode="auto">
          <a:xfrm>
            <a:off x="553290" y="1375906"/>
            <a:ext cx="3878695" cy="19035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lnSpc>
                <a:spcPts val="2000"/>
              </a:lnSpc>
              <a:spcBef>
                <a:spcPct val="20000"/>
              </a:spcBef>
              <a:buClr>
                <a:srgbClr val="004785"/>
              </a:buClr>
              <a:buSzPct val="100000"/>
              <a:defRPr/>
            </a:pPr>
            <a:r>
              <a:rPr lang="ru-RU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Съемка</a:t>
            </a:r>
            <a:r>
              <a:rPr lang="de-AT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DMCIII</a:t>
            </a:r>
            <a:r>
              <a:rPr lang="ru-RU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5 см</a:t>
            </a:r>
            <a:r>
              <a:rPr lang="de-AT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eaLnBrk="1" hangingPunct="1">
              <a:lnSpc>
                <a:spcPts val="1400"/>
              </a:lnSpc>
              <a:spcBef>
                <a:spcPct val="20000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 + 2 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маршрутов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70 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изображений</a:t>
            </a:r>
            <a:endParaRPr lang="de-AT" altLang="de-DE" sz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1400"/>
              </a:lnSpc>
              <a:spcBef>
                <a:spcPct val="20000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Продольное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75 – 77%, 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поперечное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30 – 35%</a:t>
            </a:r>
          </a:p>
          <a:p>
            <a:pPr eaLnBrk="1" hangingPunct="1">
              <a:lnSpc>
                <a:spcPts val="1400"/>
              </a:lnSpc>
              <a:spcBef>
                <a:spcPct val="20000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опорных точек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-&gt; SD X, Y = 3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см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Z = 4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см</a:t>
            </a:r>
            <a:endParaRPr lang="de-AT" altLang="de-DE" sz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ts val="1400"/>
              </a:lnSpc>
              <a:spcBef>
                <a:spcPct val="20000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71 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контрольная точка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-&gt; SD X, Y = 3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см</a:t>
            </a:r>
          </a:p>
          <a:p>
            <a:pPr marL="0" indent="0" eaLnBrk="1" hangingPunct="1">
              <a:lnSpc>
                <a:spcPts val="1400"/>
              </a:lnSpc>
              <a:spcBef>
                <a:spcPct val="20000"/>
              </a:spcBef>
              <a:buClr>
                <a:srgbClr val="004785"/>
              </a:buClr>
              <a:buSzPct val="100000"/>
              <a:defRPr/>
            </a:pP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Z = 4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см</a:t>
            </a:r>
          </a:p>
          <a:p>
            <a:pPr marL="0" indent="0" eaLnBrk="1" hangingPunct="1">
              <a:lnSpc>
                <a:spcPts val="1400"/>
              </a:lnSpc>
              <a:spcBef>
                <a:spcPct val="20000"/>
              </a:spcBef>
              <a:buClr>
                <a:srgbClr val="004785"/>
              </a:buClr>
              <a:buSzPct val="100000"/>
              <a:defRPr/>
            </a:pPr>
            <a:endParaRPr lang="de-AT" altLang="de-DE" sz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20000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de-AT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≤ 0.5 </a:t>
            </a:r>
            <a:r>
              <a:rPr lang="ru-RU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пикселя в плане</a:t>
            </a:r>
            <a:endParaRPr lang="de-AT" altLang="de-DE" sz="1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20000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de-AT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≤ 0.7 </a:t>
            </a:r>
            <a:r>
              <a:rPr lang="ru-RU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пикселя по высоте</a:t>
            </a:r>
            <a:endParaRPr lang="de-AT" altLang="de-DE" sz="1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1CB861A5-F5E8-4225-A048-9554B03BFF78}"/>
              </a:ext>
            </a:extLst>
          </p:cNvPr>
          <p:cNvSpPr txBox="1">
            <a:spLocks/>
          </p:cNvSpPr>
          <p:nvPr/>
        </p:nvSpPr>
        <p:spPr bwMode="auto">
          <a:xfrm>
            <a:off x="5155501" y="1301755"/>
            <a:ext cx="3560762" cy="211831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lnSpc>
                <a:spcPts val="2000"/>
              </a:lnSpc>
              <a:spcBef>
                <a:spcPct val="20000"/>
              </a:spcBef>
              <a:buClr>
                <a:srgbClr val="004785"/>
              </a:buClr>
              <a:buSzPct val="100000"/>
              <a:defRPr/>
            </a:pPr>
            <a:r>
              <a:rPr lang="ru-RU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Съемка</a:t>
            </a:r>
            <a:r>
              <a:rPr lang="de-AT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DMC III</a:t>
            </a:r>
            <a:r>
              <a:rPr lang="ru-RU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14 см</a:t>
            </a:r>
            <a:r>
              <a:rPr lang="de-AT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eaLnBrk="1" hangingPunct="1">
              <a:spcBef>
                <a:spcPts val="288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+ 4 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маршрута,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136 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изображений</a:t>
            </a:r>
            <a:endParaRPr lang="de-AT" altLang="de-DE" sz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288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продольное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80%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поперечное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64%</a:t>
            </a:r>
            <a:endParaRPr lang="ru-RU" altLang="de-DE" sz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288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r-FR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опорных точек</a:t>
            </a:r>
            <a:r>
              <a:rPr lang="fr-FR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-&gt; SD X, Y = 3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см </a:t>
            </a:r>
            <a:r>
              <a:rPr lang="fr-FR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 = 4cm</a:t>
            </a:r>
          </a:p>
          <a:p>
            <a:pPr eaLnBrk="1" hangingPunct="1">
              <a:spcBef>
                <a:spcPts val="288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39 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контрольных точек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-&gt; SD X, Y = 3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см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altLang="de-DE" sz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288"/>
              </a:spcBef>
              <a:buClr>
                <a:srgbClr val="004785"/>
              </a:buClr>
              <a:buSzPct val="100000"/>
              <a:defRPr/>
            </a:pP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de-AT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 = 4</a:t>
            </a:r>
            <a:r>
              <a:rPr lang="ru-RU" altLang="de-DE" sz="1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см</a:t>
            </a:r>
          </a:p>
          <a:p>
            <a:pPr marL="0" indent="0" eaLnBrk="1" hangingPunct="1">
              <a:spcBef>
                <a:spcPts val="288"/>
              </a:spcBef>
              <a:buClr>
                <a:srgbClr val="004785"/>
              </a:buClr>
              <a:buSzPct val="100000"/>
              <a:defRPr/>
            </a:pPr>
            <a:endParaRPr lang="ru-RU" altLang="de-DE" sz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20000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de-AT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≤ 0.4 </a:t>
            </a:r>
            <a:r>
              <a:rPr lang="ru-RU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пикселя в плане</a:t>
            </a:r>
            <a:endParaRPr lang="de-AT" altLang="de-DE" sz="1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eaLnBrk="1" hangingPunct="1">
              <a:lnSpc>
                <a:spcPts val="1400"/>
              </a:lnSpc>
              <a:spcBef>
                <a:spcPct val="20000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de-AT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≤ 0.7 </a:t>
            </a:r>
            <a:r>
              <a:rPr lang="ru-RU" altLang="de-DE" sz="1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пикселя по высоте</a:t>
            </a:r>
            <a:endParaRPr lang="de-AT" altLang="de-DE" sz="1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288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AT" altLang="de-DE" sz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288"/>
              </a:spcBef>
              <a:buClr>
                <a:srgbClr val="004785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AT" altLang="de-DE" sz="12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EC84F840-E7DF-48EB-9192-8D829D1E4EA1}"/>
              </a:ext>
            </a:extLst>
          </p:cNvPr>
          <p:cNvGrpSpPr/>
          <p:nvPr/>
        </p:nvGrpSpPr>
        <p:grpSpPr>
          <a:xfrm>
            <a:off x="2538001" y="3205306"/>
            <a:ext cx="3603866" cy="1794630"/>
            <a:chOff x="5195076" y="2519982"/>
            <a:chExt cx="3603866" cy="2392840"/>
          </a:xfrm>
        </p:grpSpPr>
        <p:cxnSp>
          <p:nvCxnSpPr>
            <p:cNvPr id="16" name="Straight Arrow Connector 8">
              <a:extLst>
                <a:ext uri="{FF2B5EF4-FFF2-40B4-BE49-F238E27FC236}">
                  <a16:creationId xmlns:a16="http://schemas.microsoft.com/office/drawing/2014/main" id="{96883A83-E4ED-4851-A57A-76E8D032526D}"/>
                </a:ext>
              </a:extLst>
            </p:cNvPr>
            <p:cNvCxnSpPr/>
            <p:nvPr/>
          </p:nvCxnSpPr>
          <p:spPr>
            <a:xfrm flipV="1">
              <a:off x="6122787" y="2766203"/>
              <a:ext cx="690113" cy="1259456"/>
            </a:xfrm>
            <a:prstGeom prst="straightConnector1">
              <a:avLst/>
            </a:prstGeom>
            <a:ln w="19050">
              <a:solidFill>
                <a:srgbClr val="1C4E8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2BB324-F18F-4677-9252-1AC1524019A5}"/>
                </a:ext>
              </a:extLst>
            </p:cNvPr>
            <p:cNvSpPr txBox="1"/>
            <p:nvPr/>
          </p:nvSpPr>
          <p:spPr>
            <a:xfrm>
              <a:off x="7893170" y="3425755"/>
              <a:ext cx="905772" cy="3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accent1">
                      <a:lumMod val="75000"/>
                    </a:schemeClr>
                  </a:solidFill>
                </a:rPr>
                <a:t>1~823 - 838</a:t>
              </a:r>
            </a:p>
          </p:txBody>
        </p:sp>
        <p:cxnSp>
          <p:nvCxnSpPr>
            <p:cNvPr id="18" name="Straight Arrow Connector 10">
              <a:extLst>
                <a:ext uri="{FF2B5EF4-FFF2-40B4-BE49-F238E27FC236}">
                  <a16:creationId xmlns:a16="http://schemas.microsoft.com/office/drawing/2014/main" id="{1F6C9F45-BB64-4353-B728-7DA6B4605D19}"/>
                </a:ext>
              </a:extLst>
            </p:cNvPr>
            <p:cNvCxnSpPr/>
            <p:nvPr/>
          </p:nvCxnSpPr>
          <p:spPr>
            <a:xfrm flipV="1">
              <a:off x="6382947" y="2909973"/>
              <a:ext cx="690113" cy="1259456"/>
            </a:xfrm>
            <a:prstGeom prst="straightConnector1">
              <a:avLst/>
            </a:prstGeom>
            <a:ln w="19050">
              <a:solidFill>
                <a:srgbClr val="1C4E86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1">
              <a:extLst>
                <a:ext uri="{FF2B5EF4-FFF2-40B4-BE49-F238E27FC236}">
                  <a16:creationId xmlns:a16="http://schemas.microsoft.com/office/drawing/2014/main" id="{E82A39FF-311D-4D2C-A09E-0B5B8BD67B20}"/>
                </a:ext>
              </a:extLst>
            </p:cNvPr>
            <p:cNvCxnSpPr/>
            <p:nvPr/>
          </p:nvCxnSpPr>
          <p:spPr>
            <a:xfrm flipV="1">
              <a:off x="6634850" y="2996776"/>
              <a:ext cx="690113" cy="1259456"/>
            </a:xfrm>
            <a:prstGeom prst="straightConnector1">
              <a:avLst/>
            </a:prstGeom>
            <a:ln w="19050">
              <a:solidFill>
                <a:srgbClr val="1C4E8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2">
              <a:extLst>
                <a:ext uri="{FF2B5EF4-FFF2-40B4-BE49-F238E27FC236}">
                  <a16:creationId xmlns:a16="http://schemas.microsoft.com/office/drawing/2014/main" id="{558AEBF7-16B6-4845-B6D3-15BC7C62555F}"/>
                </a:ext>
              </a:extLst>
            </p:cNvPr>
            <p:cNvCxnSpPr/>
            <p:nvPr/>
          </p:nvCxnSpPr>
          <p:spPr>
            <a:xfrm flipV="1">
              <a:off x="6922398" y="3137140"/>
              <a:ext cx="690113" cy="1259456"/>
            </a:xfrm>
            <a:prstGeom prst="straightConnector1">
              <a:avLst/>
            </a:prstGeom>
            <a:ln w="19050">
              <a:solidFill>
                <a:srgbClr val="1C4E86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ECAAF0-6E3D-46DD-863A-286E7DE6B2C3}"/>
                </a:ext>
              </a:extLst>
            </p:cNvPr>
            <p:cNvSpPr txBox="1"/>
            <p:nvPr/>
          </p:nvSpPr>
          <p:spPr>
            <a:xfrm>
              <a:off x="5410436" y="2936389"/>
              <a:ext cx="905772" cy="3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accent1">
                      <a:lumMod val="75000"/>
                    </a:schemeClr>
                  </a:solidFill>
                </a:rPr>
                <a:t>2~853 - 868</a:t>
              </a:r>
            </a:p>
          </p:txBody>
        </p:sp>
        <p:cxnSp>
          <p:nvCxnSpPr>
            <p:cNvPr id="22" name="Straight Arrow Connector 14">
              <a:extLst>
                <a:ext uri="{FF2B5EF4-FFF2-40B4-BE49-F238E27FC236}">
                  <a16:creationId xmlns:a16="http://schemas.microsoft.com/office/drawing/2014/main" id="{3209696B-B2EF-42DE-8762-E69413547580}"/>
                </a:ext>
              </a:extLst>
            </p:cNvPr>
            <p:cNvCxnSpPr/>
            <p:nvPr/>
          </p:nvCxnSpPr>
          <p:spPr>
            <a:xfrm>
              <a:off x="6313934" y="2841498"/>
              <a:ext cx="1579236" cy="707367"/>
            </a:xfrm>
            <a:prstGeom prst="straightConnector1">
              <a:avLst/>
            </a:prstGeom>
            <a:ln w="19050">
              <a:solidFill>
                <a:srgbClr val="1C4E8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15">
              <a:extLst>
                <a:ext uri="{FF2B5EF4-FFF2-40B4-BE49-F238E27FC236}">
                  <a16:creationId xmlns:a16="http://schemas.microsoft.com/office/drawing/2014/main" id="{D1B607AF-F55B-4DDA-BAF3-B9C960ECCF42}"/>
                </a:ext>
              </a:extLst>
            </p:cNvPr>
            <p:cNvCxnSpPr/>
            <p:nvPr/>
          </p:nvCxnSpPr>
          <p:spPr>
            <a:xfrm>
              <a:off x="6081322" y="3318292"/>
              <a:ext cx="1579236" cy="707367"/>
            </a:xfrm>
            <a:prstGeom prst="straightConnector1">
              <a:avLst/>
            </a:prstGeom>
            <a:ln w="19050">
              <a:solidFill>
                <a:srgbClr val="1C4E8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16">
              <a:extLst>
                <a:ext uri="{FF2B5EF4-FFF2-40B4-BE49-F238E27FC236}">
                  <a16:creationId xmlns:a16="http://schemas.microsoft.com/office/drawing/2014/main" id="{C541C2FE-4F90-4AB1-9B34-D6710C0411EF}"/>
                </a:ext>
              </a:extLst>
            </p:cNvPr>
            <p:cNvCxnSpPr/>
            <p:nvPr/>
          </p:nvCxnSpPr>
          <p:spPr>
            <a:xfrm>
              <a:off x="6190289" y="3059501"/>
              <a:ext cx="1579236" cy="707367"/>
            </a:xfrm>
            <a:prstGeom prst="straightConnector1">
              <a:avLst/>
            </a:prstGeom>
            <a:ln w="19050">
              <a:solidFill>
                <a:srgbClr val="1C4E86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17">
              <a:extLst>
                <a:ext uri="{FF2B5EF4-FFF2-40B4-BE49-F238E27FC236}">
                  <a16:creationId xmlns:a16="http://schemas.microsoft.com/office/drawing/2014/main" id="{1CA86B9E-1618-402B-BE42-5BDA95585249}"/>
                </a:ext>
              </a:extLst>
            </p:cNvPr>
            <p:cNvCxnSpPr/>
            <p:nvPr/>
          </p:nvCxnSpPr>
          <p:spPr>
            <a:xfrm>
              <a:off x="5954500" y="3548865"/>
              <a:ext cx="1579236" cy="707367"/>
            </a:xfrm>
            <a:prstGeom prst="straightConnector1">
              <a:avLst/>
            </a:prstGeom>
            <a:ln w="19050">
              <a:solidFill>
                <a:srgbClr val="1C4E86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4555CD-59DA-4497-B9BA-980ED897484E}"/>
                </a:ext>
              </a:extLst>
            </p:cNvPr>
            <p:cNvSpPr txBox="1"/>
            <p:nvPr/>
          </p:nvSpPr>
          <p:spPr>
            <a:xfrm>
              <a:off x="7660558" y="3923208"/>
              <a:ext cx="905772" cy="3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accent1">
                      <a:lumMod val="75000"/>
                    </a:schemeClr>
                  </a:solidFill>
                </a:rPr>
                <a:t>3~877 - 892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1156A9E-3B96-4B68-9817-D983E4BE5EBA}"/>
                </a:ext>
              </a:extLst>
            </p:cNvPr>
            <p:cNvSpPr txBox="1"/>
            <p:nvPr/>
          </p:nvSpPr>
          <p:spPr>
            <a:xfrm>
              <a:off x="5195076" y="3425755"/>
              <a:ext cx="905772" cy="3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accent1">
                      <a:lumMod val="75000"/>
                    </a:schemeClr>
                  </a:solidFill>
                </a:rPr>
                <a:t>4~907 - 922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687AD7-DACC-4E83-9A47-0EB785B060B6}"/>
                </a:ext>
              </a:extLst>
            </p:cNvPr>
            <p:cNvSpPr txBox="1"/>
            <p:nvPr/>
          </p:nvSpPr>
          <p:spPr>
            <a:xfrm>
              <a:off x="6744118" y="2519982"/>
              <a:ext cx="905772" cy="3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accent1">
                      <a:lumMod val="75000"/>
                    </a:schemeClr>
                  </a:solidFill>
                </a:rPr>
                <a:t>5~931 - 948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BCC9F6-312F-4B27-A71C-F9A2034C3A25}"/>
                </a:ext>
              </a:extLst>
            </p:cNvPr>
            <p:cNvSpPr txBox="1"/>
            <p:nvPr/>
          </p:nvSpPr>
          <p:spPr>
            <a:xfrm>
              <a:off x="7360072" y="2813278"/>
              <a:ext cx="905772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accent1">
                      <a:lumMod val="75000"/>
                    </a:schemeClr>
                  </a:solidFill>
                </a:rPr>
                <a:t>7~985 - 1002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C23DF9-87DD-47E4-8807-8C839DF182AF}"/>
                </a:ext>
              </a:extLst>
            </p:cNvPr>
            <p:cNvSpPr txBox="1"/>
            <p:nvPr/>
          </p:nvSpPr>
          <p:spPr>
            <a:xfrm>
              <a:off x="5689890" y="4133120"/>
              <a:ext cx="905772" cy="3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accent1">
                      <a:lumMod val="75000"/>
                    </a:schemeClr>
                  </a:solidFill>
                </a:rPr>
                <a:t>6~959 - 976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5BBAF61-1CB2-459F-A0FB-234E6BDA80FD}"/>
                </a:ext>
              </a:extLst>
            </p:cNvPr>
            <p:cNvSpPr txBox="1"/>
            <p:nvPr/>
          </p:nvSpPr>
          <p:spPr>
            <a:xfrm>
              <a:off x="6220483" y="4379342"/>
              <a:ext cx="976522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>
                  <a:solidFill>
                    <a:schemeClr val="accent1">
                      <a:lumMod val="75000"/>
                    </a:schemeClr>
                  </a:solidFill>
                </a:rPr>
                <a:t>8~1013 - 1030</a:t>
              </a:r>
            </a:p>
          </p:txBody>
        </p:sp>
      </p:grpSp>
      <p:sp>
        <p:nvSpPr>
          <p:cNvPr id="32" name="Овал 31">
            <a:extLst>
              <a:ext uri="{FF2B5EF4-FFF2-40B4-BE49-F238E27FC236}">
                <a16:creationId xmlns:a16="http://schemas.microsoft.com/office/drawing/2014/main" id="{25D04FE1-92E7-49D5-BCD4-67A95926357A}"/>
              </a:ext>
            </a:extLst>
          </p:cNvPr>
          <p:cNvSpPr/>
          <p:nvPr/>
        </p:nvSpPr>
        <p:spPr>
          <a:xfrm>
            <a:off x="5339302" y="2830171"/>
            <a:ext cx="2232248" cy="6762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A13F310A-14CA-4674-9A4A-EB671E810132}"/>
              </a:ext>
            </a:extLst>
          </p:cNvPr>
          <p:cNvSpPr/>
          <p:nvPr/>
        </p:nvSpPr>
        <p:spPr>
          <a:xfrm>
            <a:off x="671170" y="2895196"/>
            <a:ext cx="2232248" cy="6762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4F0A26-5A20-489F-8258-63C5CE54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427E3-C45F-4A7B-9A38-0A12054865D5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1AA850-4716-444A-B28C-D6B562BB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2CAAA1-2BF8-4509-A82B-0DB27B6EBE21}"/>
              </a:ext>
            </a:extLst>
          </p:cNvPr>
          <p:cNvSpPr txBox="1"/>
          <p:nvPr/>
        </p:nvSpPr>
        <p:spPr>
          <a:xfrm>
            <a:off x="966729" y="1026788"/>
            <a:ext cx="446449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 err="1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Leica</a:t>
            </a: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 DMC III, изображение 3 см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AE03-1E54-43F1-A070-A6309DB80113}"/>
              </a:ext>
            </a:extLst>
          </p:cNvPr>
          <p:cNvSpPr txBox="1"/>
          <p:nvPr/>
        </p:nvSpPr>
        <p:spPr>
          <a:xfrm>
            <a:off x="1475656" y="411510"/>
            <a:ext cx="31651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АЭРОФОТОСЪЕМКА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73B6C68-8133-425C-A149-579B4C3F3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95" y="1556793"/>
            <a:ext cx="2618382" cy="346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0072221-1D18-4532-AA80-FFADB2F9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46" y="1556793"/>
            <a:ext cx="4487606" cy="171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2ED2795-9BC0-40F9-9657-5C130A7D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93" y="3293678"/>
            <a:ext cx="4494540" cy="172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1">
            <a:extLst>
              <a:ext uri="{FF2B5EF4-FFF2-40B4-BE49-F238E27FC236}">
                <a16:creationId xmlns:a16="http://schemas.microsoft.com/office/drawing/2014/main" id="{14375138-5F92-4D1B-A779-2E4914256126}"/>
              </a:ext>
            </a:extLst>
          </p:cNvPr>
          <p:cNvSpPr/>
          <p:nvPr/>
        </p:nvSpPr>
        <p:spPr>
          <a:xfrm>
            <a:off x="1291966" y="2446654"/>
            <a:ext cx="1356692" cy="693254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  <p:sp>
        <p:nvSpPr>
          <p:cNvPr id="12" name="Rechteck 12">
            <a:extLst>
              <a:ext uri="{FF2B5EF4-FFF2-40B4-BE49-F238E27FC236}">
                <a16:creationId xmlns:a16="http://schemas.microsoft.com/office/drawing/2014/main" id="{F2D183EB-6797-48AD-B158-826DE9231649}"/>
              </a:ext>
            </a:extLst>
          </p:cNvPr>
          <p:cNvSpPr/>
          <p:nvPr/>
        </p:nvSpPr>
        <p:spPr>
          <a:xfrm>
            <a:off x="5660663" y="2340781"/>
            <a:ext cx="648528" cy="238539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14">
            <a:extLst>
              <a:ext uri="{FF2B5EF4-FFF2-40B4-BE49-F238E27FC236}">
                <a16:creationId xmlns:a16="http://schemas.microsoft.com/office/drawing/2014/main" id="{D678A134-671A-4D3C-8E74-58E1DA5EEC22}"/>
              </a:ext>
            </a:extLst>
          </p:cNvPr>
          <p:cNvCxnSpPr>
            <a:cxnSpLocks/>
          </p:cNvCxnSpPr>
          <p:nvPr/>
        </p:nvCxnSpPr>
        <p:spPr>
          <a:xfrm flipV="1">
            <a:off x="2648658" y="1563638"/>
            <a:ext cx="1347278" cy="883016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6">
            <a:extLst>
              <a:ext uri="{FF2B5EF4-FFF2-40B4-BE49-F238E27FC236}">
                <a16:creationId xmlns:a16="http://schemas.microsoft.com/office/drawing/2014/main" id="{A01A232B-DC6C-4F79-9AEC-44352AEA2DBA}"/>
              </a:ext>
            </a:extLst>
          </p:cNvPr>
          <p:cNvCxnSpPr>
            <a:cxnSpLocks/>
          </p:cNvCxnSpPr>
          <p:nvPr/>
        </p:nvCxnSpPr>
        <p:spPr>
          <a:xfrm>
            <a:off x="2648658" y="3139908"/>
            <a:ext cx="1313187" cy="108267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1">
            <a:extLst>
              <a:ext uri="{FF2B5EF4-FFF2-40B4-BE49-F238E27FC236}">
                <a16:creationId xmlns:a16="http://schemas.microsoft.com/office/drawing/2014/main" id="{909B767B-D993-4B22-B781-DD0A4817091B}"/>
              </a:ext>
            </a:extLst>
          </p:cNvPr>
          <p:cNvCxnSpPr>
            <a:cxnSpLocks/>
          </p:cNvCxnSpPr>
          <p:nvPr/>
        </p:nvCxnSpPr>
        <p:spPr>
          <a:xfrm flipH="1">
            <a:off x="3995936" y="2579320"/>
            <a:ext cx="1664728" cy="714358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9">
            <a:extLst>
              <a:ext uri="{FF2B5EF4-FFF2-40B4-BE49-F238E27FC236}">
                <a16:creationId xmlns:a16="http://schemas.microsoft.com/office/drawing/2014/main" id="{9702537F-5B7F-47B6-BE92-16425CF37E36}"/>
              </a:ext>
            </a:extLst>
          </p:cNvPr>
          <p:cNvCxnSpPr>
            <a:cxnSpLocks/>
          </p:cNvCxnSpPr>
          <p:nvPr/>
        </p:nvCxnSpPr>
        <p:spPr>
          <a:xfrm>
            <a:off x="6300608" y="2579320"/>
            <a:ext cx="2139062" cy="709088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k object 17">
            <a:extLst>
              <a:ext uri="{FF2B5EF4-FFF2-40B4-BE49-F238E27FC236}">
                <a16:creationId xmlns:a16="http://schemas.microsoft.com/office/drawing/2014/main" id="{4980C872-C375-47EB-9581-A1200594F3D8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k object 16">
            <a:extLst>
              <a:ext uri="{FF2B5EF4-FFF2-40B4-BE49-F238E27FC236}">
                <a16:creationId xmlns:a16="http://schemas.microsoft.com/office/drawing/2014/main" id="{589BCD62-FE13-486D-84E4-F40A900B2AE5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524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B1CA226-20FD-4C82-8A33-6C8F9F48E92F}"/>
              </a:ext>
            </a:extLst>
          </p:cNvPr>
          <p:cNvSpPr txBox="1"/>
          <p:nvPr/>
        </p:nvSpPr>
        <p:spPr>
          <a:xfrm>
            <a:off x="7229637" y="3917725"/>
            <a:ext cx="1756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Цифровая модель поверхности дна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0B2102-94E9-4524-BB3A-20632B1A1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"/>
            <a:ext cx="9137589" cy="5141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7A4A10-8EF9-46BA-8758-F65AF07BFE36}"/>
              </a:ext>
            </a:extLst>
          </p:cNvPr>
          <p:cNvSpPr txBox="1"/>
          <p:nvPr/>
        </p:nvSpPr>
        <p:spPr>
          <a:xfrm>
            <a:off x="966728" y="1026788"/>
            <a:ext cx="4680519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6000">
              <a:lnSpc>
                <a:spcPts val="1400"/>
              </a:lnSpc>
            </a:pPr>
            <a:r>
              <a:rPr lang="ru-RU" sz="14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Стоимость производства одного пикселя ортофотоплана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A088A3-4A9C-4A3E-B560-DDF406903E88}"/>
              </a:ext>
            </a:extLst>
          </p:cNvPr>
          <p:cNvSpPr txBox="1"/>
          <p:nvPr/>
        </p:nvSpPr>
        <p:spPr>
          <a:xfrm>
            <a:off x="1475656" y="41151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Контент программа </a:t>
            </a:r>
            <a:r>
              <a:rPr lang="en-US" sz="2500" dirty="0" err="1">
                <a:solidFill>
                  <a:srgbClr val="323B8D"/>
                </a:solidFill>
                <a:latin typeface="Gotham Pro Medium" pitchFamily="50" charset="0"/>
                <a:cs typeface="Gotham Pro Medium" pitchFamily="50" charset="0"/>
              </a:rPr>
              <a:t>HxIP</a:t>
            </a:r>
            <a:endParaRPr lang="ru-RU" sz="2500" dirty="0">
              <a:solidFill>
                <a:srgbClr val="323B8D"/>
              </a:solidFill>
              <a:latin typeface="Gotham Pro Medium" pitchFamily="50" charset="0"/>
              <a:cs typeface="Gotham Pro Medium" pitchFamily="50" charset="0"/>
            </a:endParaRPr>
          </a:p>
        </p:txBody>
      </p:sp>
      <p:graphicFrame>
        <p:nvGraphicFramePr>
          <p:cNvPr id="8" name="Chart 8">
            <a:extLst>
              <a:ext uri="{FF2B5EF4-FFF2-40B4-BE49-F238E27FC236}">
                <a16:creationId xmlns:a16="http://schemas.microsoft.com/office/drawing/2014/main" id="{C37CD224-E73C-4750-B082-54AE1AFB8A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288451"/>
              </p:ext>
            </p:extLst>
          </p:nvPr>
        </p:nvGraphicFramePr>
        <p:xfrm>
          <a:off x="844469" y="1542232"/>
          <a:ext cx="7230833" cy="3315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A7C13D-0677-40E9-BC05-88324F8CF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7182" y="1135915"/>
            <a:ext cx="1314450" cy="476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bk object 17">
            <a:extLst>
              <a:ext uri="{FF2B5EF4-FFF2-40B4-BE49-F238E27FC236}">
                <a16:creationId xmlns:a16="http://schemas.microsoft.com/office/drawing/2014/main" id="{CD1BE863-FD88-4EE3-A8AE-AF748E7FD153}"/>
              </a:ext>
            </a:extLst>
          </p:cNvPr>
          <p:cNvSpPr/>
          <p:nvPr/>
        </p:nvSpPr>
        <p:spPr>
          <a:xfrm>
            <a:off x="8172400" y="4849278"/>
            <a:ext cx="812184" cy="270614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3" name="bk object 16">
            <a:extLst>
              <a:ext uri="{FF2B5EF4-FFF2-40B4-BE49-F238E27FC236}">
                <a16:creationId xmlns:a16="http://schemas.microsoft.com/office/drawing/2014/main" id="{4B4CB865-B9B9-40D0-8387-E01153879AC3}"/>
              </a:ext>
            </a:extLst>
          </p:cNvPr>
          <p:cNvSpPr/>
          <p:nvPr/>
        </p:nvSpPr>
        <p:spPr>
          <a:xfrm>
            <a:off x="0" y="0"/>
            <a:ext cx="9144000" cy="20853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21172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Application xmlns="http://www.sap.com/cof/powerpoint/application">
  <Version>2</Version>
  <Revision>2.4.3.69599</Revision>
</Application>
</file>

<file path=customXml/item2.xml><?xml version="1.0" encoding="utf-8"?>
<Application xmlns="http://www.sap.com/cof/ao/powerpoint/application">
  <com.sap.ip.bi.pioneer>
    <Version>4</Version>
    <AAO_Revision>2.4.3.69599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Props1.xml><?xml version="1.0" encoding="utf-8"?>
<ds:datastoreItem xmlns:ds="http://schemas.openxmlformats.org/officeDocument/2006/customXml" ds:itemID="{E64D48BA-D6DA-4C64-ACD8-091128FC8F8C}">
  <ds:schemaRefs>
    <ds:schemaRef ds:uri="http://www.sap.com/cof/powerpoint/application"/>
  </ds:schemaRefs>
</ds:datastoreItem>
</file>

<file path=customXml/itemProps2.xml><?xml version="1.0" encoding="utf-8"?>
<ds:datastoreItem xmlns:ds="http://schemas.openxmlformats.org/officeDocument/2006/customXml" ds:itemID="{DA577DBF-3EEC-4E0D-9170-0567BE935325}">
  <ds:schemaRefs>
    <ds:schemaRef ds:uri="http://www.sap.com/cof/ao/powerpoint/applic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817</Words>
  <Application>Microsoft Office PowerPoint</Application>
  <PresentationFormat>Экран (16:9)</PresentationFormat>
  <Paragraphs>205</Paragraphs>
  <Slides>30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MS PGothic</vt:lpstr>
      <vt:lpstr>Arial</vt:lpstr>
      <vt:lpstr>Avenir Light</vt:lpstr>
      <vt:lpstr>Calibri</vt:lpstr>
      <vt:lpstr>Courier New</vt:lpstr>
      <vt:lpstr>Gotham Pro Light</vt:lpstr>
      <vt:lpstr>Gotham Pro Medium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PETUKHOV Michael</cp:lastModifiedBy>
  <cp:revision>68</cp:revision>
  <dcterms:created xsi:type="dcterms:W3CDTF">2019-04-17T17:59:01Z</dcterms:created>
  <dcterms:modified xsi:type="dcterms:W3CDTF">2019-07-03T07:44:09Z</dcterms:modified>
</cp:coreProperties>
</file>