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92" r:id="rId2"/>
  </p:sldMasterIdLst>
  <p:notesMasterIdLst>
    <p:notesMasterId r:id="rId22"/>
  </p:notesMasterIdLst>
  <p:handoutMasterIdLst>
    <p:handoutMasterId r:id="rId23"/>
  </p:handoutMasterIdLst>
  <p:sldIdLst>
    <p:sldId id="846" r:id="rId3"/>
    <p:sldId id="847" r:id="rId4"/>
    <p:sldId id="871" r:id="rId5"/>
    <p:sldId id="859" r:id="rId6"/>
    <p:sldId id="889" r:id="rId7"/>
    <p:sldId id="890" r:id="rId8"/>
    <p:sldId id="865" r:id="rId9"/>
    <p:sldId id="857" r:id="rId10"/>
    <p:sldId id="856" r:id="rId11"/>
    <p:sldId id="864" r:id="rId12"/>
    <p:sldId id="840" r:id="rId13"/>
    <p:sldId id="867" r:id="rId14"/>
    <p:sldId id="869" r:id="rId15"/>
    <p:sldId id="874" r:id="rId16"/>
    <p:sldId id="862" r:id="rId17"/>
    <p:sldId id="866" r:id="rId18"/>
    <p:sldId id="851" r:id="rId19"/>
    <p:sldId id="852" r:id="rId20"/>
    <p:sldId id="849" r:id="rId21"/>
  </p:sldIdLst>
  <p:sldSz cx="9906000" cy="6858000" type="A4"/>
  <p:notesSz cx="9874250" cy="6797675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gor Booth" initials="IBO" lastIdx="13" clrIdx="0"/>
  <p:cmAuthor id="1" name="Alexey Lyapidevsky" initials="ALY" lastIdx="8" clrIdx="1"/>
  <p:cmAuthor id="2" name="Alyona Kovaleva" initials="AK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2DE"/>
    <a:srgbClr val="F0F8FA"/>
    <a:srgbClr val="49A8E9"/>
    <a:srgbClr val="366B7E"/>
    <a:srgbClr val="A3202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3" autoAdjust="0"/>
    <p:restoredTop sz="98561" autoAdjust="0"/>
  </p:normalViewPr>
  <p:slideViewPr>
    <p:cSldViewPr snapToGrid="0">
      <p:cViewPr varScale="1">
        <p:scale>
          <a:sx n="119" d="100"/>
          <a:sy n="119" d="100"/>
        </p:scale>
        <p:origin x="1200" y="1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1818" y="-90"/>
      </p:cViewPr>
      <p:guideLst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279612" cy="340101"/>
          </a:xfrm>
          <a:prstGeom prst="rect">
            <a:avLst/>
          </a:prstGeom>
        </p:spPr>
        <p:txBody>
          <a:bodyPr vert="horz" lIns="91134" tIns="45566" rIns="91134" bIns="4556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335" y="2"/>
            <a:ext cx="4279612" cy="340101"/>
          </a:xfrm>
          <a:prstGeom prst="rect">
            <a:avLst/>
          </a:prstGeom>
        </p:spPr>
        <p:txBody>
          <a:bodyPr vert="horz" lIns="91134" tIns="45566" rIns="91134" bIns="45566" rtlCol="0"/>
          <a:lstStyle>
            <a:lvl1pPr algn="r">
              <a:defRPr sz="1200"/>
            </a:lvl1pPr>
          </a:lstStyle>
          <a:p>
            <a:fld id="{7B487712-B14F-4743-9502-C057DE368069}" type="datetimeFigureOut">
              <a:rPr lang="ru-RU" smtClean="0"/>
              <a:t>03.07.19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488"/>
            <a:ext cx="4279612" cy="340101"/>
          </a:xfrm>
          <a:prstGeom prst="rect">
            <a:avLst/>
          </a:prstGeom>
        </p:spPr>
        <p:txBody>
          <a:bodyPr vert="horz" lIns="91134" tIns="45566" rIns="91134" bIns="4556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335" y="6456488"/>
            <a:ext cx="4279612" cy="340101"/>
          </a:xfrm>
          <a:prstGeom prst="rect">
            <a:avLst/>
          </a:prstGeom>
        </p:spPr>
        <p:txBody>
          <a:bodyPr vert="horz" lIns="91134" tIns="45566" rIns="91134" bIns="45566" rtlCol="0" anchor="b"/>
          <a:lstStyle>
            <a:lvl1pPr algn="r">
              <a:defRPr sz="1200"/>
            </a:lvl1pPr>
          </a:lstStyle>
          <a:p>
            <a:fld id="{7724861F-6C8E-4A84-B13F-E277889ABB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324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278843" cy="339883"/>
          </a:xfrm>
          <a:prstGeom prst="rect">
            <a:avLst/>
          </a:prstGeom>
        </p:spPr>
        <p:txBody>
          <a:bodyPr vert="horz" lIns="91123" tIns="45560" rIns="91123" bIns="4556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6" y="2"/>
            <a:ext cx="4278843" cy="339883"/>
          </a:xfrm>
          <a:prstGeom prst="rect">
            <a:avLst/>
          </a:prstGeom>
        </p:spPr>
        <p:txBody>
          <a:bodyPr vert="horz" lIns="91123" tIns="45560" rIns="91123" bIns="45560" rtlCol="0"/>
          <a:lstStyle>
            <a:lvl1pPr algn="r">
              <a:defRPr sz="1200"/>
            </a:lvl1pPr>
          </a:lstStyle>
          <a:p>
            <a:fld id="{04010CAE-B110-47DF-9E96-9A79C5FC9554}" type="datetimeFigureOut">
              <a:rPr lang="ru-RU" smtClean="0"/>
              <a:t>03.07.19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97213" y="509588"/>
            <a:ext cx="3679825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3" tIns="45560" rIns="91123" bIns="4556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6" y="3228896"/>
            <a:ext cx="7899400" cy="3058954"/>
          </a:xfrm>
          <a:prstGeom prst="rect">
            <a:avLst/>
          </a:prstGeom>
        </p:spPr>
        <p:txBody>
          <a:bodyPr vert="horz" lIns="91123" tIns="45560" rIns="91123" bIns="4556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5"/>
            <a:ext cx="4278843" cy="339883"/>
          </a:xfrm>
          <a:prstGeom prst="rect">
            <a:avLst/>
          </a:prstGeom>
        </p:spPr>
        <p:txBody>
          <a:bodyPr vert="horz" lIns="91123" tIns="45560" rIns="91123" bIns="4556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6" y="6456615"/>
            <a:ext cx="4278843" cy="339883"/>
          </a:xfrm>
          <a:prstGeom prst="rect">
            <a:avLst/>
          </a:prstGeom>
        </p:spPr>
        <p:txBody>
          <a:bodyPr vert="horz" lIns="91123" tIns="45560" rIns="91123" bIns="45560" rtlCol="0" anchor="b"/>
          <a:lstStyle>
            <a:lvl1pPr algn="r">
              <a:defRPr sz="1200"/>
            </a:lvl1pPr>
          </a:lstStyle>
          <a:p>
            <a:fld id="{9B835B04-15B1-4DB6-AC92-0C944FAB5B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31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667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687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113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63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941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12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042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317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97213" y="509588"/>
            <a:ext cx="3679825" cy="2547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8C515-D69A-4C37-A4DF-1A8AC3EEA93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5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106" y="1905004"/>
            <a:ext cx="8322072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1106" y="4344999"/>
            <a:ext cx="8322072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7656773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412750" y="1411553"/>
            <a:ext cx="90805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3084880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412750" y="1411553"/>
            <a:ext cx="90805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6" y="6238886"/>
            <a:ext cx="9906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107578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3321" y="649805"/>
            <a:ext cx="7630142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3035" y="4344999"/>
            <a:ext cx="7630142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82224" y="2355850"/>
            <a:ext cx="8330957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413850209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41"/>
            <a:ext cx="8915400" cy="66479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1"/>
            <a:ext cx="8915400" cy="443198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401DCD-022E-46F0-A81C-5A3E6FB391ED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7A7DF5-1E27-45AC-BEAC-FADA9C8920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239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5831E-8184-4FA4-ADC7-50D37CD48395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98864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7252-7053-4607-B328-4D92AEF0DF7D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88005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6B0A6-E201-491D-8D44-BA8CCDD1D2B5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743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9F24F-A868-44D3-825B-B2B440D4FF85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7482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471-1413-4657-9233-D4BF5307C38A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57924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CF2A-49BC-47F5-B542-1CE2F6F93F6B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4772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3321" y="649805"/>
            <a:ext cx="7630142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3035" y="4344999"/>
            <a:ext cx="7630142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82224" y="2355850"/>
            <a:ext cx="8330957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154992447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428D-712D-4C27-B04E-5FB5A46F6176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707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E2F8E-19A6-440E-81E3-48E23504E89A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9146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27F8-F204-4450-836F-E6BA17C8C417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859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767D-94C8-42B3-8C03-70734BBCD70F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077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4EC1-741F-4120-BD4B-C805C0C2C4B3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4E60-5FB8-461B-A6B8-ECD415880C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37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412750" y="1411552"/>
            <a:ext cx="90805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8066416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750" y="1412875"/>
            <a:ext cx="90805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4861367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2750" y="1411553"/>
            <a:ext cx="44577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411553"/>
            <a:ext cx="44577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27672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2750" y="1757805"/>
            <a:ext cx="44577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2749" y="2174875"/>
            <a:ext cx="44577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3152" y="1757805"/>
            <a:ext cx="4460104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461139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1123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8886136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948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5154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50" y="230189"/>
            <a:ext cx="90805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2750" y="1412875"/>
            <a:ext cx="90805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pic>
        <p:nvPicPr>
          <p:cNvPr id="4" name="Рисунок 3" descr="footer_graphic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5435827"/>
            <a:ext cx="9906000" cy="14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42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8" r:id="rId13"/>
  </p:sldLayoutIdLst>
  <p:transition>
    <p:fade/>
  </p:transition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68827832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42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EF76C-CC04-4C99-BF73-21AD52704441}" type="datetime1">
              <a:rPr lang="ru-RU" smtClean="0"/>
              <a:t>03.07.19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D4F4D-3859-40B3-83DB-FA5EDFBD4A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17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22.xml"/><Relationship Id="rId7" Type="http://schemas.openxmlformats.org/officeDocument/2006/relationships/image" Target="../media/image5.emf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24.xml"/><Relationship Id="rId7" Type="http://schemas.openxmlformats.org/officeDocument/2006/relationships/image" Target="../media/image5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0.emf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9.emf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26.xml"/><Relationship Id="rId7" Type="http://schemas.openxmlformats.org/officeDocument/2006/relationships/image" Target="../media/image5.emf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28.xml"/><Relationship Id="rId7" Type="http://schemas.openxmlformats.org/officeDocument/2006/relationships/image" Target="../media/image5.emf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tags" Target="../tags/tag30.xml"/><Relationship Id="rId7" Type="http://schemas.openxmlformats.org/officeDocument/2006/relationships/image" Target="../media/image5.emf"/><Relationship Id="rId2" Type="http://schemas.openxmlformats.org/officeDocument/2006/relationships/tags" Target="../tags/tag29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5.emf"/><Relationship Id="rId2" Type="http://schemas.openxmlformats.org/officeDocument/2006/relationships/tags" Target="../tags/tag3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osagro.ru/press/smi/item7446.php" TargetMode="External"/><Relationship Id="rId3" Type="http://schemas.openxmlformats.org/officeDocument/2006/relationships/tags" Target="../tags/tag34.xml"/><Relationship Id="rId7" Type="http://schemas.openxmlformats.org/officeDocument/2006/relationships/image" Target="../media/image5.emf"/><Relationship Id="rId2" Type="http://schemas.openxmlformats.org/officeDocument/2006/relationships/tags" Target="../tags/tag33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37.jpe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5.emf"/><Relationship Id="rId2" Type="http://schemas.openxmlformats.org/officeDocument/2006/relationships/tags" Target="../tags/tag3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38.xml"/><Relationship Id="rId7" Type="http://schemas.openxmlformats.org/officeDocument/2006/relationships/image" Target="../media/image5.emf"/><Relationship Id="rId2" Type="http://schemas.openxmlformats.org/officeDocument/2006/relationships/tags" Target="../tags/tag3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31.jpe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40.jpe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5.emf"/><Relationship Id="rId2" Type="http://schemas.openxmlformats.org/officeDocument/2006/relationships/tags" Target="../tags/tag39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.xml"/><Relationship Id="rId7" Type="http://schemas.openxmlformats.org/officeDocument/2006/relationships/image" Target="../media/image5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em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8.xml"/><Relationship Id="rId7" Type="http://schemas.openxmlformats.org/officeDocument/2006/relationships/oleObject" Target="../embeddings/oleObject4.bin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10.xml"/><Relationship Id="rId7" Type="http://schemas.openxmlformats.org/officeDocument/2006/relationships/image" Target="../media/image5.emf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2.xml"/><Relationship Id="rId7" Type="http://schemas.openxmlformats.org/officeDocument/2006/relationships/image" Target="../media/image5.emf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4.xml"/><Relationship Id="rId7" Type="http://schemas.openxmlformats.org/officeDocument/2006/relationships/image" Target="../media/image5.emf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6.xml"/><Relationship Id="rId7" Type="http://schemas.openxmlformats.org/officeDocument/2006/relationships/image" Target="../media/image5.emf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5.emf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5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6800940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09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33" name="TextBox 52"/>
          <p:cNvSpPr txBox="1">
            <a:spLocks noChangeArrowheads="1"/>
          </p:cNvSpPr>
          <p:nvPr/>
        </p:nvSpPr>
        <p:spPr bwMode="auto">
          <a:xfrm>
            <a:off x="184935" y="2044557"/>
            <a:ext cx="950545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chemeClr val="accent1"/>
                </a:solidFill>
              </a:rPr>
              <a:t>«Роль технологий стабилизации оснований и укрепления грунтов в реализации национальных проектов транспортного блока»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6045" y="5034337"/>
            <a:ext cx="83323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Мамулат С.Л.*</a:t>
            </a:r>
            <a:endParaRPr lang="en-US" sz="2400" b="1" dirty="0"/>
          </a:p>
          <a:p>
            <a:pPr algn="ctr"/>
            <a:r>
              <a:rPr lang="ru-RU" dirty="0"/>
              <a:t> *советник Генерального директора ФАУ «РОСДОРНИИ»,</a:t>
            </a:r>
          </a:p>
          <a:p>
            <a:pPr algn="ctr"/>
            <a:r>
              <a:rPr lang="ru-RU" dirty="0"/>
              <a:t>Член правления Международного транспортного альянса «Один пояс – один путь» </a:t>
            </a:r>
            <a:r>
              <a:rPr lang="en-US" dirty="0"/>
              <a:t>(BRITA)</a:t>
            </a:r>
            <a:r>
              <a:rPr lang="ru-RU" dirty="0"/>
              <a:t> </a:t>
            </a:r>
          </a:p>
        </p:txBody>
      </p:sp>
      <p:pic>
        <p:nvPicPr>
          <p:cNvPr id="557087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" y="238123"/>
            <a:ext cx="4548617" cy="112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88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8332125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3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-10540" y="7937"/>
            <a:ext cx="8681929" cy="750287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Эффекты применения технологии стабилизации основания</a:t>
            </a:r>
          </a:p>
        </p:txBody>
      </p:sp>
      <p:sp>
        <p:nvSpPr>
          <p:cNvPr id="8" name="TextBox 52"/>
          <p:cNvSpPr txBox="1">
            <a:spLocks noChangeArrowheads="1"/>
          </p:cNvSpPr>
          <p:nvPr/>
        </p:nvSpPr>
        <p:spPr bwMode="auto">
          <a:xfrm>
            <a:off x="144429" y="780132"/>
            <a:ext cx="96996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002060"/>
                </a:solidFill>
              </a:rPr>
              <a:t>Целенаправленный и системный подход к обеспечению необходимых физико-механических свойств конструкций позволяет не только максимизировать использование местных материалов и грунтов, но и добиваться повышенной надежности сохранения свойств. </a:t>
            </a:r>
          </a:p>
        </p:txBody>
      </p:sp>
      <p:sp>
        <p:nvSpPr>
          <p:cNvPr id="11" name="TextBox 52"/>
          <p:cNvSpPr txBox="1">
            <a:spLocks noChangeArrowheads="1"/>
          </p:cNvSpPr>
          <p:nvPr/>
        </p:nvSpPr>
        <p:spPr bwMode="auto">
          <a:xfrm>
            <a:off x="25552" y="5794625"/>
            <a:ext cx="9031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/>
            <a:r>
              <a:rPr lang="ru-RU" altLang="ru-RU" sz="1600" dirty="0">
                <a:solidFill>
                  <a:srgbClr val="002060"/>
                </a:solidFill>
              </a:rPr>
              <a:t>Временные и внутризаводские дороги </a:t>
            </a:r>
            <a:r>
              <a:rPr lang="ru-RU" sz="1600" dirty="0"/>
              <a:t>металлургического завода ЗАО "Северсталь - Сортовой завод Балаково", построенные по технологии стабилизации и укрепления грунта, </a:t>
            </a:r>
            <a:r>
              <a:rPr lang="ru-RU" altLang="ru-RU" sz="1600" dirty="0">
                <a:solidFill>
                  <a:srgbClr val="002060"/>
                </a:solidFill>
              </a:rPr>
              <a:t>выдержали не только разрушительный паводок, но и транспортировку крупнотоннажного оборудования прокатных станов</a:t>
            </a:r>
          </a:p>
        </p:txBody>
      </p:sp>
      <p:sp>
        <p:nvSpPr>
          <p:cNvPr id="4" name="AutoShape 8" descr="http://balakovo.severstal.com/files/321/%D0%9E%D1%81%D0%BD%D0%BE%D0%B2%D0%B0%D0%BD%D0%B8%D0%B5_%D0%B4%D0%BE%D1%80%D0%BE%D0%B3%D0%B8_%D1%81%D0%B0%D0%B9%D1%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C:\Users\Альберт\Google Диск\РСУ\фото балаково\IMG_498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693"/>
            <a:ext cx="4541177" cy="404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Альберт\Google Диск\РСУ\фото балаково\Стабилизация в разрезе\IMG_1074 - копия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675" y="1744693"/>
            <a:ext cx="1910992" cy="404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Альберт\Google Диск\РСУ\фото балаково\Фото10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84" y="1744693"/>
            <a:ext cx="4787916" cy="4049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71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1707058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04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0" y="0"/>
            <a:ext cx="8414531" cy="565925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Эффекты применения технологии стабилизации основания</a:t>
            </a:r>
          </a:p>
        </p:txBody>
      </p:sp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07" y="3559080"/>
            <a:ext cx="5746590" cy="293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09" y="1006773"/>
            <a:ext cx="5746588" cy="272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0" y="3734214"/>
            <a:ext cx="4755060" cy="276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1" y="1006773"/>
            <a:ext cx="4755059" cy="27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181" y="6482619"/>
            <a:ext cx="9835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/>
            <a:r>
              <a:rPr lang="ru-RU" sz="1400" b="1" dirty="0">
                <a:cs typeface="Arial"/>
              </a:rPr>
              <a:t>Реконструкция дороги методом укрепления грунтового основания и устройства защитного слоя по методу «чип-сил»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7058" y="610815"/>
            <a:ext cx="9996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/>
            <a:r>
              <a:rPr lang="ru-RU" sz="1600" dirty="0">
                <a:cs typeface="Arial"/>
              </a:rPr>
              <a:t>Существенно сокращается стоимость, сроки строительства и объемы перевозок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359655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2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pic>
        <p:nvPicPr>
          <p:cNvPr id="8" name="Рисунок 7" descr="C:\Users\Александр\Downloads\2015-06-10 15-15-4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" y="1068513"/>
            <a:ext cx="3226081" cy="57894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ятиугольник 10"/>
          <p:cNvSpPr/>
          <p:nvPr/>
        </p:nvSpPr>
        <p:spPr>
          <a:xfrm>
            <a:off x="5" y="0"/>
            <a:ext cx="8825496" cy="986320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Механические параметры укрепленных и стабилизированных слоев исследованы на различных  ответственных объектах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endParaRPr lang="ru-RU" sz="24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C88DE6-3A5E-C84F-AA3D-4F6E3C5F4DD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19257"/>
            <a:ext cx="6154756" cy="473874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C190E-EE25-2240-BC6F-5A99A2338F1A}"/>
              </a:ext>
            </a:extLst>
          </p:cNvPr>
          <p:cNvSpPr txBox="1"/>
          <p:nvPr/>
        </p:nvSpPr>
        <p:spPr>
          <a:xfrm>
            <a:off x="3801572" y="1165150"/>
            <a:ext cx="598189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cs typeface="Arial"/>
              </a:rPr>
              <a:t>Аэродромы</a:t>
            </a:r>
            <a:r>
              <a:rPr lang="ru-RU" sz="2000" dirty="0">
                <a:cs typeface="Arial"/>
              </a:rPr>
              <a:t> </a:t>
            </a:r>
            <a:r>
              <a:rPr lang="en-US" dirty="0">
                <a:cs typeface="Arial"/>
              </a:rPr>
              <a:t>(</a:t>
            </a:r>
            <a:r>
              <a:rPr lang="ru-RU" dirty="0">
                <a:cs typeface="Arial"/>
              </a:rPr>
              <a:t>слева – реконструкция ВПП аэродрома ЛИИ </a:t>
            </a:r>
          </a:p>
          <a:p>
            <a:r>
              <a:rPr lang="ru-RU" dirty="0">
                <a:cs typeface="Arial"/>
              </a:rPr>
              <a:t>им. М.М. Громова в Жуковском, МО). </a:t>
            </a:r>
          </a:p>
          <a:p>
            <a:pPr algn="r"/>
            <a:r>
              <a:rPr lang="ru-RU" sz="2000" b="1" dirty="0">
                <a:cs typeface="Arial"/>
              </a:rPr>
              <a:t>Федеральные трассы  </a:t>
            </a:r>
            <a:r>
              <a:rPr lang="ru-RU" dirty="0">
                <a:cs typeface="Arial"/>
              </a:rPr>
              <a:t>(справа – трасса «Тамань»)</a:t>
            </a:r>
            <a:r>
              <a:rPr lang="en-US" dirty="0">
                <a:cs typeface="Arial"/>
              </a:rPr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07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69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pic>
        <p:nvPicPr>
          <p:cNvPr id="625667" name="Picture 3" descr="page1image3336">
            <a:extLst>
              <a:ext uri="{FF2B5EF4-FFF2-40B4-BE49-F238E27FC236}">
                <a16:creationId xmlns:a16="http://schemas.microsoft.com/office/drawing/2014/main" id="{3D9282B4-A15A-C348-826E-85835A78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986320"/>
            <a:ext cx="7830630" cy="587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6D96C0-4D7B-F049-B20C-49840F27682A}"/>
              </a:ext>
            </a:extLst>
          </p:cNvPr>
          <p:cNvSpPr/>
          <p:nvPr/>
        </p:nvSpPr>
        <p:spPr>
          <a:xfrm>
            <a:off x="7756989" y="2443091"/>
            <a:ext cx="21490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cs typeface="Arial"/>
              </a:rPr>
              <a:t>Объект </a:t>
            </a:r>
          </a:p>
          <a:p>
            <a:pPr algn="ctr"/>
            <a:r>
              <a:rPr lang="ru-RU" b="1" dirty="0">
                <a:cs typeface="Arial"/>
              </a:rPr>
              <a:t>строительства </a:t>
            </a:r>
          </a:p>
          <a:p>
            <a:pPr algn="ctr"/>
            <a:r>
              <a:rPr lang="ru-RU" b="1" dirty="0">
                <a:cs typeface="Arial"/>
              </a:rPr>
              <a:t>компании </a:t>
            </a:r>
          </a:p>
          <a:p>
            <a:pPr algn="ctr"/>
            <a:r>
              <a:rPr lang="ru-RU" b="1" dirty="0">
                <a:cs typeface="Arial"/>
              </a:rPr>
              <a:t>«Стройтрансгаз»</a:t>
            </a:r>
          </a:p>
          <a:p>
            <a:pPr algn="ctr"/>
            <a:r>
              <a:rPr lang="ru-RU" b="1" dirty="0">
                <a:cs typeface="Arial"/>
              </a:rPr>
              <a:t>«Автомобильная </a:t>
            </a:r>
          </a:p>
          <a:p>
            <a:pPr algn="ctr"/>
            <a:r>
              <a:rPr lang="ru-RU" b="1" dirty="0">
                <a:cs typeface="Arial"/>
              </a:rPr>
              <a:t>развязка на </a:t>
            </a:r>
          </a:p>
          <a:p>
            <a:pPr algn="ctr"/>
            <a:r>
              <a:rPr lang="ru-RU" b="1" dirty="0">
                <a:cs typeface="Arial"/>
              </a:rPr>
              <a:t>пересечении с железной дорогой </a:t>
            </a:r>
          </a:p>
          <a:p>
            <a:pPr algn="ctr"/>
            <a:r>
              <a:rPr lang="ru-RU" b="1" dirty="0">
                <a:cs typeface="Arial"/>
              </a:rPr>
              <a:t>вблизи </a:t>
            </a:r>
            <a:r>
              <a:rPr lang="ru-RU" b="1" dirty="0" err="1">
                <a:cs typeface="Arial"/>
              </a:rPr>
              <a:t>д.Жилево</a:t>
            </a:r>
            <a:r>
              <a:rPr lang="ru-RU" b="1" dirty="0">
                <a:cs typeface="Arial"/>
              </a:rPr>
              <a:t>, </a:t>
            </a:r>
          </a:p>
          <a:p>
            <a:pPr algn="ctr"/>
            <a:r>
              <a:rPr lang="ru-RU" b="1" dirty="0" err="1">
                <a:cs typeface="Arial"/>
              </a:rPr>
              <a:t>Моск.область</a:t>
            </a:r>
            <a:r>
              <a:rPr lang="ru-RU" b="1" dirty="0">
                <a:cs typeface="Arial"/>
              </a:rPr>
              <a:t>» </a:t>
            </a:r>
          </a:p>
          <a:p>
            <a:pPr algn="ctr"/>
            <a:endParaRPr lang="ru-RU" b="1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4" y="0"/>
            <a:ext cx="8722145" cy="750013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Механические параметры укрепленных и стабилизированных слоев исследованы на различных ответственных объектах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 </a:t>
            </a:r>
            <a:endParaRPr lang="ru-RU" sz="24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7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78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3" y="-1"/>
            <a:ext cx="8397998" cy="1181529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/>
              <a:t>Использование </a:t>
            </a:r>
            <a:r>
              <a:rPr lang="ru-RU" sz="2400" dirty="0" err="1"/>
              <a:t>золошлаковых</a:t>
            </a:r>
            <a:r>
              <a:rPr lang="ru-RU" sz="2400" dirty="0"/>
              <a:t> материалов обеспечивает «плавный» набор прочности стабилизированных слоев</a:t>
            </a:r>
            <a:r>
              <a:rPr lang="en-US" sz="2400" dirty="0"/>
              <a:t> (</a:t>
            </a:r>
            <a:r>
              <a:rPr lang="ru-RU" sz="2400" dirty="0"/>
              <a:t>без растрескивания и суффозии) за счет структуры частиц</a:t>
            </a:r>
            <a:r>
              <a:rPr lang="en-US" sz="2400" dirty="0"/>
              <a:t>.</a:t>
            </a:r>
            <a:r>
              <a:rPr lang="ru-RU" sz="2400" dirty="0"/>
              <a:t> </a:t>
            </a:r>
            <a:endParaRPr lang="ru-RU"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" y="1181528"/>
            <a:ext cx="6889996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ru-RU" sz="1600" dirty="0">
                <a:cs typeface="Arial" pitchFamily="34" charset="0"/>
              </a:rPr>
              <a:t>Технология обеспечивает увеличение срока службы дорожной </a:t>
            </a:r>
          </a:p>
          <a:p>
            <a:pPr eaLnBrk="1" hangingPunct="1">
              <a:defRPr/>
            </a:pPr>
            <a:r>
              <a:rPr lang="ru-RU" sz="1600" dirty="0">
                <a:cs typeface="Arial" pitchFamily="34" charset="0"/>
              </a:rPr>
              <a:t>       конструкции до 3 раз</a:t>
            </a:r>
            <a:r>
              <a:rPr lang="en-US" sz="1600" dirty="0">
                <a:cs typeface="Arial" pitchFamily="34" charset="0"/>
              </a:rPr>
              <a:t> </a:t>
            </a:r>
            <a:endParaRPr lang="ru-RU" sz="1600" dirty="0"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1600" dirty="0">
                <a:cs typeface="Arial" pitchFamily="34" charset="0"/>
              </a:rPr>
              <a:t>- </a:t>
            </a:r>
            <a:r>
              <a:rPr lang="ru-RU" sz="1600" dirty="0">
                <a:cs typeface="Arial" pitchFamily="34" charset="0"/>
              </a:rPr>
              <a:t>    Среднее снижение затрат на строительство – до 30 %</a:t>
            </a:r>
            <a:endParaRPr lang="en-US" sz="1600" dirty="0">
              <a:cs typeface="Arial" pitchFamily="34" charset="0"/>
            </a:endParaRPr>
          </a:p>
          <a:p>
            <a:pPr marL="285750" indent="-285750" eaLnBrk="1" hangingPunct="1">
              <a:buFontTx/>
              <a:buChar char="-"/>
              <a:defRPr/>
            </a:pPr>
            <a:r>
              <a:rPr lang="ru-RU" sz="1600" dirty="0">
                <a:cs typeface="Arial" pitchFamily="34" charset="0"/>
              </a:rPr>
              <a:t>Глубины промерзания и капиллярного водонасыщения конструкции    </a:t>
            </a:r>
          </a:p>
          <a:p>
            <a:pPr eaLnBrk="1" hangingPunct="1">
              <a:defRPr/>
            </a:pPr>
            <a:r>
              <a:rPr lang="ru-RU" sz="1600" dirty="0">
                <a:cs typeface="Arial" pitchFamily="34" charset="0"/>
              </a:rPr>
              <a:t>      сокращаются в </a:t>
            </a:r>
            <a:r>
              <a:rPr lang="en-US" sz="1600" dirty="0">
                <a:cs typeface="Arial" pitchFamily="34" charset="0"/>
              </a:rPr>
              <a:t>1,5 </a:t>
            </a:r>
            <a:r>
              <a:rPr lang="ru-RU" sz="1600" dirty="0">
                <a:cs typeface="Arial" pitchFamily="34" charset="0"/>
              </a:rPr>
              <a:t>раза</a:t>
            </a:r>
            <a:r>
              <a:rPr lang="en-US" sz="1600" dirty="0">
                <a:cs typeface="Arial" pitchFamily="34" charset="0"/>
              </a:rPr>
              <a:t>.  </a:t>
            </a:r>
            <a:endParaRPr lang="ru-RU" sz="1600" dirty="0">
              <a:cs typeface="Arial" pitchFamily="34" charset="0"/>
            </a:endParaRPr>
          </a:p>
        </p:txBody>
      </p:sp>
      <p:pic>
        <p:nvPicPr>
          <p:cNvPr id="10" name="Рисунок 9" descr="C:\Users\Александр\Desktop\Папа\ОТХОДЫ\ЗОЛЫ\ЗолаФото\Зола0002.tif">
            <a:extLst>
              <a:ext uri="{FF2B5EF4-FFF2-40B4-BE49-F238E27FC236}">
                <a16:creationId xmlns:a16="http://schemas.microsoft.com/office/drawing/2014/main" id="{030E0AA1-2D70-BF4D-B416-DB9A9B25B3C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99" y="1181528"/>
            <a:ext cx="3016002" cy="24527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3A06D2-EB24-AB4D-8F15-8C77892F62E7}"/>
              </a:ext>
            </a:extLst>
          </p:cNvPr>
          <p:cNvSpPr/>
          <p:nvPr/>
        </p:nvSpPr>
        <p:spPr>
          <a:xfrm>
            <a:off x="6889999" y="3634272"/>
            <a:ext cx="301600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600" dirty="0">
                <a:latin typeface="+mj-lt"/>
                <a:cs typeface="Arial" pitchFamily="34" charset="0"/>
              </a:rPr>
              <a:t>Рис.2 </a:t>
            </a:r>
            <a:r>
              <a:rPr lang="ru-RU" sz="1400" dirty="0">
                <a:latin typeface="+mj-lt"/>
                <a:cs typeface="Arial" pitchFamily="34" charset="0"/>
              </a:rPr>
              <a:t>Микроструктура частицы золы</a:t>
            </a:r>
          </a:p>
        </p:txBody>
      </p:sp>
      <p:pic>
        <p:nvPicPr>
          <p:cNvPr id="5847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366"/>
            <a:ext cx="6287781" cy="407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87781" y="3944024"/>
            <a:ext cx="364388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*Обозначения к Рис.1: </a:t>
            </a:r>
          </a:p>
          <a:p>
            <a:r>
              <a:rPr lang="ru-RU" sz="1200" dirty="0"/>
              <a:t>А, Б - при II, III типах местности по условиям увлажнения;</a:t>
            </a:r>
          </a:p>
          <a:p>
            <a:r>
              <a:rPr lang="ru-RU" sz="1200" dirty="0"/>
              <a:t>В, Г - на сухих участках; </a:t>
            </a:r>
          </a:p>
          <a:p>
            <a:r>
              <a:rPr lang="ru-RU" sz="1200" dirty="0"/>
              <a:t>1 - ЗШС; </a:t>
            </a:r>
          </a:p>
          <a:p>
            <a:r>
              <a:rPr lang="ru-RU" sz="1200" dirty="0"/>
              <a:t>2 - дорожная одежда (с краевой полосой); </a:t>
            </a:r>
          </a:p>
          <a:p>
            <a:r>
              <a:rPr lang="ru-RU" sz="1200" dirty="0"/>
              <a:t>3 - укрепленная обочина; </a:t>
            </a:r>
          </a:p>
          <a:p>
            <a:r>
              <a:rPr lang="ru-RU" sz="1200" dirty="0"/>
              <a:t>4 – плоская комбинированная </a:t>
            </a:r>
            <a:r>
              <a:rPr lang="ru-RU" sz="1200" dirty="0" err="1"/>
              <a:t>георешетка</a:t>
            </a:r>
            <a:r>
              <a:rPr lang="ru-RU" sz="1200" dirty="0"/>
              <a:t>; </a:t>
            </a:r>
          </a:p>
          <a:p>
            <a:r>
              <a:rPr lang="ru-RU" sz="1200" dirty="0"/>
              <a:t>5 - растительный или связный грунт с посевом трав; </a:t>
            </a:r>
          </a:p>
          <a:p>
            <a:r>
              <a:rPr lang="ru-RU" sz="1200" dirty="0"/>
              <a:t>6 - </a:t>
            </a:r>
            <a:r>
              <a:rPr lang="ru-RU" sz="1200" dirty="0" err="1"/>
              <a:t>непучинистый</a:t>
            </a:r>
            <a:r>
              <a:rPr lang="ru-RU" sz="1200" dirty="0"/>
              <a:t> или </a:t>
            </a:r>
            <a:r>
              <a:rPr lang="ru-RU" sz="1200" dirty="0" err="1"/>
              <a:t>слабопучинистый</a:t>
            </a:r>
            <a:r>
              <a:rPr lang="ru-RU" sz="1200" dirty="0"/>
              <a:t> грунт; </a:t>
            </a:r>
          </a:p>
          <a:p>
            <a:r>
              <a:rPr lang="ru-RU" sz="1200" dirty="0"/>
              <a:t>7 - дренирующий или связный грунт; </a:t>
            </a:r>
          </a:p>
          <a:p>
            <a:r>
              <a:rPr lang="ru-RU" sz="1200" dirty="0"/>
              <a:t>8 – берма из глинистого грунта; </a:t>
            </a:r>
          </a:p>
          <a:p>
            <a:r>
              <a:rPr lang="ru-RU" sz="1200" dirty="0"/>
              <a:t>9 - объемный </a:t>
            </a:r>
            <a:r>
              <a:rPr lang="ru-RU" sz="1200" dirty="0" err="1"/>
              <a:t>геомат</a:t>
            </a:r>
            <a:r>
              <a:rPr lang="ru-RU" sz="1200" dirty="0"/>
              <a:t> с </a:t>
            </a:r>
            <a:r>
              <a:rPr lang="ru-RU" sz="1200" dirty="0" err="1"/>
              <a:t>геотекстилем</a:t>
            </a:r>
            <a:r>
              <a:rPr lang="ru-RU" sz="1200" dirty="0"/>
              <a:t>;</a:t>
            </a:r>
          </a:p>
          <a:p>
            <a:r>
              <a:rPr lang="ru-RU" sz="1200" dirty="0"/>
              <a:t>10 - матрас </a:t>
            </a:r>
            <a:r>
              <a:rPr lang="ru-RU" sz="1200" dirty="0" err="1"/>
              <a:t>рено</a:t>
            </a:r>
            <a:r>
              <a:rPr lang="ru-RU" sz="1200" dirty="0"/>
              <a:t> и габион с </a:t>
            </a:r>
            <a:r>
              <a:rPr lang="ru-RU" sz="1200" dirty="0" err="1"/>
              <a:t>геотекстилем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" y="6519446"/>
            <a:ext cx="7099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Рис.1 Схемы поперечных профилей земляного полотна с применением ЗШО*</a:t>
            </a:r>
          </a:p>
        </p:txBody>
      </p:sp>
    </p:spTree>
    <p:extLst>
      <p:ext uri="{BB962C8B-B14F-4D97-AF65-F5344CB8AC3E}">
        <p14:creationId xmlns:p14="http://schemas.microsoft.com/office/powerpoint/2010/main" val="3748550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6857630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8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221" y="857291"/>
            <a:ext cx="968168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СП 22.13330.2011 «Основания зданий и сооружений. Актуализированная редакция СНиП 2.02.01-83:…</a:t>
            </a:r>
            <a:endParaRPr lang="ru-RU" sz="1600" dirty="0">
              <a:cs typeface="Arial" pitchFamily="34" charset="0"/>
            </a:endParaRPr>
          </a:p>
          <a:p>
            <a:r>
              <a:rPr lang="ru-RU" sz="1600" dirty="0"/>
              <a:t>4.14. При проектировании оснований и фундаментов уникальных зданий и сооружений или их реконструкции, а также сооружений I уровня ответственности, в том числе реконструируемых, в условиях окружающей застройки необходимо предусматривать научно-техническое сопровождение строительства.</a:t>
            </a:r>
          </a:p>
          <a:p>
            <a:r>
              <a:rPr lang="ru-RU" i="1" dirty="0"/>
              <a:t>Научно-техническое сопровождение представляет собой комплекс работ научно-аналитического, методического, информационного, экспертно-контрольного и организационного характера, осуществляемых в процессе изысканий, проектирования и строительства в целях обеспечения надежности сооружений с учетом применения нестандартных расчетных методов, конструктивных и технологических решений… </a:t>
            </a:r>
          </a:p>
          <a:p>
            <a:r>
              <a:rPr lang="ru-RU" sz="1600" dirty="0"/>
              <a:t>4.15. Состав работ по научно-техническому сопровождению инженерных изысканий, проектирования и строительства оснований, фундаментов и подземных частей сооружений должен определяться генеральным проектировщиком и согласовываться заказчиком строительства.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055" y="3964900"/>
            <a:ext cx="97878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N384-ФЗ "Технический регламент о безопасности зданий и сооружений" </a:t>
            </a:r>
          </a:p>
          <a:p>
            <a:r>
              <a:rPr lang="ru-RU" sz="1100" dirty="0"/>
              <a:t>Статья 48.1. Особо опасные, технически сложные и уникальные объекты  (введена Федеральным законом от 18.12.2006 N 232-ФЗ)</a:t>
            </a:r>
            <a:br>
              <a:rPr lang="ru-RU" sz="1100" dirty="0"/>
            </a:br>
            <a:r>
              <a:rPr lang="ru-RU" sz="1100" dirty="0"/>
              <a:t>1.К особо опасным и технически сложным объектам относятся: …</a:t>
            </a:r>
          </a:p>
          <a:p>
            <a:r>
              <a:rPr lang="ru-RU" sz="1200" i="1" dirty="0"/>
              <a:t>2) гидротехнические сооружения первого и второго классов, устанавливаемые в соответствии с законодательством о безопасности гидротехнических сооружений;</a:t>
            </a:r>
            <a:br>
              <a:rPr lang="ru-RU" sz="1200" i="1" dirty="0"/>
            </a:br>
            <a:r>
              <a:rPr lang="ru-RU" sz="1100" dirty="0"/>
              <a:t>11) опасные производственные объекты, на которых:</a:t>
            </a:r>
            <a:br>
              <a:rPr lang="ru-RU" sz="1100" dirty="0"/>
            </a:br>
            <a:r>
              <a:rPr lang="ru-RU" sz="1200" i="1" dirty="0"/>
              <a:t>а) получаются, используются, перерабатываются, образуются, хранятся, транспортируются, уничтожаются опасные вещества в количествах, превышающих предельные.</a:t>
            </a:r>
            <a:r>
              <a:rPr lang="ru-RU" sz="1100" dirty="0"/>
              <a:t> Такие вещества и предельные количества опасных веществ соответственно указаны в приложениях 1 и 2 к Федеральному закону от 21 июля 1997 года N 116-ФЗ "О промышленной безопасности опасных производственных объектов" </a:t>
            </a:r>
          </a:p>
          <a:p>
            <a:r>
              <a:rPr lang="ru-RU" sz="1100" dirty="0"/>
              <a:t>2. К уникальным объектам относятся объекты капитального строительства, в проектной документации которых предусмотрена хотя бы одна из следующих характеристик: …</a:t>
            </a:r>
          </a:p>
          <a:p>
            <a:r>
              <a:rPr lang="ru-RU" sz="1100" dirty="0"/>
              <a:t>2) пролеты более чем 100 метров;</a:t>
            </a:r>
            <a:br>
              <a:rPr lang="ru-RU" sz="1100" dirty="0"/>
            </a:br>
            <a:r>
              <a:rPr lang="ru-RU" sz="1100" dirty="0"/>
              <a:t>3) наличие консоли более чем 20 метров;</a:t>
            </a:r>
            <a:br>
              <a:rPr lang="ru-RU" sz="1100" dirty="0"/>
            </a:br>
            <a:r>
              <a:rPr lang="ru-RU" sz="1100" dirty="0"/>
              <a:t>4) заглубление подземной части (полностью или частично) ниже планировочной отметки земли более чем на 10 метров;</a:t>
            </a:r>
            <a:br>
              <a:rPr lang="ru-RU" sz="1100" dirty="0"/>
            </a:br>
            <a:r>
              <a:rPr lang="ru-RU" sz="1100" dirty="0"/>
              <a:t>5) </a:t>
            </a:r>
            <a:r>
              <a:rPr lang="ru-RU" sz="1200" i="1" dirty="0"/>
              <a:t>наличие конструкций и конструкционных систем, в отношении которых применяются нестандартные методы расчета с учетом физических или геометрических нелинейных свойств либо разрабатываются специальные методы расчета.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3775" y="5028886"/>
            <a:ext cx="94522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/>
          </a:p>
        </p:txBody>
      </p:sp>
      <p:sp>
        <p:nvSpPr>
          <p:cNvPr id="11" name="Пятиугольник 10"/>
          <p:cNvSpPr/>
          <p:nvPr/>
        </p:nvSpPr>
        <p:spPr>
          <a:xfrm>
            <a:off x="1" y="0"/>
            <a:ext cx="8465906" cy="770562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Нормативная база для научно-технического сопровождения на этапе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056542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8416495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8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-33233" y="-3874"/>
            <a:ext cx="8681929" cy="739002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Необходимость научно-технического сопровождения</a:t>
            </a:r>
          </a:p>
        </p:txBody>
      </p:sp>
      <p:sp>
        <p:nvSpPr>
          <p:cNvPr id="8" name="TextBox 52"/>
          <p:cNvSpPr txBox="1">
            <a:spLocks noChangeArrowheads="1"/>
          </p:cNvSpPr>
          <p:nvPr/>
        </p:nvSpPr>
        <p:spPr bwMode="auto">
          <a:xfrm>
            <a:off x="144429" y="735128"/>
            <a:ext cx="9699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002060"/>
                </a:solidFill>
              </a:rPr>
              <a:t>Помимо обеспечения необходимых физико-химических параметров конструкций научно-техническое сопровождение необходимо для соблюдения требований экологической безопасности.</a:t>
            </a:r>
          </a:p>
        </p:txBody>
      </p:sp>
      <p:sp>
        <p:nvSpPr>
          <p:cNvPr id="11" name="TextBox 52"/>
          <p:cNvSpPr txBox="1">
            <a:spLocks noChangeArrowheads="1"/>
          </p:cNvSpPr>
          <p:nvPr/>
        </p:nvSpPr>
        <p:spPr bwMode="auto">
          <a:xfrm>
            <a:off x="3806924" y="4523471"/>
            <a:ext cx="6037163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i="1" dirty="0"/>
              <a:t>Саратовская областная сельскохозяйственная газета "Аграрные вести"</a:t>
            </a:r>
            <a:endParaRPr lang="ru-RU" sz="1400" dirty="0"/>
          </a:p>
          <a:p>
            <a:r>
              <a:rPr lang="ru-RU" sz="1400" b="1" dirty="0"/>
              <a:t>Правда, по словам людей опытных </a:t>
            </a:r>
            <a:r>
              <a:rPr lang="ru-RU" sz="1400" dirty="0"/>
              <a:t> </a:t>
            </a:r>
            <a:r>
              <a:rPr lang="ru-RU" sz="800" u="sng" dirty="0">
                <a:hlinkClick r:id="rId8"/>
              </a:rPr>
              <a:t>https://www.phosagro.ru/press/smi/item7446.php</a:t>
            </a:r>
            <a:r>
              <a:rPr lang="ru-RU" sz="800" u="sng" dirty="0"/>
              <a:t> </a:t>
            </a:r>
            <a:r>
              <a:rPr lang="ru-RU" sz="1400" b="1" dirty="0"/>
              <a:t>:</a:t>
            </a:r>
          </a:p>
          <a:p>
            <a:r>
              <a:rPr lang="ru-RU" sz="1200" dirty="0"/>
              <a:t>- </a:t>
            </a:r>
            <a:r>
              <a:rPr lang="ru-RU" sz="1200" dirty="0" err="1"/>
              <a:t>Фосфогипс</a:t>
            </a:r>
            <a:r>
              <a:rPr lang="ru-RU" sz="1200" dirty="0"/>
              <a:t> можно укладывать на любой грунт без предварительной его подготовки, что также значительно снижает затраты, - продолжает давать пояснения директор по транспорту </a:t>
            </a:r>
            <a:r>
              <a:rPr lang="ru-RU" sz="1200" dirty="0" err="1"/>
              <a:t>Балаковского</a:t>
            </a:r>
            <a:r>
              <a:rPr lang="ru-RU" sz="1200" dirty="0"/>
              <a:t> филиала ОАО «Апатит» Николай </a:t>
            </a:r>
            <a:r>
              <a:rPr lang="ru-RU" sz="1200" dirty="0" err="1"/>
              <a:t>Кольдюшов</a:t>
            </a:r>
            <a:r>
              <a:rPr lang="ru-RU" sz="1200" dirty="0"/>
              <a:t>. – Но успеха можно добиться только в случае соблюдения нехитрой технологии укладки. Все её тонкости участникам семинара показали на примере возводимой в Быковом Отроге дороги. Обычными «КамАЗами» (для доставки </a:t>
            </a:r>
            <a:r>
              <a:rPr lang="ru-RU" sz="1200" dirty="0" err="1"/>
              <a:t>фосфогипса</a:t>
            </a:r>
            <a:r>
              <a:rPr lang="ru-RU" sz="1200" dirty="0"/>
              <a:t> может использоваться любой самосвал) </a:t>
            </a:r>
            <a:r>
              <a:rPr lang="ru-RU" sz="1400" b="1" dirty="0"/>
              <a:t>материал привозили на место, ссыпали и разравнивали. Делать это нужно пока </a:t>
            </a:r>
            <a:r>
              <a:rPr lang="ru-RU" sz="1400" b="1" dirty="0" err="1"/>
              <a:t>фосфогипс</a:t>
            </a:r>
            <a:r>
              <a:rPr lang="ru-RU" sz="1400" b="1" dirty="0"/>
              <a:t> еще тёплый и влажный. Сам процесс укладки материала нехитрый и не требует специальной техники. </a:t>
            </a:r>
          </a:p>
        </p:txBody>
      </p:sp>
      <p:sp>
        <p:nvSpPr>
          <p:cNvPr id="4" name="AutoShape 8" descr="http://balakovo.severstal.com/files/321/%D0%9E%D1%81%D0%BD%D0%BE%D0%B2%D0%B0%D0%BD%D0%B8%D0%B5_%D0%B4%D0%BE%D1%80%D0%BE%D0%B3%D0%B8_%D1%81%D0%B0%D0%B9%D1%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s://im0-tub-ru.yandex.net/i?id=5fad2b8433e37ebdaf16bfd4653ca163&amp;n=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69064"/>
            <a:ext cx="3185238" cy="2231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44473" y="3421803"/>
            <a:ext cx="12487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1200" dirty="0"/>
              <a:t>11 октября 2010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3800197"/>
            <a:ext cx="369909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200" b="1" dirty="0"/>
              <a:t>Были проведены лабораторные исследования </a:t>
            </a:r>
            <a:r>
              <a:rPr lang="ru-RU" sz="1200" b="1" dirty="0" err="1"/>
              <a:t>фосфогипса</a:t>
            </a:r>
            <a:r>
              <a:rPr lang="ru-RU" sz="1200" dirty="0"/>
              <a:t>, </a:t>
            </a:r>
            <a:r>
              <a:rPr lang="ru-RU" sz="900" dirty="0"/>
              <a:t>детально изучены возможности его применения для строительства дорог </a:t>
            </a:r>
            <a:r>
              <a:rPr lang="ru-RU" sz="900" b="1" dirty="0"/>
              <a:t>в качестве составляющей комплексного вяжущего</a:t>
            </a:r>
            <a:r>
              <a:rPr lang="ru-RU" sz="900" dirty="0"/>
              <a:t>. </a:t>
            </a:r>
            <a:r>
              <a:rPr lang="ru-RU" sz="1200" b="1" dirty="0"/>
              <a:t>На основании результатов экспериментов было доказано соответствие </a:t>
            </a:r>
            <a:r>
              <a:rPr lang="ru-RU" sz="1200" b="1" dirty="0" err="1"/>
              <a:t>фосфогипса</a:t>
            </a:r>
            <a:r>
              <a:rPr lang="ru-RU" sz="1200" b="1" dirty="0"/>
              <a:t> параметрам материалов, которые в соответствии с ГОСТ и СНиП </a:t>
            </a:r>
            <a:r>
              <a:rPr lang="ru-RU" sz="900" dirty="0"/>
              <a:t>рекомендованы при строительстве автомобильных дорог, стоянок, оснований под промышленные полы.</a:t>
            </a:r>
          </a:p>
          <a:p>
            <a:pPr fontAlgn="t"/>
            <a:r>
              <a:rPr lang="ru-RU" sz="1200" b="1" dirty="0"/>
              <a:t>— Применение данного материала при классических, устаревших методах дорожного строительства было невозможно.</a:t>
            </a:r>
            <a:r>
              <a:rPr lang="ru-RU" sz="900" b="1" dirty="0"/>
              <a:t> </a:t>
            </a:r>
            <a:r>
              <a:rPr lang="ru-RU" sz="900" dirty="0"/>
              <a:t>Причина – не только отсутствие специальной техники, но зачастую и желания подрядчика внедрять прогрессивные и более дешевые методы. Но кризис многое ставит на свои места, – считает специалист ЗАО «</a:t>
            </a:r>
            <a:r>
              <a:rPr lang="ru-RU" sz="900" dirty="0" err="1"/>
              <a:t>Аэроком</a:t>
            </a:r>
            <a:r>
              <a:rPr lang="ru-RU" sz="900" dirty="0"/>
              <a:t>», к.т.н. Александр Тараненко. – </a:t>
            </a:r>
            <a:r>
              <a:rPr lang="ru-RU" sz="1200" b="1" dirty="0"/>
              <a:t>Наша компания располагает спецтехникой, с помощью которой стало возможным эффективное применение </a:t>
            </a:r>
            <a:r>
              <a:rPr lang="ru-RU" sz="1200" b="1" dirty="0" err="1"/>
              <a:t>фосфогипса</a:t>
            </a:r>
            <a:r>
              <a:rPr lang="ru-RU" sz="1200" b="1" dirty="0"/>
              <a:t>. </a:t>
            </a:r>
            <a:endParaRPr lang="ru-RU" sz="900" dirty="0"/>
          </a:p>
        </p:txBody>
      </p:sp>
      <p:pic>
        <p:nvPicPr>
          <p:cNvPr id="15" name="Рисунок 14" descr="http://domchtonado.ru/images/content/fosfogips-dorogi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82" y="1569064"/>
            <a:ext cx="5807710" cy="22104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19282" y="3798956"/>
            <a:ext cx="5924805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/>
              <a:t>Необходимо отметить, что </a:t>
            </a:r>
            <a:r>
              <a:rPr lang="ru-RU" sz="1400" b="1" dirty="0" err="1"/>
              <a:t>фосфогипс</a:t>
            </a:r>
            <a:r>
              <a:rPr lang="ru-RU" sz="1400" b="1" dirty="0"/>
              <a:t>, наряду с основным действующим веществом, содержит различные токсичные элементы-примеси, такие как фтор, мышьяк, стронций, уран, тяжелые металлы и др.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48696" y="3391025"/>
            <a:ext cx="10054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27.06.2014</a:t>
            </a:r>
          </a:p>
        </p:txBody>
      </p:sp>
      <p:sp>
        <p:nvSpPr>
          <p:cNvPr id="17" name="TextBox 52"/>
          <p:cNvSpPr txBox="1">
            <a:spLocks noChangeArrowheads="1"/>
          </p:cNvSpPr>
          <p:nvPr/>
        </p:nvSpPr>
        <p:spPr bwMode="auto">
          <a:xfrm>
            <a:off x="241728" y="1230510"/>
            <a:ext cx="9382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002060"/>
                </a:solidFill>
              </a:rPr>
              <a:t>Профессиональный (слева) и чреватый опасными экологическими последствиями (справа) подходы:</a:t>
            </a:r>
          </a:p>
        </p:txBody>
      </p:sp>
    </p:spTree>
    <p:extLst>
      <p:ext uri="{BB962C8B-B14F-4D97-AF65-F5344CB8AC3E}">
        <p14:creationId xmlns:p14="http://schemas.microsoft.com/office/powerpoint/2010/main" val="1505396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8385056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20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grpSp>
        <p:nvGrpSpPr>
          <p:cNvPr id="6" name="Полотно 70"/>
          <p:cNvGrpSpPr/>
          <p:nvPr/>
        </p:nvGrpSpPr>
        <p:grpSpPr>
          <a:xfrm>
            <a:off x="1726908" y="1210235"/>
            <a:ext cx="6656799" cy="5619908"/>
            <a:chOff x="0" y="0"/>
            <a:chExt cx="5829300" cy="524827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5829300" cy="5248275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216532" y="190500"/>
              <a:ext cx="1662399" cy="3694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Составление технического задания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223736" y="761425"/>
              <a:ext cx="1662399" cy="2757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       Подбор материалов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223736" y="1233919"/>
              <a:ext cx="1662399" cy="3694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Испытания доступных исходных материалов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401243" y="1769268"/>
              <a:ext cx="1292977" cy="277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ГРУНТ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015911" y="1769268"/>
              <a:ext cx="1292977" cy="277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ВЯЖУЩЕЕ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3786576" y="1769268"/>
              <a:ext cx="1385333" cy="277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ДОБАВКИ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2211401" y="2232343"/>
              <a:ext cx="1861220" cy="6452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Определение вида и свойств грунтов в соответствии с требованиями ГОСТ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189348" y="2221336"/>
              <a:ext cx="1570044" cy="7123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Определение соответствия свойств добавок нормативным требованиям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640075" y="2222081"/>
              <a:ext cx="1386615" cy="64522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Определение активности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8" name="Line 14"/>
            <p:cNvCxnSpPr/>
            <p:nvPr/>
          </p:nvCxnSpPr>
          <p:spPr bwMode="auto">
            <a:xfrm>
              <a:off x="1477688" y="3063893"/>
              <a:ext cx="32562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Line 17"/>
            <p:cNvCxnSpPr/>
            <p:nvPr/>
          </p:nvCxnSpPr>
          <p:spPr bwMode="auto">
            <a:xfrm flipH="1">
              <a:off x="369423" y="3153362"/>
              <a:ext cx="2088227" cy="25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Line 18"/>
            <p:cNvCxnSpPr/>
            <p:nvPr/>
          </p:nvCxnSpPr>
          <p:spPr bwMode="auto">
            <a:xfrm flipH="1" flipV="1">
              <a:off x="369422" y="1122759"/>
              <a:ext cx="1283" cy="20306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Line 19"/>
            <p:cNvCxnSpPr/>
            <p:nvPr/>
          </p:nvCxnSpPr>
          <p:spPr bwMode="auto">
            <a:xfrm>
              <a:off x="369422" y="1122759"/>
              <a:ext cx="1847110" cy="12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Line 20"/>
            <p:cNvCxnSpPr/>
            <p:nvPr/>
          </p:nvCxnSpPr>
          <p:spPr bwMode="auto">
            <a:xfrm>
              <a:off x="3050358" y="1038409"/>
              <a:ext cx="0" cy="1834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Line 21"/>
            <p:cNvCxnSpPr/>
            <p:nvPr/>
          </p:nvCxnSpPr>
          <p:spPr bwMode="auto">
            <a:xfrm>
              <a:off x="3047732" y="559934"/>
              <a:ext cx="0" cy="196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Line 22"/>
            <p:cNvCxnSpPr/>
            <p:nvPr/>
          </p:nvCxnSpPr>
          <p:spPr bwMode="auto">
            <a:xfrm>
              <a:off x="3069408" y="1603353"/>
              <a:ext cx="0" cy="1659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Line 23"/>
            <p:cNvCxnSpPr/>
            <p:nvPr/>
          </p:nvCxnSpPr>
          <p:spPr bwMode="auto">
            <a:xfrm flipH="1">
              <a:off x="1754755" y="1603353"/>
              <a:ext cx="554133" cy="1659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Line 24"/>
            <p:cNvCxnSpPr/>
            <p:nvPr/>
          </p:nvCxnSpPr>
          <p:spPr bwMode="auto">
            <a:xfrm>
              <a:off x="3786576" y="1603353"/>
              <a:ext cx="554133" cy="1659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Line 25"/>
            <p:cNvCxnSpPr/>
            <p:nvPr/>
          </p:nvCxnSpPr>
          <p:spPr bwMode="auto">
            <a:xfrm>
              <a:off x="1477688" y="2046344"/>
              <a:ext cx="0" cy="186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26"/>
            <p:cNvCxnSpPr/>
            <p:nvPr/>
          </p:nvCxnSpPr>
          <p:spPr bwMode="auto">
            <a:xfrm>
              <a:off x="3047732" y="2046344"/>
              <a:ext cx="0" cy="186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27"/>
            <p:cNvCxnSpPr/>
            <p:nvPr/>
          </p:nvCxnSpPr>
          <p:spPr bwMode="auto">
            <a:xfrm>
              <a:off x="4710131" y="2046344"/>
              <a:ext cx="0" cy="186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28"/>
            <p:cNvCxnSpPr/>
            <p:nvPr/>
          </p:nvCxnSpPr>
          <p:spPr bwMode="auto">
            <a:xfrm>
              <a:off x="1477687" y="2864890"/>
              <a:ext cx="1" cy="210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1477687" y="3248286"/>
              <a:ext cx="1939466" cy="3694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Определение оптимального количества составляющих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1477688" y="3797728"/>
              <a:ext cx="1939466" cy="3694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Формование и испытание образцов (</a:t>
              </a:r>
              <a:r>
                <a:rPr lang="en-US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R</a:t>
              </a:r>
              <a:r>
                <a:rPr lang="ru-RU" sz="950" baseline="-2500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сж</a:t>
              </a: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, </a:t>
              </a:r>
              <a:r>
                <a:rPr lang="en-US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R</a:t>
              </a:r>
              <a:r>
                <a:rPr lang="ru-RU" sz="950" baseline="-2500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мрз,</a:t>
              </a:r>
              <a:r>
                <a:rPr lang="el-GR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ρ</a:t>
              </a: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)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1477688" y="4384436"/>
              <a:ext cx="1939466" cy="610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Сравнение результатов с требованиями нормативной  и проектной документацией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35" name="Line 32"/>
            <p:cNvCxnSpPr/>
            <p:nvPr/>
          </p:nvCxnSpPr>
          <p:spPr bwMode="auto">
            <a:xfrm>
              <a:off x="588700" y="4624685"/>
              <a:ext cx="8889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33"/>
            <p:cNvCxnSpPr/>
            <p:nvPr/>
          </p:nvCxnSpPr>
          <p:spPr bwMode="auto">
            <a:xfrm flipV="1">
              <a:off x="588700" y="3516384"/>
              <a:ext cx="0" cy="11083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34"/>
            <p:cNvCxnSpPr/>
            <p:nvPr/>
          </p:nvCxnSpPr>
          <p:spPr bwMode="auto">
            <a:xfrm>
              <a:off x="588700" y="3516384"/>
              <a:ext cx="8889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35"/>
            <p:cNvCxnSpPr/>
            <p:nvPr/>
          </p:nvCxnSpPr>
          <p:spPr bwMode="auto">
            <a:xfrm>
              <a:off x="3417154" y="4510386"/>
              <a:ext cx="5347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3951564" y="4752812"/>
              <a:ext cx="1807827" cy="3707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 dirty="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Рекомендуемые варианты ЦЕМЕНТОГРУНТА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40" name="Line 37"/>
            <p:cNvCxnSpPr/>
            <p:nvPr/>
          </p:nvCxnSpPr>
          <p:spPr bwMode="auto">
            <a:xfrm>
              <a:off x="2429784" y="3617720"/>
              <a:ext cx="0" cy="1800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Line 38"/>
            <p:cNvCxnSpPr/>
            <p:nvPr/>
          </p:nvCxnSpPr>
          <p:spPr bwMode="auto">
            <a:xfrm>
              <a:off x="2410059" y="4190884"/>
              <a:ext cx="0" cy="1859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Text Box 39"/>
            <p:cNvSpPr txBox="1">
              <a:spLocks noChangeArrowheads="1"/>
            </p:cNvSpPr>
            <p:nvPr/>
          </p:nvSpPr>
          <p:spPr bwMode="auto">
            <a:xfrm>
              <a:off x="640075" y="3153362"/>
              <a:ext cx="1064654" cy="23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4066" tIns="37033" rIns="74066" bIns="3703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не проходит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43" name="Text Box 40"/>
            <p:cNvSpPr txBox="1">
              <a:spLocks noChangeArrowheads="1"/>
            </p:cNvSpPr>
            <p:nvPr/>
          </p:nvSpPr>
          <p:spPr bwMode="auto">
            <a:xfrm rot="5400000">
              <a:off x="774795" y="4037404"/>
              <a:ext cx="457522" cy="71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4066" tIns="37033" rIns="74066" bIns="3703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не проходит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44" name="Line 28"/>
            <p:cNvCxnSpPr>
              <a:endCxn id="31" idx="0"/>
            </p:cNvCxnSpPr>
            <p:nvPr/>
          </p:nvCxnSpPr>
          <p:spPr bwMode="auto">
            <a:xfrm flipH="1">
              <a:off x="2447420" y="3063893"/>
              <a:ext cx="10230" cy="1843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Line 28"/>
            <p:cNvCxnSpPr/>
            <p:nvPr/>
          </p:nvCxnSpPr>
          <p:spPr bwMode="auto">
            <a:xfrm>
              <a:off x="3133385" y="2864890"/>
              <a:ext cx="0" cy="2101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Line 28"/>
            <p:cNvCxnSpPr/>
            <p:nvPr/>
          </p:nvCxnSpPr>
          <p:spPr bwMode="auto">
            <a:xfrm flipH="1">
              <a:off x="4732352" y="2922518"/>
              <a:ext cx="1610" cy="141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3951900" y="4254480"/>
              <a:ext cx="1807492" cy="37020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4066" tIns="37033" rIns="74066" bIns="37033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5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Технико-экономическая оценка</a:t>
              </a:r>
              <a:endParaRPr lang="ru-RU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48" name="Line 28"/>
            <p:cNvCxnSpPr/>
            <p:nvPr/>
          </p:nvCxnSpPr>
          <p:spPr bwMode="auto">
            <a:xfrm flipH="1">
              <a:off x="4923450" y="4611842"/>
              <a:ext cx="1270" cy="1409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0" name="Пятиугольник 49"/>
          <p:cNvSpPr/>
          <p:nvPr/>
        </p:nvSpPr>
        <p:spPr>
          <a:xfrm>
            <a:off x="0" y="0"/>
            <a:ext cx="8383708" cy="672208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Целесообразность научно-технического сопровождения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82411" y="931171"/>
            <a:ext cx="5544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/>
            <a:r>
              <a:rPr lang="ru-RU" dirty="0"/>
              <a:t>Алгоритм проектирования составов </a:t>
            </a:r>
            <a:r>
              <a:rPr lang="ru-RU" dirty="0" err="1"/>
              <a:t>цементогрунтов</a:t>
            </a:r>
            <a:endParaRPr lang="ru-RU" dirty="0">
              <a:cs typeface="Arial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0" y="672208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/>
            <a:r>
              <a:rPr lang="ru-RU" b="1" dirty="0"/>
              <a:t>Применение технологии требует большого количества лабораторных и полевых испытаний</a:t>
            </a:r>
            <a:endParaRPr lang="ru-RU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323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0489593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3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pic>
        <p:nvPicPr>
          <p:cNvPr id="5" name="Рисунок 4" descr="G:\ИСПЫТАТЕЛЬНЫЙ ЦЕНТР ДОРСЕРВИС\Гусев\Фотографии\Фото(Сочи)\Фото12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55158" y="4041588"/>
            <a:ext cx="3850842" cy="279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ИСПЫТАТЕЛЬНЫЙ ЦЕНТР ДОРСЕРВИС\Гусев\Фотографии\Фото(Сочи)\Фото37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9977" y="1374938"/>
            <a:ext cx="3708864" cy="329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ИСПЫТАТЕЛЬНЫЙ ЦЕНТР ДОРСЕРВИС\Гусев\Фотографии\Фото(Сочи)\Фото39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9977" y="4428162"/>
            <a:ext cx="3231222" cy="242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лександр\Downloads\2015-06-10 15-15-4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15" y="1374937"/>
            <a:ext cx="2943834" cy="5483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57247" y="2876322"/>
            <a:ext cx="3348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Определение физико-механических свойств методом статического штампа (снизу)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3035" y="3876596"/>
            <a:ext cx="2303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Отбор кернов 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0" y="0"/>
            <a:ext cx="8383708" cy="678364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Целесообразность научно-технического сопровождения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2624" y="1324695"/>
            <a:ext cx="3128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Определение физико-механических свойств методом динамического </a:t>
            </a:r>
            <a:r>
              <a:rPr lang="ru-RU" dirty="0" err="1"/>
              <a:t>нагружения</a:t>
            </a:r>
            <a:r>
              <a:rPr lang="ru-RU" dirty="0"/>
              <a:t> (слева)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819" y="678364"/>
            <a:ext cx="9548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/>
            <a:r>
              <a:rPr lang="ru-RU" b="1" dirty="0">
                <a:cs typeface="Arial"/>
              </a:rPr>
              <a:t>Применение технологий стабилизации и укрепления грунтов предполагает тщательный инструментальный производственный и приемо-сдаточный контроль производства работ</a:t>
            </a:r>
          </a:p>
        </p:txBody>
      </p:sp>
    </p:spTree>
    <p:extLst>
      <p:ext uri="{BB962C8B-B14F-4D97-AF65-F5344CB8AC3E}">
        <p14:creationId xmlns:p14="http://schemas.microsoft.com/office/powerpoint/2010/main" val="1975446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5657793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18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" y="0"/>
            <a:ext cx="8733030" cy="805978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Нормативно-техническое обеспечение этапа внедрения</a:t>
            </a:r>
          </a:p>
        </p:txBody>
      </p:sp>
      <p:sp>
        <p:nvSpPr>
          <p:cNvPr id="33" name="TextBox 52"/>
          <p:cNvSpPr txBox="1">
            <a:spLocks noChangeArrowheads="1"/>
          </p:cNvSpPr>
          <p:nvPr/>
        </p:nvSpPr>
        <p:spPr bwMode="auto">
          <a:xfrm>
            <a:off x="102742" y="805978"/>
            <a:ext cx="980325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/>
              <a:t>Согласно Распоряжения Федерального дорожного агентства от 09.06.2010 № 385-р «Об издании и применении </a:t>
            </a:r>
            <a:r>
              <a:rPr lang="ru-RU" b="1" dirty="0"/>
              <a:t>ОДМ 218.1.002-2010 «Рекомендации по организации и проведению работ по стандартизации в дорожном хозяйстве» </a:t>
            </a:r>
            <a:r>
              <a:rPr lang="ru-RU" dirty="0"/>
              <a:t>и Приложению к Распоряжению Федерального дорожного агентства от «19» октября 2012 г. № 765-р: </a:t>
            </a:r>
          </a:p>
          <a:p>
            <a:r>
              <a:rPr lang="ru-RU" dirty="0"/>
              <a:t>«П.3 … </a:t>
            </a:r>
            <a:r>
              <a:rPr lang="ru-RU" b="1" dirty="0"/>
              <a:t>Организация, утвердившая стандарт, содержащий требования к продукции, показатели которой превосходят требования и (или) отсутствуют в действующих национальных документах по стандартизации, может направить его в </a:t>
            </a:r>
            <a:r>
              <a:rPr lang="ru-RU" b="1" dirty="0" err="1"/>
              <a:t>Росавтодор</a:t>
            </a:r>
            <a:r>
              <a:rPr lang="ru-RU" b="1" dirty="0"/>
              <a:t> на согласование».</a:t>
            </a:r>
          </a:p>
          <a:p>
            <a:r>
              <a:rPr lang="ru-RU" dirty="0"/>
              <a:t>П.4 ... Для направления на рассмотрение в </a:t>
            </a:r>
            <a:r>
              <a:rPr lang="ru-RU" dirty="0" err="1"/>
              <a:t>Росавтодор</a:t>
            </a:r>
            <a:r>
              <a:rPr lang="ru-RU" dirty="0"/>
              <a:t> с целью согласования стандарта организации необходимо следующее: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утвержденный и введенный в действие стандарт организации*;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пояснительная записка к стандарту организации;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сводка замечаний с копиями писем, содержащих данные замечания от научных, проектных и производственных организаций;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экспертное заключение ТК 418;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результаты опытного применения объекта стандартизации (протоколы испытаний (измерений), акты обследования опытных участков, заключения независимых научно-исследовательских организаций, сертификаты соответствия, выданные в специализированных системах добровольной сертификации в области дорожного хозяйства и др.);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утвержденный и введенный в действие сметный норматив (для инновационных материалов и технологий).»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82941" y="6248642"/>
            <a:ext cx="6320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*Примечание: для облегчения проектных расчетов желательно также включение в СТО альбома типовых проектных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120457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04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11" name="Object 1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" y="-1"/>
            <a:ext cx="7017245" cy="932226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Стабилизация оснований и укрепление грунтов – основной сегмент потребления ЗШО и ДГШ</a:t>
            </a:r>
          </a:p>
        </p:txBody>
      </p:sp>
      <p:sp>
        <p:nvSpPr>
          <p:cNvPr id="33" name="TextBox 52"/>
          <p:cNvSpPr txBox="1">
            <a:spLocks noChangeArrowheads="1"/>
          </p:cNvSpPr>
          <p:nvPr/>
        </p:nvSpPr>
        <p:spPr bwMode="auto">
          <a:xfrm>
            <a:off x="4" y="932225"/>
            <a:ext cx="99059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</a:rPr>
              <a:t>СТАБИЛИЗАЦИЯ И УКРЕПЛЕНИЕ ГРУНТОВ – это их модификация физико-механическими и химическими методами с целью улучшения структурно-механических и других, важных для применения в строительстве, свойств.</a:t>
            </a:r>
          </a:p>
        </p:txBody>
      </p:sp>
      <p:pic>
        <p:nvPicPr>
          <p:cNvPr id="34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12" y="3828782"/>
            <a:ext cx="7339720" cy="302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83" y="5271071"/>
            <a:ext cx="16026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10"/>
          <a:stretch>
            <a:fillRect/>
          </a:stretch>
        </p:blipFill>
        <p:spPr>
          <a:xfrm>
            <a:off x="3895582" y="1947888"/>
            <a:ext cx="3796085" cy="19863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AF9735-E1D7-C54B-833E-B785D98B4D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7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11" y="512676"/>
            <a:ext cx="3299864" cy="220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06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111" name="Object 110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0" y="0"/>
            <a:ext cx="8880191" cy="779572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Основные производственные операции при строительстве с применением технологии стабилизации оснований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279" y="779572"/>
            <a:ext cx="4364816" cy="44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/>
            </a:pPr>
            <a:r>
              <a:rPr lang="ru-RU" dirty="0">
                <a:solidFill>
                  <a:prstClr val="black"/>
                </a:solidFill>
              </a:rPr>
              <a:t>«На заводе» (дозирование и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dirty="0">
                <a:solidFill>
                  <a:prstClr val="black"/>
                </a:solidFill>
              </a:rPr>
              <a:t>смешение материалов производится в 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dirty="0">
                <a:solidFill>
                  <a:prstClr val="black"/>
                </a:solidFill>
              </a:rPr>
              <a:t>грунтосмесительных установках)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endParaRPr lang="ru-RU" dirty="0">
              <a:solidFill>
                <a:prstClr val="black"/>
              </a:solidFill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defRPr/>
            </a:pPr>
            <a:endParaRPr lang="ru-RU" dirty="0">
              <a:solidFill>
                <a:prstClr val="black"/>
              </a:solidFill>
            </a:endParaRPr>
          </a:p>
          <a:p>
            <a:pPr marL="342900" indent="-342900" algn="just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dirty="0">
                <a:solidFill>
                  <a:prstClr val="black"/>
                </a:solidFill>
              </a:rPr>
              <a:t>Смешение «На месте» 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(</a:t>
            </a:r>
            <a:r>
              <a:rPr lang="ru-RU" dirty="0" err="1">
                <a:solidFill>
                  <a:prstClr val="black"/>
                </a:solidFill>
              </a:rPr>
              <a:t>ресайклерами</a:t>
            </a:r>
            <a:r>
              <a:rPr lang="ru-RU" dirty="0">
                <a:solidFill>
                  <a:prstClr val="black"/>
                </a:solidFill>
              </a:rPr>
              <a:t> после 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распределения вяжущих 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и воды)</a:t>
            </a:r>
          </a:p>
          <a:p>
            <a:pPr algn="just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102"/>
            <a:ext cx="8405973" cy="206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87" y="2287542"/>
            <a:ext cx="3403216" cy="243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8555" y="4376778"/>
            <a:ext cx="397941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  <a:defRPr/>
            </a:pPr>
            <a:r>
              <a:rPr lang="ru-RU" dirty="0" err="1">
                <a:solidFill>
                  <a:prstClr val="black"/>
                </a:solidFill>
              </a:rPr>
              <a:t>Буросмесительными</a:t>
            </a:r>
            <a:r>
              <a:rPr lang="ru-RU" dirty="0">
                <a:solidFill>
                  <a:prstClr val="black"/>
                </a:solidFill>
              </a:rPr>
              <a:t> установками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11"/>
          <a:stretch>
            <a:fillRect/>
          </a:stretch>
        </p:blipFill>
        <p:spPr>
          <a:xfrm>
            <a:off x="6158555" y="2492015"/>
            <a:ext cx="3333750" cy="183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5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11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11" name="Object 1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-10540" y="0"/>
            <a:ext cx="8610010" cy="758224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>
                <a:solidFill>
                  <a:schemeClr val="bg1"/>
                </a:solidFill>
                <a:cs typeface="Arial"/>
              </a:rPr>
              <a:t>Эффекты применения технологии стабилизации основания</a:t>
            </a:r>
          </a:p>
        </p:txBody>
      </p: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58" y="1857350"/>
            <a:ext cx="4911742" cy="38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9" y="1876282"/>
            <a:ext cx="4776157" cy="38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2"/>
          <p:cNvSpPr txBox="1">
            <a:spLocks noChangeArrowheads="1"/>
          </p:cNvSpPr>
          <p:nvPr/>
        </p:nvSpPr>
        <p:spPr bwMode="auto">
          <a:xfrm>
            <a:off x="144429" y="780132"/>
            <a:ext cx="96996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002060"/>
                </a:solidFill>
              </a:rPr>
              <a:t>Основной сферой применения технологии стабилизации и укрепление грунтов  является строительство линейных и площадных объектов (автомобильные и железные дороги, аэродромы, промышленные и грузовые площадки, др.) при котором технология позволяет обеспечить необходимые физико-механические свойства конструкций при максимальном использовании местных материалов и грунтов </a:t>
            </a:r>
          </a:p>
        </p:txBody>
      </p:sp>
      <p:pic>
        <p:nvPicPr>
          <p:cNvPr id="12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126" y="4359804"/>
            <a:ext cx="5755240" cy="249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61258" y="5918598"/>
            <a:ext cx="352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Рис.2 Равнопрочные конструкции с привозными (щебень) и местными (стабилизированный грунт) </a:t>
            </a:r>
          </a:p>
          <a:p>
            <a:r>
              <a:rPr lang="ru-RU" sz="1400" b="1" dirty="0"/>
              <a:t>материалами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079" y="5805481"/>
            <a:ext cx="2301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Рис.1 Участок трассы «Колыма» до и после стабилизации грунта</a:t>
            </a:r>
          </a:p>
        </p:txBody>
      </p:sp>
    </p:spTree>
    <p:extLst>
      <p:ext uri="{BB962C8B-B14F-4D97-AF65-F5344CB8AC3E}">
        <p14:creationId xmlns:p14="http://schemas.microsoft.com/office/powerpoint/2010/main" val="129290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3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11" name="Object 1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pic>
        <p:nvPicPr>
          <p:cNvPr id="5806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48072"/>
            <a:ext cx="6154215" cy="540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D:\Documents and Settings\kozlov\Мои документы\Шлак\kart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14" y="3534311"/>
            <a:ext cx="3638764" cy="332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ятиугольник 5"/>
          <p:cNvSpPr/>
          <p:nvPr/>
        </p:nvSpPr>
        <p:spPr>
          <a:xfrm>
            <a:off x="2969231" y="0"/>
            <a:ext cx="5897367" cy="64807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b="1">
                <a:solidFill>
                  <a:schemeClr val="tx1"/>
                </a:solidFill>
                <a:cs typeface="Arial"/>
              </a:rPr>
              <a:t>Объемы крупнотоннажных </a:t>
            </a:r>
            <a:r>
              <a:rPr lang="ru-RU" sz="2400" b="1" dirty="0">
                <a:solidFill>
                  <a:schemeClr val="tx1"/>
                </a:solidFill>
                <a:cs typeface="Arial"/>
              </a:rPr>
              <a:t>отходов</a:t>
            </a:r>
          </a:p>
        </p:txBody>
      </p:sp>
      <p:pic>
        <p:nvPicPr>
          <p:cNvPr id="16" name="Picture 15" descr="лого_МИСиС_русс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95804" y="0"/>
            <a:ext cx="810196" cy="5040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4" descr="http://tadviser.ru/images/1/18/%D0%9B%D0%BE%D0%B3%D0%BE_%D1%80%D0%BE%D1%81%D0%B4%D0%BE%D1%80%D0%BD%D0%B8%D0%B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13043" cy="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6A55A02-D974-C049-A7C0-D293B1D1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056"/>
            <a:ext cx="6154215" cy="540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B0793EB-7605-2049-A19D-D86178786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6" y="414071"/>
            <a:ext cx="6154215" cy="540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91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6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11" name="Object 1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pic>
        <p:nvPicPr>
          <p:cNvPr id="5959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4" y="765223"/>
            <a:ext cx="8866598" cy="600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ятиугольник 7"/>
          <p:cNvSpPr/>
          <p:nvPr/>
        </p:nvSpPr>
        <p:spPr>
          <a:xfrm>
            <a:off x="2958957" y="0"/>
            <a:ext cx="4501717" cy="64807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b="1" dirty="0">
                <a:solidFill>
                  <a:schemeClr val="tx1"/>
                </a:solidFill>
                <a:cs typeface="Arial"/>
              </a:rPr>
              <a:t>Зарубежный опыт: Германия</a:t>
            </a:r>
          </a:p>
        </p:txBody>
      </p:sp>
      <p:pic>
        <p:nvPicPr>
          <p:cNvPr id="9" name="Picture 15" descr="лого_МИСиС_русс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42035" y="0"/>
            <a:ext cx="810196" cy="5040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4" descr="http://tadviser.ru/images/1/18/%D0%9B%D0%BE%D0%B3%D0%BE_%D1%80%D0%BE%D1%81%D0%B4%D0%BE%D1%80%D0%BD%D0%B8%D0%B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13043" cy="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6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27860070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7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468" y="647271"/>
            <a:ext cx="9719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	Цели и задачи: </a:t>
            </a:r>
            <a:r>
              <a:rPr lang="ru-RU" sz="1600" dirty="0"/>
              <a:t>Основываясь на результатах </a:t>
            </a:r>
            <a:r>
              <a:rPr lang="ru-RU" sz="1600" dirty="0" err="1"/>
              <a:t>НИРиОКР</a:t>
            </a:r>
            <a:r>
              <a:rPr lang="ru-RU" sz="1600" dirty="0"/>
              <a:t> по ранее выполненным контрактам в рамках ФЦП </a:t>
            </a:r>
            <a:r>
              <a:rPr lang="ru-RU" altLang="ru-RU" sz="1600" dirty="0">
                <a:latin typeface="Calibri" pitchFamily="34" charset="0"/>
                <a:cs typeface="Calibri" pitchFamily="34" charset="0"/>
              </a:rPr>
              <a:t>«Исследования и разработки по приоритетным направлениям развития научно-технологического комплекса России на 2014—2020 годы»* </a:t>
            </a:r>
            <a:r>
              <a:rPr lang="ru-RU" sz="1600" dirty="0"/>
              <a:t>предлагается к рассмотрению возможность участия в реализации проекта </a:t>
            </a:r>
            <a:r>
              <a:rPr lang="ru-RU" altLang="ru-RU" sz="1600" b="1" dirty="0">
                <a:solidFill>
                  <a:srgbClr val="002060"/>
                </a:solidFill>
              </a:rPr>
              <a:t>«СОЗДАНИЕ ТЕХНОЛОГИИ СТАБИЛИЗАЦИИ И УКРЕПЛЕНИЯ ГРУНТОВ В СТРОИТЕЛЬСТВЕ С ПРИМЕНЕНИЕМ СОСТАВНЫХ ВЯЖУЩИХ И ШЛАКОВОГО ПЕСКА НА ОСНОВЕ ЗШМ»</a:t>
            </a:r>
            <a:r>
              <a:rPr lang="ru-RU" sz="1600" dirty="0"/>
              <a:t> и услуги по научно-техническому сопровождению данного проекта.</a:t>
            </a:r>
          </a:p>
          <a:p>
            <a:r>
              <a:rPr lang="ru-RU" sz="1600" i="1" dirty="0"/>
              <a:t> *В ходе </a:t>
            </a:r>
            <a:r>
              <a:rPr lang="ru-RU" sz="1600" i="1" dirty="0" err="1"/>
              <a:t>НИРиОКР</a:t>
            </a:r>
            <a:r>
              <a:rPr lang="ru-RU" sz="1600" i="1" dirty="0"/>
              <a:t> в НИТУ «</a:t>
            </a:r>
            <a:r>
              <a:rPr lang="ru-RU" sz="1600" i="1" dirty="0" err="1"/>
              <a:t>МИСиС</a:t>
            </a:r>
            <a:r>
              <a:rPr lang="ru-RU" sz="1600" i="1" dirty="0"/>
              <a:t>» были разработаны составы композиционных вяжущих с активностью свыше 100 МПа и эффективные составы высокодисперсных инъекционных растворов:.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4" y="0"/>
            <a:ext cx="7479584" cy="595901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/>
              <a:t>Основные цели, задачи и стадии реализации</a:t>
            </a:r>
            <a:endParaRPr lang="ru-RU"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468" y="3717844"/>
            <a:ext cx="98135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Реализация проекта позволит увеличить объем эффективного применения местных грунтов и </a:t>
            </a:r>
            <a:r>
              <a:rPr lang="ru-RU" sz="1600" dirty="0" err="1"/>
              <a:t>золошлаковых</a:t>
            </a:r>
            <a:r>
              <a:rPr lang="ru-RU" sz="1600" dirty="0"/>
              <a:t>  материалов , отработать и согласовать  все технологические процессы при строительстве транспортных объектов, обеспечивая существенное снижение стоимости строительства за счет максимального применения местных грунтов и материалов на основе ЗШО и ДГШ, создать задел для широкого внедрения технологии.</a:t>
            </a:r>
          </a:p>
          <a:p>
            <a:r>
              <a:rPr lang="ru-RU" sz="1600" b="1" dirty="0"/>
              <a:t>	Основные стадии проекта предполагают:</a:t>
            </a:r>
          </a:p>
          <a:p>
            <a:pPr marL="342900" indent="-342900">
              <a:buAutoNum type="arabicPeriod"/>
            </a:pPr>
            <a:r>
              <a:rPr lang="ru-RU" sz="1600" dirty="0"/>
              <a:t>Участие в научно-техническом сопровождении процесса рабочего  проектирования дорожных объектов.</a:t>
            </a:r>
          </a:p>
          <a:p>
            <a:pPr marL="342900" indent="-342900">
              <a:buAutoNum type="arabicPeriod"/>
            </a:pPr>
            <a:r>
              <a:rPr lang="ru-RU" sz="1600" dirty="0"/>
              <a:t>Научно-техническое сопровождение создания опытного производства составных вяжущих на площадке строительства по контракту с подрядчиком, привлеченным для земляных работ.</a:t>
            </a:r>
          </a:p>
          <a:p>
            <a:pPr marL="342900" indent="-342900">
              <a:buAutoNum type="arabicPeriod"/>
            </a:pPr>
            <a:r>
              <a:rPr lang="ru-RU" sz="1600" dirty="0"/>
              <a:t>Участие в научно-техническом сопровождении строительства дорожных объектов.</a:t>
            </a:r>
          </a:p>
          <a:p>
            <a:pPr marL="342900" indent="-342900">
              <a:buAutoNum type="arabicPeriod"/>
            </a:pPr>
            <a:r>
              <a:rPr lang="ru-RU" sz="1600" dirty="0"/>
              <a:t>Разработку нормативно-технической документации, а также образовательной и инжиниринговой инфраструктуры, необходимой для широкого промышленного внедрения разработанной технологии и материалов на других строящихся объектах, расположенных вблизи </a:t>
            </a:r>
            <a:r>
              <a:rPr lang="ru-RU" sz="1600" dirty="0" err="1"/>
              <a:t>шламохранилищ</a:t>
            </a:r>
            <a:r>
              <a:rPr lang="ru-RU" sz="1600" dirty="0"/>
              <a:t>.     </a:t>
            </a:r>
          </a:p>
        </p:txBody>
      </p:sp>
      <p:pic>
        <p:nvPicPr>
          <p:cNvPr id="577566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" y="2658003"/>
            <a:ext cx="9365055" cy="123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378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0797811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38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647" y="764070"/>
            <a:ext cx="972962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/>
              <a:t>      Анализ результатов исследования свойств </a:t>
            </a:r>
            <a:r>
              <a:rPr lang="ru-RU" sz="1400" dirty="0" err="1"/>
              <a:t>золошлаковых</a:t>
            </a:r>
            <a:r>
              <a:rPr lang="ru-RU" sz="1400" dirty="0"/>
              <a:t> отходов ряда ГРЭС и металлургических комбинатов (в </a:t>
            </a:r>
            <a:r>
              <a:rPr lang="ru-RU" sz="1400" dirty="0" err="1"/>
              <a:t>т.ч</a:t>
            </a:r>
            <a:r>
              <a:rPr lang="ru-RU" sz="1400" dirty="0"/>
              <a:t>. – Каширской и </a:t>
            </a:r>
            <a:r>
              <a:rPr lang="ru-RU" sz="1400" dirty="0" err="1"/>
              <a:t>Черепетской</a:t>
            </a:r>
            <a:r>
              <a:rPr lang="ru-RU" sz="1400" dirty="0"/>
              <a:t> ГРЭС, Новолипецкого и Череповецкого МК, а также др.), опыта производства земляных работ с применением новых видов строительной техники и действующих нормативно-технических документов позволяет говорить о возможности эффективного применения </a:t>
            </a:r>
            <a:r>
              <a:rPr lang="ru-RU" sz="1400" dirty="0" err="1"/>
              <a:t>золошлаковых</a:t>
            </a:r>
            <a:r>
              <a:rPr lang="ru-RU" sz="1400" dirty="0"/>
              <a:t> песков и молотых ДГШ при производстве щебеночно-песчано-гравийных смесей и работ по устройству закрепленных массивов  оснований и земляных сооружений при надлежащем научно-техническом сопровождении**. </a:t>
            </a:r>
          </a:p>
          <a:p>
            <a:r>
              <a:rPr lang="ru-RU" sz="1400" dirty="0"/>
              <a:t>      Для устройства закрепленных массивов грунта отработаны и в зависимости от их назначения и инженерно-геологических условий успешно применяют современное оборудование для инъекционного, </a:t>
            </a:r>
            <a:r>
              <a:rPr lang="ru-RU" sz="1400" dirty="0" err="1"/>
              <a:t>виброинъекционного</a:t>
            </a:r>
            <a:r>
              <a:rPr lang="ru-RU" sz="1400" dirty="0"/>
              <a:t>, </a:t>
            </a:r>
            <a:r>
              <a:rPr lang="ru-RU" sz="1400" dirty="0" err="1"/>
              <a:t>буросмесительного</a:t>
            </a:r>
            <a:r>
              <a:rPr lang="ru-RU" sz="1400" dirty="0"/>
              <a:t> и струйного («</a:t>
            </a:r>
            <a:r>
              <a:rPr lang="ru-RU" sz="1400" dirty="0" err="1"/>
              <a:t>jet</a:t>
            </a:r>
            <a:r>
              <a:rPr lang="ru-RU" sz="1400" dirty="0"/>
              <a:t> </a:t>
            </a:r>
            <a:r>
              <a:rPr lang="ru-RU" sz="1400" dirty="0" err="1"/>
              <a:t>grouting</a:t>
            </a:r>
            <a:r>
              <a:rPr lang="ru-RU" sz="1400" dirty="0"/>
              <a:t>) способов закрепления, а также – мобильные грунтосмесительные установки и установки для смешения «на месте».</a:t>
            </a:r>
          </a:p>
          <a:p>
            <a:r>
              <a:rPr lang="ru-RU" sz="1400" dirty="0"/>
              <a:t>      Позитивный опыт технологий применения получил соответствующее отражение в актуализированных нормативно-технических документах национального и ведомственного уровня: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/>
              <a:t>СП 45.13330.2012 «Земляные сооружения, основания и фундаменты. Актуализированная редакция СНиП 3.02.01-87»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/>
              <a:t>СП 22.13330.2011 «Основания зданий и сооружений. Актуализированная редакция СНиП 2.02.01-83»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/>
              <a:t>ГОСТ 23558-94. «Смеси щебеночно-гравийно-песчаные и грунты, обработанные неорганическими вяжущими материалами, для дорожного и аэродромного строительства. Технические условия».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/>
              <a:t>СП 78.13330.2012 «Автомобильные дороги. Актуализированная редакция СНиП 3.06.03-85»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/>
              <a:t>ГОСТ 25607-2009 «Смеси гравийно-песчаные для покрытий и оснований автомобильных дорог и аэродромов. Технические условия»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/>
              <a:t>ГОСТ 3344-83 «Щебень и песок шлаковые для дорожного строительства. Технические условия»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/>
              <a:t>ГОСТ 8269.0-97 «Щебень и гравий из плотных </a:t>
            </a:r>
            <a:r>
              <a:rPr lang="ru-RU" sz="1400" b="1" dirty="0" err="1"/>
              <a:t>попрод</a:t>
            </a:r>
            <a:r>
              <a:rPr lang="ru-RU" sz="1400" b="1" dirty="0"/>
              <a:t> и отходов промышленного производства для строительных работ. Методы физико-механических испытаний».</a:t>
            </a:r>
          </a:p>
          <a:p>
            <a:pPr>
              <a:lnSpc>
                <a:spcPct val="150000"/>
              </a:lnSpc>
            </a:pPr>
            <a:r>
              <a:rPr lang="ru-RU" sz="1200" i="1" dirty="0"/>
              <a:t>      </a:t>
            </a:r>
            <a:r>
              <a:rPr lang="ru-RU" sz="1200" i="1" u="sng" dirty="0"/>
              <a:t> Примечания: </a:t>
            </a:r>
          </a:p>
          <a:p>
            <a:r>
              <a:rPr lang="ru-RU" sz="1200" i="1" dirty="0"/>
              <a:t>*    - На различных этапах работ возможно привлечение, соисполнителей из числа специализированных организаций (МГСУ, СГТУ  и др.)</a:t>
            </a:r>
          </a:p>
          <a:p>
            <a:r>
              <a:rPr lang="ru-RU" sz="1200" i="1" dirty="0"/>
              <a:t>** - Научно-техническое сопровождение представляет собой «комплекс работ научно-аналитического, методического, информационного, экспертно-контрольного и организационного характера, осуществляемых в процессе изысканий, проектирования и строительства в целях обеспечения надежности сооружений с учетом применения нестандартных расчетных методов, конструктивных и технологических решений» (выдержка из п.4.14  СП 22.13330.2011).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3" y="0"/>
            <a:ext cx="8938513" cy="688369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/>
              <a:t>Предпосылки и основания для реализации проектов по  технологии стабилизации оснований и укрепления грунтов</a:t>
            </a:r>
            <a:endParaRPr lang="ru-RU" sz="24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11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Object 1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26797011"/>
              </p:ext>
            </p:extLst>
          </p:nvPr>
        </p:nvGraphicFramePr>
        <p:xfrm>
          <a:off x="1726" y="1592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5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6" y="1592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661" y="842482"/>
            <a:ext cx="951573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ru-RU" sz="1600" b="1" dirty="0"/>
              <a:t>На этапе оценки применимости доменного гранулированного шлака (ДГШ) и </a:t>
            </a:r>
            <a:r>
              <a:rPr lang="ru-RU" sz="1600" b="1" dirty="0" err="1"/>
              <a:t>золошлаковых</a:t>
            </a:r>
            <a:endParaRPr lang="ru-RU" sz="1600" b="1" dirty="0"/>
          </a:p>
          <a:p>
            <a:pPr lvl="0"/>
            <a:r>
              <a:rPr lang="ru-RU" sz="1600" b="1" dirty="0"/>
              <a:t>отходов (ЗШО) угольных ТЭЦ для производства комплексных вяжущих с определением основных видов и перспективных областей их применения  </a:t>
            </a:r>
          </a:p>
          <a:p>
            <a:pPr lvl="0"/>
            <a:r>
              <a:rPr lang="ru-RU" sz="1200" dirty="0"/>
              <a:t>Определение фракционного и химического состава, удельной поверхности ЗШО и ДГШ (ТДГШ). Определение расхода электроэнергии и износа оборудования на активацию и смешение ТДГШ с активирующими добавками. Дифференциально-термический анализ ЗШО и ТДГШ, в том числе - с активирующими добавками.  Определение физико-механических (кинетика набора прочности, сроки схватывания, </a:t>
            </a:r>
            <a:r>
              <a:rPr lang="ru-RU" sz="1200" dirty="0" err="1"/>
              <a:t>водоотделение</a:t>
            </a:r>
            <a:r>
              <a:rPr lang="ru-RU" sz="1200" dirty="0"/>
              <a:t>, равномерность изменения объёма),  свойств ЗШО/ТДГШ, в том числе – молотых и модифицированных активирующими добавками.  Определение структуры зерен и кристаллических фаз (соединений) при рентгеноструктурном анализе, оценка содержания </a:t>
            </a:r>
            <a:r>
              <a:rPr lang="ru-RU" sz="1200" dirty="0" err="1"/>
              <a:t>стеклофазы</a:t>
            </a:r>
            <a:r>
              <a:rPr lang="ru-RU" sz="1200" dirty="0"/>
              <a:t> цементно-</a:t>
            </a:r>
            <a:r>
              <a:rPr lang="ru-RU" sz="1200" dirty="0" err="1"/>
              <a:t>золо</a:t>
            </a:r>
            <a:r>
              <a:rPr lang="ru-RU" sz="1200" dirty="0"/>
              <a:t>-шлаковых растворов при различных концентрациях и удельных поверхностях ЗШО/ТДГШ и активирующих добавок. Определение влияния состава активирующих добавок и тонкости помола на процессы и сроки схватывания, набора прочности. Оценка физических, механических и гидравлических свойств. </a:t>
            </a:r>
          </a:p>
          <a:p>
            <a:pPr lvl="0"/>
            <a:r>
              <a:rPr lang="ru-RU" sz="1200" dirty="0"/>
              <a:t>Разработка программы опытно-промышленных испытаний составных вяжущих с использованием ДГШ и/или сталеплавильного шлака в транспортном строительстве.</a:t>
            </a:r>
          </a:p>
          <a:p>
            <a:r>
              <a:rPr lang="ru-RU" sz="1400" b="1" dirty="0"/>
              <a:t>2.     </a:t>
            </a:r>
            <a:r>
              <a:rPr lang="ru-RU" sz="1600" b="1" dirty="0"/>
              <a:t>На этапе внедрения и разработки рабочей и нормативно-технической документации</a:t>
            </a:r>
            <a:r>
              <a:rPr lang="ru-RU" sz="1600" b="1" i="1" dirty="0"/>
              <a:t> </a:t>
            </a:r>
          </a:p>
          <a:p>
            <a:pPr lvl="0"/>
            <a:r>
              <a:rPr lang="ru-RU" sz="1200" dirty="0"/>
              <a:t>Разработка и согласование регламента производства работ, лабораторных подборов составов укрепленных грунтов, проведения операционного и приемо-сдаточного контроля и мониторинга качества работ. Разработка и сопровождение согласования Стандарта организации в ФДА «</a:t>
            </a:r>
            <a:r>
              <a:rPr lang="ru-RU" sz="1200" dirty="0" err="1"/>
              <a:t>Росавтодор</a:t>
            </a:r>
            <a:r>
              <a:rPr lang="ru-RU" sz="1200" dirty="0"/>
              <a:t>» и ГК «</a:t>
            </a:r>
            <a:r>
              <a:rPr lang="ru-RU" sz="1200" dirty="0" err="1"/>
              <a:t>Автодор</a:t>
            </a:r>
            <a:r>
              <a:rPr lang="ru-RU" sz="1200" dirty="0"/>
              <a:t>». Разработка и сопровождение согласования сметных нормативов на производство и применение составных вяжущих на основе ДГШ. Обучение и консультирование персонала проектных и подрядных организаций по соответствующим вопросам.</a:t>
            </a:r>
          </a:p>
          <a:p>
            <a:pPr lvl="0"/>
            <a:r>
              <a:rPr lang="ru-RU" sz="1600" b="1" dirty="0"/>
              <a:t>3.    На этапе опытного применения шлакового песка и составных вяжущих на основе молотых ДГШ и зол уноса угольных ТЭЦ при проектировании и строительстве транспортных объектов и сооружений</a:t>
            </a:r>
          </a:p>
          <a:p>
            <a:r>
              <a:rPr lang="ru-RU" sz="1200" dirty="0"/>
              <a:t>Экспертиза и, при необходимости, корректировка программы инженерно-геологических изысканий для оценки применимости песков и вяжущих из ЗШО и ДГШ при строительстве оснований, земляных сооружений и фундаментов. Оценка применимости песков и вяжущих из ЗШО и ДГШ при строительстве оснований, земляных сооружений и фундаментов с учетом результатов инженерно-геологических изысканий и проектных требований к конструктивам. Лабораторные подборы составов укрепленных грунтов с применением составных вяжущих с молотыми  ЗШО и ДГШ, а также щебеночно-песчано-гравийных  смесей оптимальных и неоптимальных составов с применением шлакового песка из ДГШ  при устройстве слоев оснований и земляных сооружений дорог. Проведение расчетов механических и эксплуатационных параметров различных вариантов конструкций оснований и земляных сооружений с применением песков и вяжущих из ЗШО и ДГШ с выбором оптимальных вариантов с соответствующими технико-экономическими обоснованиями. Разработка соответствующих разделов ППР и ПОС земляных работ, а также соответствующих разделов рабочей документации (РП и Р). </a:t>
            </a:r>
          </a:p>
          <a:p>
            <a:endParaRPr lang="ru-RU" sz="1200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3" y="0"/>
            <a:ext cx="9905997" cy="760288"/>
          </a:xfrm>
          <a:prstGeom prst="homePlate">
            <a:avLst/>
          </a:prstGeom>
          <a:solidFill>
            <a:srgbClr val="49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2400" dirty="0"/>
              <a:t>ФАУ «РОСДОРНИИ» и НИТУ «</a:t>
            </a:r>
            <a:r>
              <a:rPr lang="ru-RU" sz="2400" dirty="0" err="1"/>
              <a:t>МИСиС</a:t>
            </a:r>
            <a:r>
              <a:rPr lang="ru-RU" sz="2400" dirty="0"/>
              <a:t>» готовы обеспечить научно-техническое сопровождение на следующих этапах реализации проекта </a:t>
            </a:r>
            <a:endParaRPr lang="ru-RU" sz="24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008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8&quot;&gt;&lt;elem m_fUsage=&quot;3.71278364535272720000E+000&quot;&gt;&lt;m_msothmcolidx val=&quot;0&quot;/&gt;&lt;m_rgb r=&quot;ff&quot; g=&quot;d8&quot; b=&quot;6f&quot;/&gt;&lt;m_ppcolschidx tagver0=&quot;23004&quot; tagname0=&quot;m_ppcolschidxUNRECOGNIZED&quot; val=&quot;0&quot;/&gt;&lt;m_nBrightness val=&quot;0&quot;/&gt;&lt;/elem&gt;&lt;elem m_fUsage=&quot;2.50403255009999980000E+000&quot;&gt;&lt;m_msothmcolidx val=&quot;0&quot;/&gt;&lt;m_rgb r=&quot;ff&quot; g=&quot;ce&quot; b=&quot;8c&quot;/&gt;&lt;m_ppcolschidx tagver0=&quot;23004&quot; tagname0=&quot;m_ppcolschidxUNRECOGNIZED&quot; val=&quot;0&quot;/&gt;&lt;m_nBrightness val=&quot;0&quot;/&gt;&lt;/elem&gt;&lt;elem m_fUsage=&quot;1.30853436762648270000E+000&quot;&gt;&lt;m_msothmcolidx val=&quot;0&quot;/&gt;&lt;m_rgb r=&quot;55&quot; g=&quot;55&quot; b=&quot;ff&quot;/&gt;&lt;m_ppcolschidx tagver0=&quot;23004&quot; tagname0=&quot;m_ppcolschidxUNRECOGNIZED&quot; val=&quot;0&quot;/&gt;&lt;m_nBrightness val=&quot;0&quot;/&gt;&lt;/elem&gt;&lt;elem m_fUsage=&quot;9.33880977286525300000E-001&quot;&gt;&lt;m_msothmcolidx val=&quot;0&quot;/&gt;&lt;m_rgb r=&quot;b7&quot; g=&quot;b7&quot; b=&quot;ff&quot;/&gt;&lt;m_ppcolschidx tagver0=&quot;23004&quot; tagname0=&quot;m_ppcolschidxUNRECOGNIZED&quot; val=&quot;0&quot;/&gt;&lt;m_nBrightness val=&quot;0&quot;/&gt;&lt;/elem&gt;&lt;elem m_fUsage=&quot;4.04006191071569380000E-001&quot;&gt;&lt;m_msothmcolidx val=&quot;0&quot;/&gt;&lt;m_rgb r=&quot;fd&quot; g=&quot;ea&quot; b=&quot;da&quot;/&gt;&lt;m_ppcolschidx tagver0=&quot;23004&quot; tagname0=&quot;m_ppcolschidxUNRECOGNIZED&quot; val=&quot;0&quot;/&gt;&lt;m_nBrightness val=&quot;0&quot;/&gt;&lt;/elem&gt;&lt;elem m_fUsage=&quot;1.85302018885184190000E-001&quot;&gt;&lt;m_msothmcolidx val=&quot;0&quot;/&gt;&lt;m_rgb r=&quot;fa&quot; g=&quot;86&quot; b=&quot;12&quot;/&gt;&lt;m_ppcolschidx tagver0=&quot;23004&quot; tagname0=&quot;m_ppcolschidxUNRECOGNIZED&quot; val=&quot;0&quot;/&gt;&lt;m_nBrightness val=&quot;0&quot;/&gt;&lt;/elem&gt;&lt;elem m_fUsage=&quot;1.35085171767299280000E-001&quot;&gt;&lt;m_msothmcolidx val=&quot;0&quot;/&gt;&lt;m_rgb r=&quot;c1&quot; g=&quot;e8&quot; b=&quot;c4&quot;/&gt;&lt;m_ppcolschidx tagver0=&quot;23004&quot; tagname0=&quot;m_ppcolschidxUNRECOGNIZED&quot; val=&quot;0&quot;/&gt;&lt;m_nBrightness val=&quot;0&quot;/&gt;&lt;/elem&gt;&lt;elem m_fUsage=&quot;9.84770902183611930000E-002&quot;&gt;&lt;m_msothmcolidx val=&quot;0&quot;/&gt;&lt;m_rgb r=&quot;84&quot; g=&quot;84&quot; b=&quot;ff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88bnrwVMkistw2ZpUAY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Blue_With_White_Cloud_Border_template_Sego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42358</TotalTime>
  <Words>1784</Words>
  <Application>Microsoft Macintosh PowerPoint</Application>
  <PresentationFormat>Лист A4 (210x297 мм)</PresentationFormat>
  <Paragraphs>172</Paragraphs>
  <Slides>19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1_Blue_With_White_Cloud_Border_template_Segoe</vt:lpstr>
      <vt:lpstr>1_Тема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Microsoft Office</cp:lastModifiedBy>
  <cp:revision>2068</cp:revision>
  <cp:lastPrinted>2015-12-11T08:55:44Z</cp:lastPrinted>
  <dcterms:created xsi:type="dcterms:W3CDTF">2013-08-08T13:00:42Z</dcterms:created>
  <dcterms:modified xsi:type="dcterms:W3CDTF">2019-07-03T19:39:55Z</dcterms:modified>
</cp:coreProperties>
</file>