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406" r:id="rId2"/>
    <p:sldId id="408" r:id="rId3"/>
    <p:sldId id="409" r:id="rId4"/>
    <p:sldId id="410" r:id="rId5"/>
    <p:sldId id="411" r:id="rId6"/>
    <p:sldId id="414" r:id="rId7"/>
    <p:sldId id="415" r:id="rId8"/>
    <p:sldId id="470" r:id="rId9"/>
    <p:sldId id="473" r:id="rId10"/>
    <p:sldId id="474" r:id="rId11"/>
    <p:sldId id="475" r:id="rId12"/>
    <p:sldId id="314" r:id="rId13"/>
    <p:sldId id="371" r:id="rId14"/>
    <p:sldId id="321" r:id="rId15"/>
    <p:sldId id="322" r:id="rId16"/>
    <p:sldId id="318" r:id="rId17"/>
    <p:sldId id="368" r:id="rId18"/>
    <p:sldId id="324" r:id="rId19"/>
    <p:sldId id="326" r:id="rId20"/>
    <p:sldId id="372" r:id="rId21"/>
    <p:sldId id="327" r:id="rId22"/>
    <p:sldId id="329" r:id="rId23"/>
    <p:sldId id="333" r:id="rId24"/>
    <p:sldId id="335" r:id="rId25"/>
    <p:sldId id="478" r:id="rId26"/>
    <p:sldId id="482" r:id="rId27"/>
    <p:sldId id="463" r:id="rId28"/>
    <p:sldId id="464" r:id="rId29"/>
    <p:sldId id="465" r:id="rId30"/>
    <p:sldId id="468" r:id="rId31"/>
    <p:sldId id="469" r:id="rId32"/>
  </p:sldIdLst>
  <p:sldSz cx="9144000" cy="5143500" type="screen16x9"/>
  <p:notesSz cx="6858000" cy="9144000"/>
  <p:defaultTextStyle>
    <a:defPPr>
      <a:defRPr lang="ru-RU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323B8D"/>
    <a:srgbClr val="261F5B"/>
    <a:srgbClr val="00007A"/>
    <a:srgbClr val="190E6C"/>
    <a:srgbClr val="9A9999"/>
    <a:srgbClr val="63B3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77880"/>
  </p:normalViewPr>
  <p:slideViewPr>
    <p:cSldViewPr showGuides="1">
      <p:cViewPr varScale="1">
        <p:scale>
          <a:sx n="120" d="100"/>
          <a:sy n="120" d="100"/>
        </p:scale>
        <p:origin x="200" y="7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154BC8-A1FC-48D5-8B7B-62079E345481}" type="doc">
      <dgm:prSet loTypeId="urn:microsoft.com/office/officeart/2008/layout/NameandTitleOrganizationalChart#1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572B94AC-5D81-4C70-AC66-9BA843A752E3}">
      <dgm:prSet phldrT="[文本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altLang="zh-CN" sz="20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rPr>
            <a:t>Твердые </a:t>
          </a:r>
          <a:r>
            <a:rPr lang="zh-CN" altLang="en-US" sz="20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rPr>
            <a:t>промышленные отходы</a:t>
          </a:r>
          <a:endParaRPr lang="zh-CN" altLang="en-US" sz="2000" dirty="0">
            <a:solidFill>
              <a:schemeClr val="tx1"/>
            </a:solidFill>
          </a:endParaRPr>
        </a:p>
      </dgm:t>
    </dgm:pt>
    <dgm:pt modelId="{C3D7598A-16A3-4A3C-BB95-819047C7D16B}" type="parTrans" cxnId="{7A16B334-7D8D-4538-99D9-2BB0A3535643}">
      <dgm:prSet/>
      <dgm:spPr/>
      <dgm:t>
        <a:bodyPr/>
        <a:lstStyle/>
        <a:p>
          <a:endParaRPr lang="zh-CN" altLang="en-US"/>
        </a:p>
      </dgm:t>
    </dgm:pt>
    <dgm:pt modelId="{EB5B737B-D36A-4528-8F1C-AC71CE26F02B}" type="sibTrans" cxnId="{7A16B334-7D8D-4538-99D9-2BB0A3535643}">
      <dgm:prSet custT="1"/>
      <dgm:spPr>
        <a:noFill/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pPr algn="ctr"/>
          <a:endParaRPr lang="zh-CN" altLang="en-US" sz="1600" b="1" dirty="0"/>
        </a:p>
      </dgm:t>
    </dgm:pt>
    <dgm:pt modelId="{7BB68343-9841-4E47-B604-B53CF9409CC4}">
      <dgm:prSet phldrT="[文本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CN" altLang="en-US" sz="1600" b="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отходы горнодобывающей промышленности</a:t>
          </a:r>
          <a:endParaRPr lang="zh-CN" altLang="en-US" sz="16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gm:t>
    </dgm:pt>
    <dgm:pt modelId="{26863164-4D79-47CE-9F1A-F7FDB339DB5E}" type="parTrans" cxnId="{1320CBA9-815E-49F0-AE07-BE0366E45EA8}">
      <dgm:prSet/>
      <dgm:spPr/>
      <dgm:t>
        <a:bodyPr/>
        <a:lstStyle/>
        <a:p>
          <a:endParaRPr lang="zh-CN" altLang="en-US"/>
        </a:p>
      </dgm:t>
    </dgm:pt>
    <dgm:pt modelId="{521BAF2D-9108-4E79-96F3-FFA0021F2868}" type="sibTrans" cxnId="{1320CBA9-815E-49F0-AE07-BE0366E45EA8}">
      <dgm:prSet custT="1"/>
      <dgm:spPr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pPr algn="ctr"/>
          <a:r>
            <a:rPr lang="ru-RU" sz="1050" b="0" i="0" dirty="0"/>
            <a:t>Отходы обогащения угля и руды</a:t>
          </a:r>
          <a:endParaRPr lang="zh-CN" altLang="en-US" sz="1050" b="1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gm:t>
    </dgm:pt>
    <dgm:pt modelId="{87512F45-CD40-4ECF-899E-92AB12CB9373}">
      <dgm:prSet phldrT="[文本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CN" altLang="en-US" sz="1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золы электростанций</a:t>
          </a:r>
          <a:endParaRPr lang="zh-CN" altLang="en-US" sz="14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gm:t>
    </dgm:pt>
    <dgm:pt modelId="{BE661A80-E00C-4063-B4A2-5EE23DEBAD98}" type="parTrans" cxnId="{8EE2B5CC-A2B5-4756-8D57-E712D0AEB8DA}">
      <dgm:prSet/>
      <dgm:spPr/>
      <dgm:t>
        <a:bodyPr/>
        <a:lstStyle/>
        <a:p>
          <a:endParaRPr lang="zh-CN" altLang="en-US"/>
        </a:p>
      </dgm:t>
    </dgm:pt>
    <dgm:pt modelId="{13697807-CB5B-4057-9F14-FC554446AB74}" type="sibTrans" cxnId="{8EE2B5CC-A2B5-4756-8D57-E712D0AEB8DA}">
      <dgm:prSet custT="1"/>
      <dgm:spPr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pPr algn="ctr"/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Летучая зола, шлак</a:t>
          </a:r>
          <a:endParaRPr lang="zh-CN" altLang="en-US" sz="1200" b="1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gm:t>
    </dgm:pt>
    <dgm:pt modelId="{7581C7A0-5B77-45B8-9A1B-7EA9DE42BD05}">
      <dgm:prSet phldrT="[文本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CN" altLang="en-US" sz="20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другие</a:t>
          </a:r>
          <a:endParaRPr lang="zh-CN" altLang="en-US" sz="20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gm:t>
    </dgm:pt>
    <dgm:pt modelId="{58212E9C-8D12-4E30-9D97-42C00CB08D96}" type="parTrans" cxnId="{10C43ACB-C914-4266-A84E-79887076ED35}">
      <dgm:prSet/>
      <dgm:spPr/>
      <dgm:t>
        <a:bodyPr/>
        <a:lstStyle/>
        <a:p>
          <a:endParaRPr lang="zh-CN" altLang="en-US"/>
        </a:p>
      </dgm:t>
    </dgm:pt>
    <dgm:pt modelId="{55687CFE-A4F4-4B38-89F8-D87EE317A866}" type="sibTrans" cxnId="{10C43ACB-C914-4266-A84E-79887076ED35}">
      <dgm:prSet custT="1"/>
      <dgm:spPr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pPr algn="ctr"/>
          <a:endParaRPr lang="ru-RU" sz="1000" dirty="0"/>
        </a:p>
        <a:p>
          <a:pPr algn="ctr"/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Шламы </a:t>
          </a:r>
          <a:endParaRPr lang="zh-CN" altLang="en-US" sz="1000" b="1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gm:t>
    </dgm:pt>
    <dgm:pt modelId="{06FF2E05-7447-4350-A28E-6775456BA3CC}">
      <dgm:prSet phldrT="[文本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CN" altLang="en-US" sz="16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химические отходы </a:t>
          </a:r>
          <a:endParaRPr lang="zh-CN" altLang="en-US" sz="16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gm:t>
    </dgm:pt>
    <dgm:pt modelId="{7684B43E-31F0-4994-8D6F-9B72B6720344}" type="sibTrans" cxnId="{B7AE3B83-775A-479D-9A05-5718B298DB89}">
      <dgm:prSet custT="1"/>
      <dgm:spPr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pPr algn="ctr"/>
          <a:r>
            <a:rPr lang="ru-RU" sz="1000" dirty="0"/>
            <a:t>Кислотно-щелочной остаток, отработанные растворители</a:t>
          </a:r>
          <a:endParaRPr lang="zh-CN" altLang="en-US" sz="1000" b="1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gm:t>
    </dgm:pt>
    <dgm:pt modelId="{34806FBA-63F0-4B25-95BF-6E90343DEF6D}" type="parTrans" cxnId="{B7AE3B83-775A-479D-9A05-5718B298DB89}">
      <dgm:prSet/>
      <dgm:spPr/>
      <dgm:t>
        <a:bodyPr/>
        <a:lstStyle/>
        <a:p>
          <a:endParaRPr lang="zh-CN" altLang="en-US"/>
        </a:p>
      </dgm:t>
    </dgm:pt>
    <dgm:pt modelId="{E8DCCE48-B722-429C-802D-22048F4E974D}">
      <dgm:prSet phldrT="[文本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zh-CN" altLang="en-US" sz="18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металлургические отходы</a:t>
          </a:r>
          <a:endParaRPr lang="zh-CN" altLang="en-US" sz="18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gm:t>
    </dgm:pt>
    <dgm:pt modelId="{3A150C2F-CBD7-4F9B-9227-E69FC1159900}" type="sibTrans" cxnId="{6AB29609-B909-4E79-AFC0-7FBA84F6B729}">
      <dgm:prSet custT="1"/>
      <dgm:spPr>
        <a:scene3d>
          <a:camera prst="orthographicFront"/>
          <a:lightRig rig="threePt" dir="t"/>
        </a:scene3d>
        <a:sp3d>
          <a:bevelB/>
        </a:sp3d>
      </dgm:spPr>
      <dgm:t>
        <a:bodyPr/>
        <a:lstStyle/>
        <a:p>
          <a:pPr algn="ctr"/>
          <a:r>
            <a:rPr lang="ru-RU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Доменный шлак, красные шламы</a:t>
          </a:r>
          <a:endParaRPr lang="zh-CN" altLang="en-US" sz="1000" b="1" dirty="0">
            <a:solidFill>
              <a:schemeClr val="tx1"/>
            </a:solidFill>
          </a:endParaRPr>
        </a:p>
      </dgm:t>
    </dgm:pt>
    <dgm:pt modelId="{A33D7855-1A57-44C4-AA47-10F7EE2717EC}" type="parTrans" cxnId="{6AB29609-B909-4E79-AFC0-7FBA84F6B729}">
      <dgm:prSet/>
      <dgm:spPr/>
      <dgm:t>
        <a:bodyPr/>
        <a:lstStyle/>
        <a:p>
          <a:endParaRPr lang="zh-CN" altLang="en-US"/>
        </a:p>
      </dgm:t>
    </dgm:pt>
    <dgm:pt modelId="{4E57F8AC-82F3-45B1-8707-AE9B32212298}" type="pres">
      <dgm:prSet presAssocID="{E0154BC8-A1FC-48D5-8B7B-62079E34548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2411522-A1E9-46E1-A04D-1ECE09F0E9F9}" type="pres">
      <dgm:prSet presAssocID="{572B94AC-5D81-4C70-AC66-9BA843A752E3}" presName="hierRoot1" presStyleCnt="0">
        <dgm:presLayoutVars>
          <dgm:hierBranch val="init"/>
        </dgm:presLayoutVars>
      </dgm:prSet>
      <dgm:spPr/>
    </dgm:pt>
    <dgm:pt modelId="{BB099C91-2A1E-4627-8E3A-A92F1D154A38}" type="pres">
      <dgm:prSet presAssocID="{572B94AC-5D81-4C70-AC66-9BA843A752E3}" presName="rootComposite1" presStyleCnt="0"/>
      <dgm:spPr/>
    </dgm:pt>
    <dgm:pt modelId="{3CA8F25B-4E6E-4FA7-BF2C-0AE1DE9617F2}" type="pres">
      <dgm:prSet presAssocID="{572B94AC-5D81-4C70-AC66-9BA843A752E3}" presName="rootText1" presStyleLbl="node0" presStyleIdx="0" presStyleCnt="1" custScaleX="391157" custScaleY="100573">
        <dgm:presLayoutVars>
          <dgm:chMax/>
          <dgm:chPref val="3"/>
        </dgm:presLayoutVars>
      </dgm:prSet>
      <dgm:spPr/>
    </dgm:pt>
    <dgm:pt modelId="{3010835D-D8B5-4C9C-9D7C-4461C9D2CA6C}" type="pres">
      <dgm:prSet presAssocID="{572B94AC-5D81-4C70-AC66-9BA843A752E3}" presName="titleText1" presStyleLbl="fgAcc0" presStyleIdx="0" presStyleCnt="1" custScaleX="194552" custScaleY="190177" custLinFactY="589361" custLinFactNeighborX="84406" custLinFactNeighborY="600000">
        <dgm:presLayoutVars>
          <dgm:chMax val="0"/>
          <dgm:chPref val="0"/>
        </dgm:presLayoutVars>
      </dgm:prSet>
      <dgm:spPr/>
    </dgm:pt>
    <dgm:pt modelId="{6C3CC9D3-6768-424D-B734-E39CB6FBC22A}" type="pres">
      <dgm:prSet presAssocID="{572B94AC-5D81-4C70-AC66-9BA843A752E3}" presName="rootConnector1" presStyleLbl="node1" presStyleIdx="0" presStyleCnt="5"/>
      <dgm:spPr/>
    </dgm:pt>
    <dgm:pt modelId="{F1D3441F-C458-4C9B-898B-4A61D26A1CE5}" type="pres">
      <dgm:prSet presAssocID="{572B94AC-5D81-4C70-AC66-9BA843A752E3}" presName="hierChild2" presStyleCnt="0"/>
      <dgm:spPr/>
    </dgm:pt>
    <dgm:pt modelId="{110D7262-46E1-4E46-88A7-70A89411AD81}" type="pres">
      <dgm:prSet presAssocID="{A33D7855-1A57-44C4-AA47-10F7EE2717EC}" presName="Name37" presStyleLbl="parChTrans1D2" presStyleIdx="0" presStyleCnt="5"/>
      <dgm:spPr/>
    </dgm:pt>
    <dgm:pt modelId="{1277EF0D-BBA5-45E4-8A7C-BF8622F87EA4}" type="pres">
      <dgm:prSet presAssocID="{E8DCCE48-B722-429C-802D-22048F4E974D}" presName="hierRoot2" presStyleCnt="0">
        <dgm:presLayoutVars>
          <dgm:hierBranch val="init"/>
        </dgm:presLayoutVars>
      </dgm:prSet>
      <dgm:spPr/>
    </dgm:pt>
    <dgm:pt modelId="{373829E5-D8BC-442E-85AF-EB0326836505}" type="pres">
      <dgm:prSet presAssocID="{E8DCCE48-B722-429C-802D-22048F4E974D}" presName="rootComposite" presStyleCnt="0"/>
      <dgm:spPr/>
    </dgm:pt>
    <dgm:pt modelId="{3F9B1C3F-AB2B-4DC9-BA84-FBD0A1967486}" type="pres">
      <dgm:prSet presAssocID="{E8DCCE48-B722-429C-802D-22048F4E974D}" presName="rootText" presStyleLbl="node1" presStyleIdx="0" presStyleCnt="5" custScaleX="186210" custScaleY="148703">
        <dgm:presLayoutVars>
          <dgm:chMax/>
          <dgm:chPref val="3"/>
        </dgm:presLayoutVars>
      </dgm:prSet>
      <dgm:spPr/>
    </dgm:pt>
    <dgm:pt modelId="{734FEEA5-5F9D-4D0F-8DE2-CEEDEC93EE89}" type="pres">
      <dgm:prSet presAssocID="{E8DCCE48-B722-429C-802D-22048F4E974D}" presName="titleText2" presStyleLbl="fgAcc1" presStyleIdx="0" presStyleCnt="5" custScaleX="204983" custScaleY="259902" custLinFactY="100000" custLinFactNeighborX="-15909" custLinFactNeighborY="108301">
        <dgm:presLayoutVars>
          <dgm:chMax val="0"/>
          <dgm:chPref val="0"/>
        </dgm:presLayoutVars>
      </dgm:prSet>
      <dgm:spPr/>
    </dgm:pt>
    <dgm:pt modelId="{168ADC73-CE40-45BC-9752-826A0EB7E421}" type="pres">
      <dgm:prSet presAssocID="{E8DCCE48-B722-429C-802D-22048F4E974D}" presName="rootConnector" presStyleLbl="node2" presStyleIdx="0" presStyleCnt="0"/>
      <dgm:spPr/>
    </dgm:pt>
    <dgm:pt modelId="{955CAE79-208D-4440-B74B-2F61F1C550FA}" type="pres">
      <dgm:prSet presAssocID="{E8DCCE48-B722-429C-802D-22048F4E974D}" presName="hierChild4" presStyleCnt="0"/>
      <dgm:spPr/>
    </dgm:pt>
    <dgm:pt modelId="{795DCCCF-BC43-474D-BFAF-109E13620B13}" type="pres">
      <dgm:prSet presAssocID="{E8DCCE48-B722-429C-802D-22048F4E974D}" presName="hierChild5" presStyleCnt="0"/>
      <dgm:spPr/>
    </dgm:pt>
    <dgm:pt modelId="{726CBDAB-9025-443D-B7C6-35B960D24A0D}" type="pres">
      <dgm:prSet presAssocID="{26863164-4D79-47CE-9F1A-F7FDB339DB5E}" presName="Name37" presStyleLbl="parChTrans1D2" presStyleIdx="1" presStyleCnt="5"/>
      <dgm:spPr/>
    </dgm:pt>
    <dgm:pt modelId="{28303A66-A222-4A25-9A08-89239FF68D80}" type="pres">
      <dgm:prSet presAssocID="{7BB68343-9841-4E47-B604-B53CF9409CC4}" presName="hierRoot2" presStyleCnt="0">
        <dgm:presLayoutVars>
          <dgm:hierBranch val="init"/>
        </dgm:presLayoutVars>
      </dgm:prSet>
      <dgm:spPr/>
    </dgm:pt>
    <dgm:pt modelId="{77F2E76B-691E-46A6-B358-D97105DFD588}" type="pres">
      <dgm:prSet presAssocID="{7BB68343-9841-4E47-B604-B53CF9409CC4}" presName="rootComposite" presStyleCnt="0"/>
      <dgm:spPr/>
    </dgm:pt>
    <dgm:pt modelId="{621DD05E-27A1-4968-BBA2-0CA91400A1C8}" type="pres">
      <dgm:prSet presAssocID="{7BB68343-9841-4E47-B604-B53CF9409CC4}" presName="rootText" presStyleLbl="node1" presStyleIdx="1" presStyleCnt="5" custScaleX="177619" custScaleY="131686" custLinFactNeighborX="-7636" custLinFactNeighborY="1824">
        <dgm:presLayoutVars>
          <dgm:chMax/>
          <dgm:chPref val="3"/>
        </dgm:presLayoutVars>
      </dgm:prSet>
      <dgm:spPr/>
    </dgm:pt>
    <dgm:pt modelId="{DA53197B-7D95-4C4A-94AD-DDE7C48D1D29}" type="pres">
      <dgm:prSet presAssocID="{7BB68343-9841-4E47-B604-B53CF9409CC4}" presName="titleText2" presStyleLbl="fgAcc1" presStyleIdx="1" presStyleCnt="5" custScaleX="201107" custScaleY="240055" custLinFactY="100000" custLinFactNeighborX="-30070" custLinFactNeighborY="132581">
        <dgm:presLayoutVars>
          <dgm:chMax val="0"/>
          <dgm:chPref val="0"/>
        </dgm:presLayoutVars>
      </dgm:prSet>
      <dgm:spPr/>
    </dgm:pt>
    <dgm:pt modelId="{467518C4-518A-43F2-8440-230CAE8299A4}" type="pres">
      <dgm:prSet presAssocID="{7BB68343-9841-4E47-B604-B53CF9409CC4}" presName="rootConnector" presStyleLbl="node2" presStyleIdx="0" presStyleCnt="0"/>
      <dgm:spPr/>
    </dgm:pt>
    <dgm:pt modelId="{F6A05248-16DE-401B-9BD1-1F91437273EF}" type="pres">
      <dgm:prSet presAssocID="{7BB68343-9841-4E47-B604-B53CF9409CC4}" presName="hierChild4" presStyleCnt="0"/>
      <dgm:spPr/>
    </dgm:pt>
    <dgm:pt modelId="{E2973A14-F253-456F-B566-64ED28A53A0C}" type="pres">
      <dgm:prSet presAssocID="{7BB68343-9841-4E47-B604-B53CF9409CC4}" presName="hierChild5" presStyleCnt="0"/>
      <dgm:spPr/>
    </dgm:pt>
    <dgm:pt modelId="{85E5DBD8-98BE-4880-8B29-48B1846B5F68}" type="pres">
      <dgm:prSet presAssocID="{BE661A80-E00C-4063-B4A2-5EE23DEBAD98}" presName="Name37" presStyleLbl="parChTrans1D2" presStyleIdx="2" presStyleCnt="5"/>
      <dgm:spPr/>
    </dgm:pt>
    <dgm:pt modelId="{00FE1527-FCB6-497F-AEBE-AC10711E108E}" type="pres">
      <dgm:prSet presAssocID="{87512F45-CD40-4ECF-899E-92AB12CB9373}" presName="hierRoot2" presStyleCnt="0">
        <dgm:presLayoutVars>
          <dgm:hierBranch val="init"/>
        </dgm:presLayoutVars>
      </dgm:prSet>
      <dgm:spPr/>
    </dgm:pt>
    <dgm:pt modelId="{2000143D-4A15-487F-9C5F-AFF415B95F82}" type="pres">
      <dgm:prSet presAssocID="{87512F45-CD40-4ECF-899E-92AB12CB9373}" presName="rootComposite" presStyleCnt="0"/>
      <dgm:spPr/>
    </dgm:pt>
    <dgm:pt modelId="{219F5920-76F2-4332-9474-C6243D462055}" type="pres">
      <dgm:prSet presAssocID="{87512F45-CD40-4ECF-899E-92AB12CB9373}" presName="rootText" presStyleLbl="node1" presStyleIdx="2" presStyleCnt="5" custScaleX="153423" custScaleY="165402">
        <dgm:presLayoutVars>
          <dgm:chMax/>
          <dgm:chPref val="3"/>
        </dgm:presLayoutVars>
      </dgm:prSet>
      <dgm:spPr/>
    </dgm:pt>
    <dgm:pt modelId="{C2B3B477-6632-40A6-9E4D-DE1CBC66EE9C}" type="pres">
      <dgm:prSet presAssocID="{87512F45-CD40-4ECF-899E-92AB12CB9373}" presName="titleText2" presStyleLbl="fgAcc1" presStyleIdx="2" presStyleCnt="5" custScaleX="174302" custScaleY="203604" custLinFactY="72501" custLinFactNeighborX="-14661" custLinFactNeighborY="100000">
        <dgm:presLayoutVars>
          <dgm:chMax val="0"/>
          <dgm:chPref val="0"/>
        </dgm:presLayoutVars>
      </dgm:prSet>
      <dgm:spPr/>
    </dgm:pt>
    <dgm:pt modelId="{D689E423-C4B5-4676-829E-9037D2A39361}" type="pres">
      <dgm:prSet presAssocID="{87512F45-CD40-4ECF-899E-92AB12CB9373}" presName="rootConnector" presStyleLbl="node2" presStyleIdx="0" presStyleCnt="0"/>
      <dgm:spPr/>
    </dgm:pt>
    <dgm:pt modelId="{1E8CC177-E12C-4860-BBCA-71811E0AFA38}" type="pres">
      <dgm:prSet presAssocID="{87512F45-CD40-4ECF-899E-92AB12CB9373}" presName="hierChild4" presStyleCnt="0"/>
      <dgm:spPr/>
    </dgm:pt>
    <dgm:pt modelId="{77CE7A44-32C6-41AF-A387-DCAC2409638B}" type="pres">
      <dgm:prSet presAssocID="{87512F45-CD40-4ECF-899E-92AB12CB9373}" presName="hierChild5" presStyleCnt="0"/>
      <dgm:spPr/>
    </dgm:pt>
    <dgm:pt modelId="{5F9B828E-D87E-4637-B8F5-D8CE846EFD77}" type="pres">
      <dgm:prSet presAssocID="{34806FBA-63F0-4B25-95BF-6E90343DEF6D}" presName="Name37" presStyleLbl="parChTrans1D2" presStyleIdx="3" presStyleCnt="5"/>
      <dgm:spPr/>
    </dgm:pt>
    <dgm:pt modelId="{96C6AA51-D6BF-4970-A12A-4378B4C13330}" type="pres">
      <dgm:prSet presAssocID="{06FF2E05-7447-4350-A28E-6775456BA3CC}" presName="hierRoot2" presStyleCnt="0">
        <dgm:presLayoutVars>
          <dgm:hierBranch val="init"/>
        </dgm:presLayoutVars>
      </dgm:prSet>
      <dgm:spPr/>
    </dgm:pt>
    <dgm:pt modelId="{EB532318-55C6-4439-8889-3DAF4F5B76F1}" type="pres">
      <dgm:prSet presAssocID="{06FF2E05-7447-4350-A28E-6775456BA3CC}" presName="rootComposite" presStyleCnt="0"/>
      <dgm:spPr/>
    </dgm:pt>
    <dgm:pt modelId="{7C585BB4-179B-4472-8264-EECF5944ED03}" type="pres">
      <dgm:prSet presAssocID="{06FF2E05-7447-4350-A28E-6775456BA3CC}" presName="rootText" presStyleLbl="node1" presStyleIdx="3" presStyleCnt="5" custScaleX="120760" custScaleY="168691">
        <dgm:presLayoutVars>
          <dgm:chMax/>
          <dgm:chPref val="3"/>
        </dgm:presLayoutVars>
      </dgm:prSet>
      <dgm:spPr/>
    </dgm:pt>
    <dgm:pt modelId="{234BE2F7-9AA9-4B3A-9D5A-CBD184632332}" type="pres">
      <dgm:prSet presAssocID="{06FF2E05-7447-4350-A28E-6775456BA3CC}" presName="titleText2" presStyleLbl="fgAcc1" presStyleIdx="3" presStyleCnt="5" custScaleX="170390" custScaleY="381177" custLinFactY="100000" custLinFactNeighborX="-12981" custLinFactNeighborY="100378">
        <dgm:presLayoutVars>
          <dgm:chMax val="0"/>
          <dgm:chPref val="0"/>
        </dgm:presLayoutVars>
      </dgm:prSet>
      <dgm:spPr/>
    </dgm:pt>
    <dgm:pt modelId="{5F7E9E8C-00D8-4D50-96DC-72A157619635}" type="pres">
      <dgm:prSet presAssocID="{06FF2E05-7447-4350-A28E-6775456BA3CC}" presName="rootConnector" presStyleLbl="node2" presStyleIdx="0" presStyleCnt="0"/>
      <dgm:spPr/>
    </dgm:pt>
    <dgm:pt modelId="{DF0FD62B-755C-43C5-9D70-659099E7BD5E}" type="pres">
      <dgm:prSet presAssocID="{06FF2E05-7447-4350-A28E-6775456BA3CC}" presName="hierChild4" presStyleCnt="0"/>
      <dgm:spPr/>
    </dgm:pt>
    <dgm:pt modelId="{5F09661B-12E4-4506-98CE-BBE677B60EA7}" type="pres">
      <dgm:prSet presAssocID="{06FF2E05-7447-4350-A28E-6775456BA3CC}" presName="hierChild5" presStyleCnt="0"/>
      <dgm:spPr/>
    </dgm:pt>
    <dgm:pt modelId="{74D731A3-2962-417E-9EA8-BF9E0A49C057}" type="pres">
      <dgm:prSet presAssocID="{58212E9C-8D12-4E30-9D97-42C00CB08D96}" presName="Name37" presStyleLbl="parChTrans1D2" presStyleIdx="4" presStyleCnt="5"/>
      <dgm:spPr/>
    </dgm:pt>
    <dgm:pt modelId="{DB99EC06-E51F-47BF-9058-C4BB3DC28699}" type="pres">
      <dgm:prSet presAssocID="{7581C7A0-5B77-45B8-9A1B-7EA9DE42BD05}" presName="hierRoot2" presStyleCnt="0">
        <dgm:presLayoutVars>
          <dgm:hierBranch val="init"/>
        </dgm:presLayoutVars>
      </dgm:prSet>
      <dgm:spPr/>
    </dgm:pt>
    <dgm:pt modelId="{FF07BD87-0C75-42CC-99F4-943E86A8CBAA}" type="pres">
      <dgm:prSet presAssocID="{7581C7A0-5B77-45B8-9A1B-7EA9DE42BD05}" presName="rootComposite" presStyleCnt="0"/>
      <dgm:spPr/>
    </dgm:pt>
    <dgm:pt modelId="{94F169BF-297D-4140-8439-DD85F656B94D}" type="pres">
      <dgm:prSet presAssocID="{7581C7A0-5B77-45B8-9A1B-7EA9DE42BD05}" presName="rootText" presStyleLbl="node1" presStyleIdx="4" presStyleCnt="5" custScaleY="179887" custLinFactNeighborX="-12904" custLinFactNeighborY="12400">
        <dgm:presLayoutVars>
          <dgm:chMax/>
          <dgm:chPref val="3"/>
        </dgm:presLayoutVars>
      </dgm:prSet>
      <dgm:spPr/>
    </dgm:pt>
    <dgm:pt modelId="{032D4FF9-069D-4785-8609-FEE2848DAD51}" type="pres">
      <dgm:prSet presAssocID="{7581C7A0-5B77-45B8-9A1B-7EA9DE42BD05}" presName="titleText2" presStyleLbl="fgAcc1" presStyleIdx="4" presStyleCnt="5" custScaleY="231069" custLinFactY="86233" custLinFactNeighborX="-32492" custLinFactNeighborY="100000">
        <dgm:presLayoutVars>
          <dgm:chMax val="0"/>
          <dgm:chPref val="0"/>
        </dgm:presLayoutVars>
      </dgm:prSet>
      <dgm:spPr/>
    </dgm:pt>
    <dgm:pt modelId="{0C9C334A-6D9F-47AC-82D3-C404A20468EA}" type="pres">
      <dgm:prSet presAssocID="{7581C7A0-5B77-45B8-9A1B-7EA9DE42BD05}" presName="rootConnector" presStyleLbl="node2" presStyleIdx="0" presStyleCnt="0"/>
      <dgm:spPr/>
    </dgm:pt>
    <dgm:pt modelId="{053D5A47-E417-436E-A97D-94538C40BA5A}" type="pres">
      <dgm:prSet presAssocID="{7581C7A0-5B77-45B8-9A1B-7EA9DE42BD05}" presName="hierChild4" presStyleCnt="0"/>
      <dgm:spPr/>
    </dgm:pt>
    <dgm:pt modelId="{B163C3D5-71B4-4684-88CC-6DC53E17BC0F}" type="pres">
      <dgm:prSet presAssocID="{7581C7A0-5B77-45B8-9A1B-7EA9DE42BD05}" presName="hierChild5" presStyleCnt="0"/>
      <dgm:spPr/>
    </dgm:pt>
    <dgm:pt modelId="{4BB4892A-A72A-45AD-973C-95BBAD101CAC}" type="pres">
      <dgm:prSet presAssocID="{572B94AC-5D81-4C70-AC66-9BA843A752E3}" presName="hierChild3" presStyleCnt="0"/>
      <dgm:spPr/>
    </dgm:pt>
  </dgm:ptLst>
  <dgm:cxnLst>
    <dgm:cxn modelId="{2B8A6307-8E71-4E3C-87F8-F215D12DA23D}" type="presOf" srcId="{58212E9C-8D12-4E30-9D97-42C00CB08D96}" destId="{74D731A3-2962-417E-9EA8-BF9E0A49C057}" srcOrd="0" destOrd="0" presId="urn:microsoft.com/office/officeart/2008/layout/NameandTitleOrganizationalChart#1"/>
    <dgm:cxn modelId="{6AB29609-B909-4E79-AFC0-7FBA84F6B729}" srcId="{572B94AC-5D81-4C70-AC66-9BA843A752E3}" destId="{E8DCCE48-B722-429C-802D-22048F4E974D}" srcOrd="0" destOrd="0" parTransId="{A33D7855-1A57-44C4-AA47-10F7EE2717EC}" sibTransId="{3A150C2F-CBD7-4F9B-9227-E69FC1159900}"/>
    <dgm:cxn modelId="{88B3C50D-09DB-44C4-B21A-4BC3E1EF76C1}" type="presOf" srcId="{BE661A80-E00C-4063-B4A2-5EE23DEBAD98}" destId="{85E5DBD8-98BE-4880-8B29-48B1846B5F68}" srcOrd="0" destOrd="0" presId="urn:microsoft.com/office/officeart/2008/layout/NameandTitleOrganizationalChart#1"/>
    <dgm:cxn modelId="{7A16B334-7D8D-4538-99D9-2BB0A3535643}" srcId="{E0154BC8-A1FC-48D5-8B7B-62079E345481}" destId="{572B94AC-5D81-4C70-AC66-9BA843A752E3}" srcOrd="0" destOrd="0" parTransId="{C3D7598A-16A3-4A3C-BB95-819047C7D16B}" sibTransId="{EB5B737B-D36A-4528-8F1C-AC71CE26F02B}"/>
    <dgm:cxn modelId="{578C0643-AE53-4AFE-8DD3-7B1D83CE4F18}" type="presOf" srcId="{E0154BC8-A1FC-48D5-8B7B-62079E345481}" destId="{4E57F8AC-82F3-45B1-8707-AE9B32212298}" srcOrd="0" destOrd="0" presId="urn:microsoft.com/office/officeart/2008/layout/NameandTitleOrganizationalChart#1"/>
    <dgm:cxn modelId="{D4358D50-345D-44C9-B26B-7055E6876F0F}" type="presOf" srcId="{572B94AC-5D81-4C70-AC66-9BA843A752E3}" destId="{3CA8F25B-4E6E-4FA7-BF2C-0AE1DE9617F2}" srcOrd="0" destOrd="0" presId="urn:microsoft.com/office/officeart/2008/layout/NameandTitleOrganizationalChart#1"/>
    <dgm:cxn modelId="{7AFF6452-CBC6-465E-A3D1-F23866DC4BD6}" type="presOf" srcId="{7581C7A0-5B77-45B8-9A1B-7EA9DE42BD05}" destId="{0C9C334A-6D9F-47AC-82D3-C404A20468EA}" srcOrd="1" destOrd="0" presId="urn:microsoft.com/office/officeart/2008/layout/NameandTitleOrganizationalChart#1"/>
    <dgm:cxn modelId="{A063CD58-6130-4139-B634-607C391DA8D5}" type="presOf" srcId="{34806FBA-63F0-4B25-95BF-6E90343DEF6D}" destId="{5F9B828E-D87E-4637-B8F5-D8CE846EFD77}" srcOrd="0" destOrd="0" presId="urn:microsoft.com/office/officeart/2008/layout/NameandTitleOrganizationalChart#1"/>
    <dgm:cxn modelId="{D4A5A459-2313-458F-8CAA-6DB689D8E131}" type="presOf" srcId="{87512F45-CD40-4ECF-899E-92AB12CB9373}" destId="{D689E423-C4B5-4676-829E-9037D2A39361}" srcOrd="1" destOrd="0" presId="urn:microsoft.com/office/officeart/2008/layout/NameandTitleOrganizationalChart#1"/>
    <dgm:cxn modelId="{7CBEF566-C3EC-4B64-A738-D18F6DECF64B}" type="presOf" srcId="{572B94AC-5D81-4C70-AC66-9BA843A752E3}" destId="{6C3CC9D3-6768-424D-B734-E39CB6FBC22A}" srcOrd="1" destOrd="0" presId="urn:microsoft.com/office/officeart/2008/layout/NameandTitleOrganizationalChart#1"/>
    <dgm:cxn modelId="{DA08AE76-D4B3-4C51-8B52-02713A9A9EAA}" type="presOf" srcId="{7581C7A0-5B77-45B8-9A1B-7EA9DE42BD05}" destId="{94F169BF-297D-4140-8439-DD85F656B94D}" srcOrd="0" destOrd="0" presId="urn:microsoft.com/office/officeart/2008/layout/NameandTitleOrganizationalChart#1"/>
    <dgm:cxn modelId="{1140E480-43AE-41FB-86B3-C9A5D9B06C80}" type="presOf" srcId="{26863164-4D79-47CE-9F1A-F7FDB339DB5E}" destId="{726CBDAB-9025-443D-B7C6-35B960D24A0D}" srcOrd="0" destOrd="0" presId="urn:microsoft.com/office/officeart/2008/layout/NameandTitleOrganizationalChart#1"/>
    <dgm:cxn modelId="{B7AE3B83-775A-479D-9A05-5718B298DB89}" srcId="{572B94AC-5D81-4C70-AC66-9BA843A752E3}" destId="{06FF2E05-7447-4350-A28E-6775456BA3CC}" srcOrd="3" destOrd="0" parTransId="{34806FBA-63F0-4B25-95BF-6E90343DEF6D}" sibTransId="{7684B43E-31F0-4994-8D6F-9B72B6720344}"/>
    <dgm:cxn modelId="{6B585F85-5354-4CDC-8A51-21FBEB833319}" type="presOf" srcId="{55687CFE-A4F4-4B38-89F8-D87EE317A866}" destId="{032D4FF9-069D-4785-8609-FEE2848DAD51}" srcOrd="0" destOrd="0" presId="urn:microsoft.com/office/officeart/2008/layout/NameandTitleOrganizationalChart#1"/>
    <dgm:cxn modelId="{1A818887-94BB-4D07-B326-CC8C32591A4E}" type="presOf" srcId="{E8DCCE48-B722-429C-802D-22048F4E974D}" destId="{3F9B1C3F-AB2B-4DC9-BA84-FBD0A1967486}" srcOrd="0" destOrd="0" presId="urn:microsoft.com/office/officeart/2008/layout/NameandTitleOrganizationalChart#1"/>
    <dgm:cxn modelId="{13F13295-1FBD-4DBC-A91A-CD983BBABDAB}" type="presOf" srcId="{7BB68343-9841-4E47-B604-B53CF9409CC4}" destId="{467518C4-518A-43F2-8440-230CAE8299A4}" srcOrd="1" destOrd="0" presId="urn:microsoft.com/office/officeart/2008/layout/NameandTitleOrganizationalChart#1"/>
    <dgm:cxn modelId="{3F240B99-824F-4E3E-A2AF-C47EA2E6EFF2}" type="presOf" srcId="{E8DCCE48-B722-429C-802D-22048F4E974D}" destId="{168ADC73-CE40-45BC-9752-826A0EB7E421}" srcOrd="1" destOrd="0" presId="urn:microsoft.com/office/officeart/2008/layout/NameandTitleOrganizationalChart#1"/>
    <dgm:cxn modelId="{923A2E9A-ADD6-4623-AFEE-77D934446396}" type="presOf" srcId="{13697807-CB5B-4057-9F14-FC554446AB74}" destId="{C2B3B477-6632-40A6-9E4D-DE1CBC66EE9C}" srcOrd="0" destOrd="0" presId="urn:microsoft.com/office/officeart/2008/layout/NameandTitleOrganizationalChart#1"/>
    <dgm:cxn modelId="{6B52149B-8B20-48EC-BD2D-68E44CFA0DFD}" type="presOf" srcId="{06FF2E05-7447-4350-A28E-6775456BA3CC}" destId="{5F7E9E8C-00D8-4D50-96DC-72A157619635}" srcOrd="1" destOrd="0" presId="urn:microsoft.com/office/officeart/2008/layout/NameandTitleOrganizationalChart#1"/>
    <dgm:cxn modelId="{ED9CEAA2-4074-406B-8632-215ACA29EA60}" type="presOf" srcId="{87512F45-CD40-4ECF-899E-92AB12CB9373}" destId="{219F5920-76F2-4332-9474-C6243D462055}" srcOrd="0" destOrd="0" presId="urn:microsoft.com/office/officeart/2008/layout/NameandTitleOrganizationalChart#1"/>
    <dgm:cxn modelId="{400FF3A7-02A5-4236-9DB2-E21C74AE1776}" type="presOf" srcId="{3A150C2F-CBD7-4F9B-9227-E69FC1159900}" destId="{734FEEA5-5F9D-4D0F-8DE2-CEEDEC93EE89}" srcOrd="0" destOrd="0" presId="urn:microsoft.com/office/officeart/2008/layout/NameandTitleOrganizationalChart#1"/>
    <dgm:cxn modelId="{1320CBA9-815E-49F0-AE07-BE0366E45EA8}" srcId="{572B94AC-5D81-4C70-AC66-9BA843A752E3}" destId="{7BB68343-9841-4E47-B604-B53CF9409CC4}" srcOrd="1" destOrd="0" parTransId="{26863164-4D79-47CE-9F1A-F7FDB339DB5E}" sibTransId="{521BAF2D-9108-4E79-96F3-FFA0021F2868}"/>
    <dgm:cxn modelId="{19C235BA-B3A8-4E9C-9E9D-0325BB941321}" type="presOf" srcId="{06FF2E05-7447-4350-A28E-6775456BA3CC}" destId="{7C585BB4-179B-4472-8264-EECF5944ED03}" srcOrd="0" destOrd="0" presId="urn:microsoft.com/office/officeart/2008/layout/NameandTitleOrganizationalChart#1"/>
    <dgm:cxn modelId="{6FA944C0-FD93-4FCC-B652-A5DD2DAA4A7F}" type="presOf" srcId="{EB5B737B-D36A-4528-8F1C-AC71CE26F02B}" destId="{3010835D-D8B5-4C9C-9D7C-4461C9D2CA6C}" srcOrd="0" destOrd="0" presId="urn:microsoft.com/office/officeart/2008/layout/NameandTitleOrganizationalChart#1"/>
    <dgm:cxn modelId="{690579C4-B0CE-4768-9FAC-F1B37F32DF4E}" type="presOf" srcId="{7BB68343-9841-4E47-B604-B53CF9409CC4}" destId="{621DD05E-27A1-4968-BBA2-0CA91400A1C8}" srcOrd="0" destOrd="0" presId="urn:microsoft.com/office/officeart/2008/layout/NameandTitleOrganizationalChart#1"/>
    <dgm:cxn modelId="{D20144C9-AF5F-44E5-911B-CC77BE578064}" type="presOf" srcId="{7684B43E-31F0-4994-8D6F-9B72B6720344}" destId="{234BE2F7-9AA9-4B3A-9D5A-CBD184632332}" srcOrd="0" destOrd="0" presId="urn:microsoft.com/office/officeart/2008/layout/NameandTitleOrganizationalChart#1"/>
    <dgm:cxn modelId="{10C43ACB-C914-4266-A84E-79887076ED35}" srcId="{572B94AC-5D81-4C70-AC66-9BA843A752E3}" destId="{7581C7A0-5B77-45B8-9A1B-7EA9DE42BD05}" srcOrd="4" destOrd="0" parTransId="{58212E9C-8D12-4E30-9D97-42C00CB08D96}" sibTransId="{55687CFE-A4F4-4B38-89F8-D87EE317A866}"/>
    <dgm:cxn modelId="{8EE2B5CC-A2B5-4756-8D57-E712D0AEB8DA}" srcId="{572B94AC-5D81-4C70-AC66-9BA843A752E3}" destId="{87512F45-CD40-4ECF-899E-92AB12CB9373}" srcOrd="2" destOrd="0" parTransId="{BE661A80-E00C-4063-B4A2-5EE23DEBAD98}" sibTransId="{13697807-CB5B-4057-9F14-FC554446AB74}"/>
    <dgm:cxn modelId="{8A9B57DF-8C5D-4EF8-8D3A-6B197BA57F60}" type="presOf" srcId="{521BAF2D-9108-4E79-96F3-FFA0021F2868}" destId="{DA53197B-7D95-4C4A-94AD-DDE7C48D1D29}" srcOrd="0" destOrd="0" presId="urn:microsoft.com/office/officeart/2008/layout/NameandTitleOrganizationalChart#1"/>
    <dgm:cxn modelId="{52B3E9F7-1529-416F-B348-BA7FE9FB755E}" type="presOf" srcId="{A33D7855-1A57-44C4-AA47-10F7EE2717EC}" destId="{110D7262-46E1-4E46-88A7-70A89411AD81}" srcOrd="0" destOrd="0" presId="urn:microsoft.com/office/officeart/2008/layout/NameandTitleOrganizationalChart#1"/>
    <dgm:cxn modelId="{F911A8E6-7226-4ED6-AC76-21C87079C4F7}" type="presParOf" srcId="{4E57F8AC-82F3-45B1-8707-AE9B32212298}" destId="{02411522-A1E9-46E1-A04D-1ECE09F0E9F9}" srcOrd="0" destOrd="0" presId="urn:microsoft.com/office/officeart/2008/layout/NameandTitleOrganizationalChart#1"/>
    <dgm:cxn modelId="{83B65670-04A1-4063-8DB0-BFCD4C70E533}" type="presParOf" srcId="{02411522-A1E9-46E1-A04D-1ECE09F0E9F9}" destId="{BB099C91-2A1E-4627-8E3A-A92F1D154A38}" srcOrd="0" destOrd="0" presId="urn:microsoft.com/office/officeart/2008/layout/NameandTitleOrganizationalChart#1"/>
    <dgm:cxn modelId="{C9C887A8-BDCF-4BE2-94D4-F41DF5765D41}" type="presParOf" srcId="{BB099C91-2A1E-4627-8E3A-A92F1D154A38}" destId="{3CA8F25B-4E6E-4FA7-BF2C-0AE1DE9617F2}" srcOrd="0" destOrd="0" presId="urn:microsoft.com/office/officeart/2008/layout/NameandTitleOrganizationalChart#1"/>
    <dgm:cxn modelId="{0361FAE7-0409-4D58-A206-94F90ADFA99C}" type="presParOf" srcId="{BB099C91-2A1E-4627-8E3A-A92F1D154A38}" destId="{3010835D-D8B5-4C9C-9D7C-4461C9D2CA6C}" srcOrd="1" destOrd="0" presId="urn:microsoft.com/office/officeart/2008/layout/NameandTitleOrganizationalChart#1"/>
    <dgm:cxn modelId="{13F4D422-64AE-4C1C-98C8-13854BFA6E8C}" type="presParOf" srcId="{BB099C91-2A1E-4627-8E3A-A92F1D154A38}" destId="{6C3CC9D3-6768-424D-B734-E39CB6FBC22A}" srcOrd="2" destOrd="0" presId="urn:microsoft.com/office/officeart/2008/layout/NameandTitleOrganizationalChart#1"/>
    <dgm:cxn modelId="{90815115-B3F2-4E55-AF88-6C65F456FEAD}" type="presParOf" srcId="{02411522-A1E9-46E1-A04D-1ECE09F0E9F9}" destId="{F1D3441F-C458-4C9B-898B-4A61D26A1CE5}" srcOrd="1" destOrd="0" presId="urn:microsoft.com/office/officeart/2008/layout/NameandTitleOrganizationalChart#1"/>
    <dgm:cxn modelId="{3A82AA7C-CE14-4F66-AB4D-461CBF526C59}" type="presParOf" srcId="{F1D3441F-C458-4C9B-898B-4A61D26A1CE5}" destId="{110D7262-46E1-4E46-88A7-70A89411AD81}" srcOrd="0" destOrd="0" presId="urn:microsoft.com/office/officeart/2008/layout/NameandTitleOrganizationalChart#1"/>
    <dgm:cxn modelId="{EE3AF39F-7BE3-46B5-ACA1-53EAC493DDFF}" type="presParOf" srcId="{F1D3441F-C458-4C9B-898B-4A61D26A1CE5}" destId="{1277EF0D-BBA5-45E4-8A7C-BF8622F87EA4}" srcOrd="1" destOrd="0" presId="urn:microsoft.com/office/officeart/2008/layout/NameandTitleOrganizationalChart#1"/>
    <dgm:cxn modelId="{72D788D8-ECEF-456C-968C-52DC68D7130A}" type="presParOf" srcId="{1277EF0D-BBA5-45E4-8A7C-BF8622F87EA4}" destId="{373829E5-D8BC-442E-85AF-EB0326836505}" srcOrd="0" destOrd="0" presId="urn:microsoft.com/office/officeart/2008/layout/NameandTitleOrganizationalChart#1"/>
    <dgm:cxn modelId="{AFB4BEBD-D6BA-40EC-B79C-631C4483DB0E}" type="presParOf" srcId="{373829E5-D8BC-442E-85AF-EB0326836505}" destId="{3F9B1C3F-AB2B-4DC9-BA84-FBD0A1967486}" srcOrd="0" destOrd="0" presId="urn:microsoft.com/office/officeart/2008/layout/NameandTitleOrganizationalChart#1"/>
    <dgm:cxn modelId="{CA8D87DC-CA5B-48E0-9168-CB38B67DCB91}" type="presParOf" srcId="{373829E5-D8BC-442E-85AF-EB0326836505}" destId="{734FEEA5-5F9D-4D0F-8DE2-CEEDEC93EE89}" srcOrd="1" destOrd="0" presId="urn:microsoft.com/office/officeart/2008/layout/NameandTitleOrganizationalChart#1"/>
    <dgm:cxn modelId="{5FBC19AB-82C3-413C-81B8-DED39044D6C9}" type="presParOf" srcId="{373829E5-D8BC-442E-85AF-EB0326836505}" destId="{168ADC73-CE40-45BC-9752-826A0EB7E421}" srcOrd="2" destOrd="0" presId="urn:microsoft.com/office/officeart/2008/layout/NameandTitleOrganizationalChart#1"/>
    <dgm:cxn modelId="{F90C831C-5726-402B-AED1-6CC553B70170}" type="presParOf" srcId="{1277EF0D-BBA5-45E4-8A7C-BF8622F87EA4}" destId="{955CAE79-208D-4440-B74B-2F61F1C550FA}" srcOrd="1" destOrd="0" presId="urn:microsoft.com/office/officeart/2008/layout/NameandTitleOrganizationalChart#1"/>
    <dgm:cxn modelId="{2BB496EF-C01E-4155-9A3A-8B98EEFDC965}" type="presParOf" srcId="{1277EF0D-BBA5-45E4-8A7C-BF8622F87EA4}" destId="{795DCCCF-BC43-474D-BFAF-109E13620B13}" srcOrd="2" destOrd="0" presId="urn:microsoft.com/office/officeart/2008/layout/NameandTitleOrganizationalChart#1"/>
    <dgm:cxn modelId="{616C9705-FF1B-4176-8B96-C29549CCA25F}" type="presParOf" srcId="{F1D3441F-C458-4C9B-898B-4A61D26A1CE5}" destId="{726CBDAB-9025-443D-B7C6-35B960D24A0D}" srcOrd="2" destOrd="0" presId="urn:microsoft.com/office/officeart/2008/layout/NameandTitleOrganizationalChart#1"/>
    <dgm:cxn modelId="{6FB6B3BD-7855-4602-B0C5-2327B57073C6}" type="presParOf" srcId="{F1D3441F-C458-4C9B-898B-4A61D26A1CE5}" destId="{28303A66-A222-4A25-9A08-89239FF68D80}" srcOrd="3" destOrd="0" presId="urn:microsoft.com/office/officeart/2008/layout/NameandTitleOrganizationalChart#1"/>
    <dgm:cxn modelId="{4D7FDCA0-542C-4536-8673-391F7F2ED491}" type="presParOf" srcId="{28303A66-A222-4A25-9A08-89239FF68D80}" destId="{77F2E76B-691E-46A6-B358-D97105DFD588}" srcOrd="0" destOrd="0" presId="urn:microsoft.com/office/officeart/2008/layout/NameandTitleOrganizationalChart#1"/>
    <dgm:cxn modelId="{E2902D21-550C-464C-8D5B-FBF689683FA0}" type="presParOf" srcId="{77F2E76B-691E-46A6-B358-D97105DFD588}" destId="{621DD05E-27A1-4968-BBA2-0CA91400A1C8}" srcOrd="0" destOrd="0" presId="urn:microsoft.com/office/officeart/2008/layout/NameandTitleOrganizationalChart#1"/>
    <dgm:cxn modelId="{40F4F639-8F60-4C50-B00B-524C56BEFB8C}" type="presParOf" srcId="{77F2E76B-691E-46A6-B358-D97105DFD588}" destId="{DA53197B-7D95-4C4A-94AD-DDE7C48D1D29}" srcOrd="1" destOrd="0" presId="urn:microsoft.com/office/officeart/2008/layout/NameandTitleOrganizationalChart#1"/>
    <dgm:cxn modelId="{11B8F045-5840-4DCB-97B6-F768CFCF5E39}" type="presParOf" srcId="{77F2E76B-691E-46A6-B358-D97105DFD588}" destId="{467518C4-518A-43F2-8440-230CAE8299A4}" srcOrd="2" destOrd="0" presId="urn:microsoft.com/office/officeart/2008/layout/NameandTitleOrganizationalChart#1"/>
    <dgm:cxn modelId="{7A3E0486-58B7-4D0D-ADE3-FEE719046FC9}" type="presParOf" srcId="{28303A66-A222-4A25-9A08-89239FF68D80}" destId="{F6A05248-16DE-401B-9BD1-1F91437273EF}" srcOrd="1" destOrd="0" presId="urn:microsoft.com/office/officeart/2008/layout/NameandTitleOrganizationalChart#1"/>
    <dgm:cxn modelId="{40A1AA82-52CF-4A41-8F63-9DE2367201B9}" type="presParOf" srcId="{28303A66-A222-4A25-9A08-89239FF68D80}" destId="{E2973A14-F253-456F-B566-64ED28A53A0C}" srcOrd="2" destOrd="0" presId="urn:microsoft.com/office/officeart/2008/layout/NameandTitleOrganizationalChart#1"/>
    <dgm:cxn modelId="{2C6D14DF-6D9E-4450-B6D3-AF273051BDF1}" type="presParOf" srcId="{F1D3441F-C458-4C9B-898B-4A61D26A1CE5}" destId="{85E5DBD8-98BE-4880-8B29-48B1846B5F68}" srcOrd="4" destOrd="0" presId="urn:microsoft.com/office/officeart/2008/layout/NameandTitleOrganizationalChart#1"/>
    <dgm:cxn modelId="{72038D9C-7A5B-446A-9641-971A1F9CBEE8}" type="presParOf" srcId="{F1D3441F-C458-4C9B-898B-4A61D26A1CE5}" destId="{00FE1527-FCB6-497F-AEBE-AC10711E108E}" srcOrd="5" destOrd="0" presId="urn:microsoft.com/office/officeart/2008/layout/NameandTitleOrganizationalChart#1"/>
    <dgm:cxn modelId="{95E7A4DF-5A87-4747-A665-67705BE37860}" type="presParOf" srcId="{00FE1527-FCB6-497F-AEBE-AC10711E108E}" destId="{2000143D-4A15-487F-9C5F-AFF415B95F82}" srcOrd="0" destOrd="0" presId="urn:microsoft.com/office/officeart/2008/layout/NameandTitleOrganizationalChart#1"/>
    <dgm:cxn modelId="{C234519A-AB8F-4ED7-A605-A7E6C88F23C8}" type="presParOf" srcId="{2000143D-4A15-487F-9C5F-AFF415B95F82}" destId="{219F5920-76F2-4332-9474-C6243D462055}" srcOrd="0" destOrd="0" presId="urn:microsoft.com/office/officeart/2008/layout/NameandTitleOrganizationalChart#1"/>
    <dgm:cxn modelId="{D9CE9873-9E11-4019-A485-8647A8072FA9}" type="presParOf" srcId="{2000143D-4A15-487F-9C5F-AFF415B95F82}" destId="{C2B3B477-6632-40A6-9E4D-DE1CBC66EE9C}" srcOrd="1" destOrd="0" presId="urn:microsoft.com/office/officeart/2008/layout/NameandTitleOrganizationalChart#1"/>
    <dgm:cxn modelId="{5489B456-EDD7-4D9B-B692-FFA953931FA4}" type="presParOf" srcId="{2000143D-4A15-487F-9C5F-AFF415B95F82}" destId="{D689E423-C4B5-4676-829E-9037D2A39361}" srcOrd="2" destOrd="0" presId="urn:microsoft.com/office/officeart/2008/layout/NameandTitleOrganizationalChart#1"/>
    <dgm:cxn modelId="{733CC311-28FB-44FC-8316-7DD42DEA043C}" type="presParOf" srcId="{00FE1527-FCB6-497F-AEBE-AC10711E108E}" destId="{1E8CC177-E12C-4860-BBCA-71811E0AFA38}" srcOrd="1" destOrd="0" presId="urn:microsoft.com/office/officeart/2008/layout/NameandTitleOrganizationalChart#1"/>
    <dgm:cxn modelId="{8C0D1B04-7D69-4995-B067-70F960CD9089}" type="presParOf" srcId="{00FE1527-FCB6-497F-AEBE-AC10711E108E}" destId="{77CE7A44-32C6-41AF-A387-DCAC2409638B}" srcOrd="2" destOrd="0" presId="urn:microsoft.com/office/officeart/2008/layout/NameandTitleOrganizationalChart#1"/>
    <dgm:cxn modelId="{1AADBE5C-A149-480B-946C-49F1690CC707}" type="presParOf" srcId="{F1D3441F-C458-4C9B-898B-4A61D26A1CE5}" destId="{5F9B828E-D87E-4637-B8F5-D8CE846EFD77}" srcOrd="6" destOrd="0" presId="urn:microsoft.com/office/officeart/2008/layout/NameandTitleOrganizationalChart#1"/>
    <dgm:cxn modelId="{9F74713B-44F2-4D61-9181-22FD633EF427}" type="presParOf" srcId="{F1D3441F-C458-4C9B-898B-4A61D26A1CE5}" destId="{96C6AA51-D6BF-4970-A12A-4378B4C13330}" srcOrd="7" destOrd="0" presId="urn:microsoft.com/office/officeart/2008/layout/NameandTitleOrganizationalChart#1"/>
    <dgm:cxn modelId="{A527878B-C78E-41E5-8FD1-D810AA5477F0}" type="presParOf" srcId="{96C6AA51-D6BF-4970-A12A-4378B4C13330}" destId="{EB532318-55C6-4439-8889-3DAF4F5B76F1}" srcOrd="0" destOrd="0" presId="urn:microsoft.com/office/officeart/2008/layout/NameandTitleOrganizationalChart#1"/>
    <dgm:cxn modelId="{51F27F99-CE1B-4FB9-8877-24AEF8BFE58F}" type="presParOf" srcId="{EB532318-55C6-4439-8889-3DAF4F5B76F1}" destId="{7C585BB4-179B-4472-8264-EECF5944ED03}" srcOrd="0" destOrd="0" presId="urn:microsoft.com/office/officeart/2008/layout/NameandTitleOrganizationalChart#1"/>
    <dgm:cxn modelId="{F62B9C74-4DD4-420A-82BD-AE9CFC0319FD}" type="presParOf" srcId="{EB532318-55C6-4439-8889-3DAF4F5B76F1}" destId="{234BE2F7-9AA9-4B3A-9D5A-CBD184632332}" srcOrd="1" destOrd="0" presId="urn:microsoft.com/office/officeart/2008/layout/NameandTitleOrganizationalChart#1"/>
    <dgm:cxn modelId="{CE0F7AF4-99D5-4324-BB7F-1F156F241D72}" type="presParOf" srcId="{EB532318-55C6-4439-8889-3DAF4F5B76F1}" destId="{5F7E9E8C-00D8-4D50-96DC-72A157619635}" srcOrd="2" destOrd="0" presId="urn:microsoft.com/office/officeart/2008/layout/NameandTitleOrganizationalChart#1"/>
    <dgm:cxn modelId="{733800B5-9488-441D-A06F-EEFE638C7A6C}" type="presParOf" srcId="{96C6AA51-D6BF-4970-A12A-4378B4C13330}" destId="{DF0FD62B-755C-43C5-9D70-659099E7BD5E}" srcOrd="1" destOrd="0" presId="urn:microsoft.com/office/officeart/2008/layout/NameandTitleOrganizationalChart#1"/>
    <dgm:cxn modelId="{A61FA7BC-976F-44DA-A9DB-65D9EB2D4216}" type="presParOf" srcId="{96C6AA51-D6BF-4970-A12A-4378B4C13330}" destId="{5F09661B-12E4-4506-98CE-BBE677B60EA7}" srcOrd="2" destOrd="0" presId="urn:microsoft.com/office/officeart/2008/layout/NameandTitleOrganizationalChart#1"/>
    <dgm:cxn modelId="{09906330-EE1C-48E5-A32A-CE574C2559D4}" type="presParOf" srcId="{F1D3441F-C458-4C9B-898B-4A61D26A1CE5}" destId="{74D731A3-2962-417E-9EA8-BF9E0A49C057}" srcOrd="8" destOrd="0" presId="urn:microsoft.com/office/officeart/2008/layout/NameandTitleOrganizationalChart#1"/>
    <dgm:cxn modelId="{84BF3C0E-7761-43FF-B42F-AA3B5843A051}" type="presParOf" srcId="{F1D3441F-C458-4C9B-898B-4A61D26A1CE5}" destId="{DB99EC06-E51F-47BF-9058-C4BB3DC28699}" srcOrd="9" destOrd="0" presId="urn:microsoft.com/office/officeart/2008/layout/NameandTitleOrganizationalChart#1"/>
    <dgm:cxn modelId="{E4B96C98-8CDF-460D-998B-87B200377EAB}" type="presParOf" srcId="{DB99EC06-E51F-47BF-9058-C4BB3DC28699}" destId="{FF07BD87-0C75-42CC-99F4-943E86A8CBAA}" srcOrd="0" destOrd="0" presId="urn:microsoft.com/office/officeart/2008/layout/NameandTitleOrganizationalChart#1"/>
    <dgm:cxn modelId="{51500C23-F94B-467B-BDAF-CF63FCB1EBC7}" type="presParOf" srcId="{FF07BD87-0C75-42CC-99F4-943E86A8CBAA}" destId="{94F169BF-297D-4140-8439-DD85F656B94D}" srcOrd="0" destOrd="0" presId="urn:microsoft.com/office/officeart/2008/layout/NameandTitleOrganizationalChart#1"/>
    <dgm:cxn modelId="{8142C8C8-9277-48A5-914A-8586B415F9F8}" type="presParOf" srcId="{FF07BD87-0C75-42CC-99F4-943E86A8CBAA}" destId="{032D4FF9-069D-4785-8609-FEE2848DAD51}" srcOrd="1" destOrd="0" presId="urn:microsoft.com/office/officeart/2008/layout/NameandTitleOrganizationalChart#1"/>
    <dgm:cxn modelId="{D3C6EAAF-D941-4458-A931-E1CFB6D2CB71}" type="presParOf" srcId="{FF07BD87-0C75-42CC-99F4-943E86A8CBAA}" destId="{0C9C334A-6D9F-47AC-82D3-C404A20468EA}" srcOrd="2" destOrd="0" presId="urn:microsoft.com/office/officeart/2008/layout/NameandTitleOrganizationalChart#1"/>
    <dgm:cxn modelId="{D7564B02-7CE5-4418-9328-B52BC4EE554A}" type="presParOf" srcId="{DB99EC06-E51F-47BF-9058-C4BB3DC28699}" destId="{053D5A47-E417-436E-A97D-94538C40BA5A}" srcOrd="1" destOrd="0" presId="urn:microsoft.com/office/officeart/2008/layout/NameandTitleOrganizationalChart#1"/>
    <dgm:cxn modelId="{85CE382A-9F34-419C-B3AD-BCD00019AFA3}" type="presParOf" srcId="{DB99EC06-E51F-47BF-9058-C4BB3DC28699}" destId="{B163C3D5-71B4-4684-88CC-6DC53E17BC0F}" srcOrd="2" destOrd="0" presId="urn:microsoft.com/office/officeart/2008/layout/NameandTitleOrganizationalChart#1"/>
    <dgm:cxn modelId="{5D2A1AE1-7794-47DE-A41E-47CBFC89D6E7}" type="presParOf" srcId="{02411522-A1E9-46E1-A04D-1ECE09F0E9F9}" destId="{4BB4892A-A72A-45AD-973C-95BBAD101CAC}" srcOrd="2" destOrd="0" presId="urn:microsoft.com/office/officeart/2008/layout/NameandTitleOrganizationalChar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731A3-2962-417E-9EA8-BF9E0A49C057}">
      <dsp:nvSpPr>
        <dsp:cNvPr id="0" name=""/>
        <dsp:cNvSpPr/>
      </dsp:nvSpPr>
      <dsp:spPr>
        <a:xfrm>
          <a:off x="4467076" y="1622417"/>
          <a:ext cx="3687325" cy="416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873"/>
              </a:lnTo>
              <a:lnTo>
                <a:pt x="3687325" y="301873"/>
              </a:lnTo>
              <a:lnTo>
                <a:pt x="3687325" y="4162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9B828E-D87E-4637-B8F5-D8CE846EFD77}">
      <dsp:nvSpPr>
        <dsp:cNvPr id="0" name=""/>
        <dsp:cNvSpPr/>
      </dsp:nvSpPr>
      <dsp:spPr>
        <a:xfrm>
          <a:off x="4467076" y="1622417"/>
          <a:ext cx="2239519" cy="355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094"/>
              </a:lnTo>
              <a:lnTo>
                <a:pt x="2239519" y="241094"/>
              </a:lnTo>
              <a:lnTo>
                <a:pt x="2239519" y="3554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E5DBD8-98BE-4880-8B29-48B1846B5F68}">
      <dsp:nvSpPr>
        <dsp:cNvPr id="0" name=""/>
        <dsp:cNvSpPr/>
      </dsp:nvSpPr>
      <dsp:spPr>
        <a:xfrm>
          <a:off x="4467076" y="1622417"/>
          <a:ext cx="542356" cy="355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1094"/>
              </a:lnTo>
              <a:lnTo>
                <a:pt x="542356" y="241094"/>
              </a:lnTo>
              <a:lnTo>
                <a:pt x="542356" y="3554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6CBDAB-9025-443D-B7C6-35B960D24A0D}">
      <dsp:nvSpPr>
        <dsp:cNvPr id="0" name=""/>
        <dsp:cNvSpPr/>
      </dsp:nvSpPr>
      <dsp:spPr>
        <a:xfrm>
          <a:off x="2983444" y="1622417"/>
          <a:ext cx="1483631" cy="364404"/>
        </a:xfrm>
        <a:custGeom>
          <a:avLst/>
          <a:gdLst/>
          <a:ahLst/>
          <a:cxnLst/>
          <a:rect l="0" t="0" r="0" b="0"/>
          <a:pathLst>
            <a:path>
              <a:moveTo>
                <a:pt x="1483631" y="0"/>
              </a:moveTo>
              <a:lnTo>
                <a:pt x="1483631" y="250034"/>
              </a:lnTo>
              <a:lnTo>
                <a:pt x="0" y="250034"/>
              </a:lnTo>
              <a:lnTo>
                <a:pt x="0" y="3644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D7262-46E1-4E46-88A7-70A89411AD81}">
      <dsp:nvSpPr>
        <dsp:cNvPr id="0" name=""/>
        <dsp:cNvSpPr/>
      </dsp:nvSpPr>
      <dsp:spPr>
        <a:xfrm>
          <a:off x="970991" y="1622417"/>
          <a:ext cx="3496084" cy="355463"/>
        </a:xfrm>
        <a:custGeom>
          <a:avLst/>
          <a:gdLst/>
          <a:ahLst/>
          <a:cxnLst/>
          <a:rect l="0" t="0" r="0" b="0"/>
          <a:pathLst>
            <a:path>
              <a:moveTo>
                <a:pt x="3496084" y="0"/>
              </a:moveTo>
              <a:lnTo>
                <a:pt x="3496084" y="241094"/>
              </a:lnTo>
              <a:lnTo>
                <a:pt x="0" y="241094"/>
              </a:lnTo>
              <a:lnTo>
                <a:pt x="0" y="35546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8F25B-4E6E-4FA7-BF2C-0AE1DE9617F2}">
      <dsp:nvSpPr>
        <dsp:cNvPr id="0" name=""/>
        <dsp:cNvSpPr/>
      </dsp:nvSpPr>
      <dsp:spPr>
        <a:xfrm>
          <a:off x="2615553" y="1129454"/>
          <a:ext cx="3703044" cy="492962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6916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altLang="zh-CN" sz="2000" kern="12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rPr>
            <a:t>Твердые </a:t>
          </a:r>
          <a:r>
            <a:rPr lang="zh-CN" altLang="en-US" sz="2000" kern="12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rPr>
            <a:t>промышленные отходы</a:t>
          </a:r>
          <a:endParaRPr lang="zh-CN" altLang="en-US" sz="2000" kern="1200" dirty="0">
            <a:solidFill>
              <a:schemeClr val="tx1"/>
            </a:solidFill>
          </a:endParaRPr>
        </a:p>
      </dsp:txBody>
      <dsp:txXfrm>
        <a:off x="2615553" y="1129454"/>
        <a:ext cx="3703044" cy="492962"/>
      </dsp:txXfrm>
    </dsp:sp>
    <dsp:sp modelId="{3010835D-D8B5-4C9C-9D7C-4461C9D2CA6C}">
      <dsp:nvSpPr>
        <dsp:cNvPr id="0" name=""/>
        <dsp:cNvSpPr/>
      </dsp:nvSpPr>
      <dsp:spPr>
        <a:xfrm>
          <a:off x="4499424" y="3381656"/>
          <a:ext cx="1657624" cy="310720"/>
        </a:xfrm>
        <a:prstGeom prst="rect">
          <a:avLst/>
        </a:pr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10160" rIns="4064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600" b="1" kern="1200" dirty="0"/>
        </a:p>
      </dsp:txBody>
      <dsp:txXfrm>
        <a:off x="4499424" y="3381656"/>
        <a:ext cx="1657624" cy="310720"/>
      </dsp:txXfrm>
    </dsp:sp>
    <dsp:sp modelId="{3F9B1C3F-AB2B-4DC9-BA84-FBD0A1967486}">
      <dsp:nvSpPr>
        <dsp:cNvPr id="0" name=""/>
        <dsp:cNvSpPr/>
      </dsp:nvSpPr>
      <dsp:spPr>
        <a:xfrm>
          <a:off x="89575" y="1977881"/>
          <a:ext cx="1762831" cy="728873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6916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80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металлургические отходы</a:t>
          </a:r>
          <a:endParaRPr lang="zh-CN" altLang="en-US" sz="1800" kern="12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sp:txBody>
      <dsp:txXfrm>
        <a:off x="89575" y="1977881"/>
        <a:ext cx="1762831" cy="728873"/>
      </dsp:txXfrm>
    </dsp:sp>
    <dsp:sp modelId="{734FEEA5-5F9D-4D0F-8DE2-CEEDEC93EE89}">
      <dsp:nvSpPr>
        <dsp:cNvPr id="0" name=""/>
        <dsp:cNvSpPr/>
      </dsp:nvSpPr>
      <dsp:spPr>
        <a:xfrm>
          <a:off x="104197" y="2688176"/>
          <a:ext cx="1746498" cy="42464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Доменный шлак, красные шламы</a:t>
          </a:r>
          <a:endParaRPr lang="zh-CN" altLang="en-US" sz="1000" b="1" kern="1200" dirty="0">
            <a:solidFill>
              <a:schemeClr val="tx1"/>
            </a:solidFill>
          </a:endParaRPr>
        </a:p>
      </dsp:txBody>
      <dsp:txXfrm>
        <a:off x="104197" y="2688176"/>
        <a:ext cx="1746498" cy="424640"/>
      </dsp:txXfrm>
    </dsp:sp>
    <dsp:sp modelId="{621DD05E-27A1-4968-BBA2-0CA91400A1C8}">
      <dsp:nvSpPr>
        <dsp:cNvPr id="0" name=""/>
        <dsp:cNvSpPr/>
      </dsp:nvSpPr>
      <dsp:spPr>
        <a:xfrm>
          <a:off x="2142693" y="1986821"/>
          <a:ext cx="1681501" cy="645464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6916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b="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отходы горнодобывающей промышленности</a:t>
          </a:r>
          <a:endParaRPr lang="zh-CN" altLang="en-US" sz="1600" kern="12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sp:txBody>
      <dsp:txXfrm>
        <a:off x="2142693" y="1986821"/>
        <a:ext cx="1681501" cy="645464"/>
      </dsp:txXfrm>
    </dsp:sp>
    <dsp:sp modelId="{DA53197B-7D95-4C4A-94AD-DDE7C48D1D29}">
      <dsp:nvSpPr>
        <dsp:cNvPr id="0" name=""/>
        <dsp:cNvSpPr/>
      </dsp:nvSpPr>
      <dsp:spPr>
        <a:xfrm>
          <a:off x="2084797" y="2702355"/>
          <a:ext cx="1713474" cy="3922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6985" rIns="27940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50" b="0" i="0" kern="1200" dirty="0"/>
            <a:t>Отходы обогащения угля и руды</a:t>
          </a:r>
          <a:endParaRPr lang="zh-CN" altLang="en-US" sz="1050" b="1" kern="12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sp:txBody>
      <dsp:txXfrm>
        <a:off x="2084797" y="2702355"/>
        <a:ext cx="1713474" cy="392213"/>
      </dsp:txXfrm>
    </dsp:sp>
    <dsp:sp modelId="{219F5920-76F2-4332-9474-C6243D462055}">
      <dsp:nvSpPr>
        <dsp:cNvPr id="0" name=""/>
        <dsp:cNvSpPr/>
      </dsp:nvSpPr>
      <dsp:spPr>
        <a:xfrm>
          <a:off x="4283212" y="1977881"/>
          <a:ext cx="1452440" cy="810724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6916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золы электростанций</a:t>
          </a:r>
          <a:endParaRPr lang="zh-CN" altLang="en-US" sz="1400" kern="12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sp:txBody>
      <dsp:txXfrm>
        <a:off x="4283212" y="1977881"/>
        <a:ext cx="1452440" cy="810724"/>
      </dsp:txXfrm>
    </dsp:sp>
    <dsp:sp modelId="{C2B3B477-6632-40A6-9E4D-DE1CBC66EE9C}">
      <dsp:nvSpPr>
        <dsp:cNvPr id="0" name=""/>
        <dsp:cNvSpPr/>
      </dsp:nvSpPr>
      <dsp:spPr>
        <a:xfrm>
          <a:off x="4283976" y="2716601"/>
          <a:ext cx="1485089" cy="33265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3048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Летучая зола, шлак</a:t>
          </a:r>
          <a:endParaRPr lang="zh-CN" altLang="en-US" sz="1200" b="1" kern="12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sp:txBody>
      <dsp:txXfrm>
        <a:off x="4283976" y="2716601"/>
        <a:ext cx="1485089" cy="332657"/>
      </dsp:txXfrm>
    </dsp:sp>
    <dsp:sp modelId="{7C585BB4-179B-4472-8264-EECF5944ED03}">
      <dsp:nvSpPr>
        <dsp:cNvPr id="0" name=""/>
        <dsp:cNvSpPr/>
      </dsp:nvSpPr>
      <dsp:spPr>
        <a:xfrm>
          <a:off x="6134984" y="1977881"/>
          <a:ext cx="1143222" cy="826845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6916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60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химические отходы </a:t>
          </a:r>
          <a:endParaRPr lang="zh-CN" altLang="en-US" sz="1600" kern="12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sp:txBody>
      <dsp:txXfrm>
        <a:off x="6134984" y="1977881"/>
        <a:ext cx="1143222" cy="826845"/>
      </dsp:txXfrm>
    </dsp:sp>
    <dsp:sp modelId="{234BE2F7-9AA9-4B3A-9D5A-CBD184632332}">
      <dsp:nvSpPr>
        <dsp:cNvPr id="0" name=""/>
        <dsp:cNvSpPr/>
      </dsp:nvSpPr>
      <dsp:spPr>
        <a:xfrm>
          <a:off x="6012119" y="2625145"/>
          <a:ext cx="1451758" cy="62278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Кислотно-щелочной остаток, отработанные растворители</a:t>
          </a:r>
          <a:endParaRPr lang="zh-CN" altLang="en-US" sz="1000" b="1" kern="12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sp:txBody>
      <dsp:txXfrm>
        <a:off x="6012119" y="2625145"/>
        <a:ext cx="1451758" cy="622784"/>
      </dsp:txXfrm>
    </dsp:sp>
    <dsp:sp modelId="{94F169BF-297D-4140-8439-DD85F656B94D}">
      <dsp:nvSpPr>
        <dsp:cNvPr id="0" name=""/>
        <dsp:cNvSpPr/>
      </dsp:nvSpPr>
      <dsp:spPr>
        <a:xfrm>
          <a:off x="7681056" y="2038660"/>
          <a:ext cx="946690" cy="881723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69166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kern="12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rPr>
            <a:t>другие</a:t>
          </a:r>
          <a:endParaRPr lang="zh-CN" altLang="en-US" sz="2000" kern="12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sp:txBody>
      <dsp:txXfrm>
        <a:off x="7681056" y="2038660"/>
        <a:ext cx="946690" cy="881723"/>
      </dsp:txXfrm>
    </dsp:sp>
    <dsp:sp modelId="{032D4FF9-069D-4785-8609-FEE2848DAD51}">
      <dsp:nvSpPr>
        <dsp:cNvPr id="0" name=""/>
        <dsp:cNvSpPr/>
      </dsp:nvSpPr>
      <dsp:spPr>
        <a:xfrm>
          <a:off x="7715716" y="2752099"/>
          <a:ext cx="852021" cy="37753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B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Шламы </a:t>
          </a:r>
          <a:endParaRPr lang="zh-CN" altLang="en-US" sz="1000" b="1" kern="1200" dirty="0">
            <a:solidFill>
              <a:schemeClr val="tx1"/>
            </a:solidFill>
            <a:effectLst>
              <a:outerShdw blurRad="38100" dist="38100" dir="2700000" algn="tl">
                <a:srgbClr val="C0C0C0"/>
              </a:outerShdw>
            </a:effectLst>
            <a:latin typeface="仿宋_GB2312" pitchFamily="49" charset="-122"/>
            <a:ea typeface="仿宋_GB2312" pitchFamily="49" charset="-122"/>
          </a:endParaRPr>
        </a:p>
      </dsp:txBody>
      <dsp:txXfrm>
        <a:off x="7715716" y="2752099"/>
        <a:ext cx="852021" cy="377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#1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73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77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90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94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11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15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2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5273182-A42E-4A74-A03E-E60E7E6A4C14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0420" name="Образ слайда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Заметки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ru-RU" altLang="zh-CN" dirty="0"/>
              <a:t>Образец текста</a:t>
            </a:r>
          </a:p>
          <a:p>
            <a:pPr lvl="1"/>
            <a:r>
              <a:rPr lang="ru-RU" altLang="zh-CN" dirty="0"/>
              <a:t>Второй уровень</a:t>
            </a:r>
          </a:p>
          <a:p>
            <a:pPr lvl="2"/>
            <a:r>
              <a:rPr lang="ru-RU" altLang="zh-CN" dirty="0"/>
              <a:t>Третий уровень</a:t>
            </a:r>
          </a:p>
          <a:p>
            <a:pPr lvl="3"/>
            <a:r>
              <a:rPr lang="ru-RU" altLang="zh-CN" dirty="0"/>
              <a:t>Четвертый уровень</a:t>
            </a:r>
          </a:p>
          <a:p>
            <a:pPr lvl="4"/>
            <a:r>
              <a:rPr lang="ru-RU" altLang="zh-CN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>
              <a:defRPr sz="12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  <a:pPr lvl="0" algn="r" eaLnBrk="1" hangingPunct="1">
                <a:buNone/>
              </a:pPr>
              <a:t>‹#›</a:t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512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512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  <a:pPr lvl="0" indent="0" algn="r"/>
              <a:t>1</a:t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0243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  <a:pPr lvl="0" indent="0" algn="r"/>
              <a:t>3</a:t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843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843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indent="0" algn="r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  <a:pPr lvl="0" indent="0" algn="r"/>
              <a:t>6</a:t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+mn-ea"/>
              </a:rPr>
              <a:t>球磨机加工（球磨后粉煤灰的细度比水泥还要细），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+mn-ea"/>
              </a:rPr>
              <a:t>粉煤灰储灰罐（采用罐车运输）</a:t>
            </a: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Gotham Pro Medium" pitchFamily="50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200" b="1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effectLst/>
              <a:uLnTx/>
              <a:uFillTx/>
              <a:latin typeface="Gotham Pro Medium" pitchFamily="50" charset="0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75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  <a:pPr lvl="0" algn="r" eaLnBrk="1" hangingPunct="1"/>
              <a:t>11</a:t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67586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7587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  <a:pPr lvl="0" algn="r"/>
              <a:t>28</a:t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69634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69635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lstStyle/>
          <a:p>
            <a:pPr lvl="0" algn="r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  <a:pPr lvl="0" algn="r"/>
              <a:t>29</a:t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75778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/>
          <a:lstStyle/>
          <a:p>
            <a:pPr lvl="0" eaLnBrk="1" hangingPunct="1"/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75779" name="灯片编号占位符 3"/>
          <p:cNvSpPr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ru-RU" altLang="zh-CN" sz="1200" dirty="0">
                <a:ea typeface="宋体" panose="02010600030101010101" pitchFamily="2" charset="-122"/>
              </a:rPr>
              <a:pPr lvl="0" algn="r"/>
              <a:t>31</a:t>
            </a:fld>
            <a:endParaRPr lang="ru-RU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1"/>
              <a:t>Образец подзаголовка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1"/>
              <a:t>Образец заголовка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noProof="1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1"/>
              <a:t>Образец текста</a:t>
            </a:r>
          </a:p>
          <a:p>
            <a:pPr lvl="1"/>
            <a:r>
              <a:rPr lang="ru-RU" noProof="1"/>
              <a:t>Второй уровень</a:t>
            </a:r>
          </a:p>
          <a:p>
            <a:pPr lvl="2"/>
            <a:r>
              <a:rPr lang="ru-RU" noProof="1"/>
              <a:t>Третий уровень</a:t>
            </a:r>
          </a:p>
          <a:p>
            <a:pPr lvl="3"/>
            <a:r>
              <a:rPr lang="ru-RU" noProof="1"/>
              <a:t>Четвертый уровень</a:t>
            </a:r>
          </a:p>
          <a:p>
            <a:pPr lvl="4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noProof="1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ru-RU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1"/>
              <a:t>Образец текста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zh-CN" dirty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zh-CN" dirty="0"/>
              <a:t>Образец текста</a:t>
            </a:r>
          </a:p>
          <a:p>
            <a:pPr lvl="1"/>
            <a:r>
              <a:rPr lang="ru-RU" altLang="zh-CN" dirty="0"/>
              <a:t>Второй уровень</a:t>
            </a:r>
          </a:p>
          <a:p>
            <a:pPr lvl="2"/>
            <a:r>
              <a:rPr lang="ru-RU" altLang="zh-CN" dirty="0"/>
              <a:t>Третий уровень</a:t>
            </a:r>
          </a:p>
          <a:p>
            <a:pPr lvl="3"/>
            <a:r>
              <a:rPr lang="ru-RU" altLang="zh-CN" dirty="0"/>
              <a:t>Четвертый уровень</a:t>
            </a:r>
          </a:p>
          <a:p>
            <a:pPr lvl="4"/>
            <a:r>
              <a:rPr lang="ru-RU" altLang="zh-CN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176023-E656-41EF-ABEB-6AFBE7AA0E19}" type="datetime1">
              <a:rPr kumimoji="0" lang="ru-RU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04.07.19</a:t>
            </a:fld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altLang="zh-C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ea typeface="宋体" panose="02010600030101010101" pitchFamily="2" charset="-122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ru-RU" altLang="zh-CN" dirty="0">
                <a:latin typeface="Calibri" panose="020F0502020204030204" pitchFamily="34" charset="0"/>
              </a:rPr>
              <a:pPr lvl="0" eaLnBrk="1" hangingPunct="1">
                <a:buNone/>
              </a:pPr>
              <a:t>‹#›</a:t>
            </a:fld>
            <a:endParaRPr lang="ru-RU" altLang="zh-CN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0" y="1587"/>
            <a:ext cx="9137650" cy="5141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8" name="TextBox 3"/>
          <p:cNvSpPr txBox="1"/>
          <p:nvPr/>
        </p:nvSpPr>
        <p:spPr>
          <a:xfrm>
            <a:off x="1979613" y="1635125"/>
            <a:ext cx="5400675" cy="1384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华文仿宋" panose="02010600040101010101" charset="-122"/>
              </a:rPr>
              <a:t>Обзор применения твердых промышленных отходов в сфере транспорт</a:t>
            </a:r>
            <a:r>
              <a:rPr lang="ru-RU" altLang="zh-CN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华文仿宋" panose="02010600040101010101" charset="-122"/>
              </a:rPr>
              <a:t>ного</a:t>
            </a:r>
            <a:r>
              <a:rPr lang="ru-RU" altLang="zh-CN" sz="2800" b="1" dirty="0">
                <a:solidFill>
                  <a:schemeClr val="bg1"/>
                </a:solidFill>
                <a:latin typeface="Times New Roman" panose="02020603050405020304" pitchFamily="18" charset="0"/>
                <a:ea typeface="华文仿宋" panose="02010600040101010101" charset="-122"/>
              </a:rPr>
              <a:t> строительства</a:t>
            </a:r>
            <a:endParaRPr lang="zh-CN" sz="2800" b="1" dirty="0">
              <a:solidFill>
                <a:schemeClr val="bg1"/>
              </a:solidFill>
              <a:latin typeface="Times New Roman" panose="02020603050405020304" pitchFamily="18" charset="0"/>
              <a:ea typeface="华文仿宋" panose="02010600040101010101" charset="-122"/>
            </a:endParaRPr>
          </a:p>
        </p:txBody>
      </p:sp>
      <p:sp>
        <p:nvSpPr>
          <p:cNvPr id="4099" name="矩形 1"/>
          <p:cNvSpPr/>
          <p:nvPr/>
        </p:nvSpPr>
        <p:spPr>
          <a:xfrm>
            <a:off x="3663950" y="3219450"/>
            <a:ext cx="1796004" cy="36933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   POWERCHINA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1"/>
          <p:cNvSpPr txBox="1"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ru-RU" altLang="zh-CN" sz="1200" dirty="0">
                <a:solidFill>
                  <a:srgbClr val="898989"/>
                </a:solidFill>
                <a:ea typeface="宋体" panose="02010600030101010101" pitchFamily="2" charset="-122"/>
              </a:rPr>
              <a:pPr lvl="0" algn="r" eaLnBrk="1" hangingPunct="1"/>
              <a:t>10</a:t>
            </a:fld>
            <a:endParaRPr lang="ru-RU" altLang="zh-CN" sz="120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sp>
        <p:nvSpPr>
          <p:cNvPr id="4" name="Text Box 65"/>
          <p:cNvSpPr txBox="1"/>
          <p:nvPr/>
        </p:nvSpPr>
        <p:spPr>
          <a:xfrm>
            <a:off x="102479" y="1144328"/>
            <a:ext cx="8861887" cy="1577975"/>
          </a:xfrm>
          <a:prstGeom prst="rect">
            <a:avLst/>
          </a:prstGeom>
          <a:noFill/>
          <a:ln w="9525">
            <a:noFill/>
          </a:ln>
        </p:spPr>
        <p:txBody>
          <a:bodyPr wrap="square" lIns="68567" tIns="34283" rIns="68567" bIns="34283">
            <a:spAutoFit/>
          </a:bodyPr>
          <a:lstStyle/>
          <a:p>
            <a:r>
              <a:rPr lang="ru-RU" altLang="zh-CN" sz="14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Порошок угольной золы - это мелкая зола, собираемая из дымовых газов после сжигания угля после выработки электроэнергии электростанциями, работающими на угле, это основные твердые отходы, сбрасываемые с электростанций, работающих на угле, обычно серого или черного цвета и представляет собой промышленное предприятие с большими объемами вытеснения. Отходы. Основной химический состав летучей золы: SiO2, Al2O3, FeO, Fe2O3, CaO и тому подобное. Если летучая зола будет непосредственно накапливаться без обработки, она займет большое количество земли и вызовет загрязнение окружающей среды.</a:t>
            </a:r>
            <a:endParaRPr lang="zh-CN" altLang="en-US" sz="1000" b="1" dirty="0">
              <a:solidFill>
                <a:srgbClr val="323B8D"/>
              </a:solidFill>
              <a:latin typeface="Gotham Pro Medium" pitchFamily="50" charset="0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87768"/>
            <a:ext cx="2997200" cy="227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395652" y="753976"/>
            <a:ext cx="2325688" cy="363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6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Основной источник</a:t>
            </a:r>
            <a:endParaRPr kumimoji="0" lang="zh-CN" altLang="en-US" sz="16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15366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56" y="2782887"/>
            <a:ext cx="2962275" cy="2259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97550" y="2782888"/>
            <a:ext cx="3166816" cy="2279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8" name="标题 27"/>
          <p:cNvSpPr txBox="1"/>
          <p:nvPr/>
        </p:nvSpPr>
        <p:spPr>
          <a:xfrm>
            <a:off x="107950" y="123825"/>
            <a:ext cx="903605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ru-RU" altLang="zh-CN" sz="20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Физико-химические и эксплуатационные свойства  </a:t>
            </a:r>
          </a:p>
          <a:p>
            <a:pPr>
              <a:spcBef>
                <a:spcPct val="20000"/>
              </a:spcBef>
            </a:pPr>
            <a:r>
              <a:rPr lang="ru-RU" altLang="zh-CN" sz="20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 угольной золы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灯片编号占位符 1"/>
          <p:cNvSpPr txBox="1"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ru-RU" altLang="zh-CN" sz="1200" dirty="0">
                <a:solidFill>
                  <a:srgbClr val="898989"/>
                </a:solidFill>
                <a:ea typeface="宋体" panose="02010600030101010101" pitchFamily="2" charset="-122"/>
              </a:rPr>
              <a:pPr lvl="0" algn="r" eaLnBrk="1" hangingPunct="1"/>
              <a:t>11</a:t>
            </a:fld>
            <a:endParaRPr lang="ru-RU" altLang="zh-CN" sz="120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sp>
        <p:nvSpPr>
          <p:cNvPr id="16387" name="AutoShape 7"/>
          <p:cNvSpPr/>
          <p:nvPr/>
        </p:nvSpPr>
        <p:spPr>
          <a:xfrm rot="10800000">
            <a:off x="1979613" y="1800225"/>
            <a:ext cx="288925" cy="576263"/>
          </a:xfrm>
          <a:prstGeom prst="upArrow">
            <a:avLst>
              <a:gd name="adj1" fmla="val 61333"/>
              <a:gd name="adj2" fmla="val 130003"/>
            </a:avLst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  <a:tileRect/>
          </a:gradFill>
          <a:ln w="9525">
            <a:noFill/>
          </a:ln>
          <a:effectLst>
            <a:outerShdw dist="45791" dir="2021404" algn="ctr" rotWithShape="0">
              <a:schemeClr val="tx1">
                <a:alpha val="50000"/>
              </a:schemeClr>
            </a:outerShdw>
          </a:effectLst>
        </p:spPr>
        <p:txBody>
          <a:bodyPr rot="10800000" wrap="none" anchor="ctr"/>
          <a:lstStyle/>
          <a:p>
            <a:pPr algn="ctr" latinLnBrk="1"/>
            <a:endParaRPr lang="en-US" altLang="ko-KR" sz="1400" b="1" dirty="0">
              <a:solidFill>
                <a:srgbClr val="FFFFFF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sp>
        <p:nvSpPr>
          <p:cNvPr id="16388" name="Rectangle 8"/>
          <p:cNvSpPr/>
          <p:nvPr/>
        </p:nvSpPr>
        <p:spPr>
          <a:xfrm>
            <a:off x="468313" y="1203325"/>
            <a:ext cx="3816350" cy="547688"/>
          </a:xfrm>
          <a:prstGeom prst="rect">
            <a:avLst/>
          </a:prstGeom>
          <a:solidFill>
            <a:srgbClr val="99CCFF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latinLnBrk="1"/>
            <a:r>
              <a:rPr lang="ru-RU" altLang="zh-CN" sz="1400" b="1" dirty="0" err="1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Непереработанный</a:t>
            </a:r>
            <a:r>
              <a:rPr lang="ru-RU" altLang="zh-CN" sz="1400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 порошок угольной золы</a:t>
            </a:r>
          </a:p>
          <a:p>
            <a:pPr algn="ctr" latinLnBrk="1"/>
            <a:r>
              <a:rPr lang="ru-RU" altLang="zh-CN" sz="1400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 не должен использоваться напрямую</a:t>
            </a:r>
            <a:endParaRPr lang="zh-CN" altLang="en-US" sz="1400" b="1" dirty="0">
              <a:solidFill>
                <a:srgbClr val="323B8D"/>
              </a:solidFill>
              <a:latin typeface="Gotham Pro Medium" pitchFamily="50" charset="0"/>
              <a:ea typeface="微软雅黑" panose="020B0503020204020204" pitchFamily="34" charset="-122"/>
            </a:endParaRPr>
          </a:p>
        </p:txBody>
      </p:sp>
      <p:sp>
        <p:nvSpPr>
          <p:cNvPr id="16389" name="Rectangle 10"/>
          <p:cNvSpPr/>
          <p:nvPr/>
        </p:nvSpPr>
        <p:spPr>
          <a:xfrm>
            <a:off x="468313" y="2427288"/>
            <a:ext cx="3816350" cy="576262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latinLnBrk="1"/>
            <a:r>
              <a:rPr lang="ru-RU" altLang="zh-CN" sz="1400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Выполнить определенную обработку </a:t>
            </a:r>
          </a:p>
          <a:p>
            <a:pPr algn="ctr" latinLnBrk="1"/>
            <a:r>
              <a:rPr lang="ru-RU" altLang="zh-CN" sz="1400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(сепарация, рассев)</a:t>
            </a:r>
            <a:endParaRPr lang="zh-CN" altLang="en-US" sz="1400" b="1" dirty="0">
              <a:solidFill>
                <a:srgbClr val="323B8D"/>
              </a:solidFill>
              <a:latin typeface="Gotham Pro Medium" pitchFamily="50" charset="0"/>
              <a:ea typeface="微软雅黑" panose="020B0503020204020204" pitchFamily="34" charset="-122"/>
            </a:endParaRPr>
          </a:p>
        </p:txBody>
      </p:sp>
      <p:sp>
        <p:nvSpPr>
          <p:cNvPr id="16390" name="AutoShape 14"/>
          <p:cNvSpPr/>
          <p:nvPr/>
        </p:nvSpPr>
        <p:spPr>
          <a:xfrm rot="10800000">
            <a:off x="2087563" y="3052763"/>
            <a:ext cx="288925" cy="576262"/>
          </a:xfrm>
          <a:prstGeom prst="upArrow">
            <a:avLst>
              <a:gd name="adj1" fmla="val 61333"/>
              <a:gd name="adj2" fmla="val 130002"/>
            </a:avLst>
          </a:prstGeom>
          <a:gradFill rotWithShape="1">
            <a:gsLst>
              <a:gs pos="0">
                <a:srgbClr val="00CCFF"/>
              </a:gs>
              <a:gs pos="100000">
                <a:srgbClr val="005E76"/>
              </a:gs>
            </a:gsLst>
            <a:lin ang="5400000" scaled="1"/>
            <a:tileRect/>
          </a:gradFill>
          <a:ln w="9525">
            <a:noFill/>
          </a:ln>
          <a:effectLst>
            <a:outerShdw dist="45791" dir="2021404" algn="ctr" rotWithShape="0">
              <a:schemeClr val="tx1">
                <a:alpha val="50000"/>
              </a:schemeClr>
            </a:outerShdw>
          </a:effectLst>
        </p:spPr>
        <p:txBody>
          <a:bodyPr rot="10800000" wrap="none" anchor="ctr"/>
          <a:lstStyle/>
          <a:p>
            <a:pPr algn="ctr" latinLnBrk="1"/>
            <a:endParaRPr lang="en-US" altLang="ko-KR" sz="1400" b="1" dirty="0">
              <a:solidFill>
                <a:srgbClr val="FFFFFF"/>
              </a:solidFill>
              <a:latin typeface="Times New Roman" panose="02020603050405020304" pitchFamily="18" charset="0"/>
              <a:ea typeface="Gulim" pitchFamily="34" charset="-127"/>
            </a:endParaRPr>
          </a:p>
        </p:txBody>
      </p:sp>
      <p:sp>
        <p:nvSpPr>
          <p:cNvPr id="16391" name="Rectangle 15"/>
          <p:cNvSpPr/>
          <p:nvPr/>
        </p:nvSpPr>
        <p:spPr>
          <a:xfrm>
            <a:off x="395288" y="3651250"/>
            <a:ext cx="3889375" cy="6477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latinLnBrk="1"/>
            <a:r>
              <a:rPr lang="ru-RU" altLang="zh-CN" sz="1400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Добавление специальных добавок </a:t>
            </a:r>
          </a:p>
          <a:p>
            <a:pPr algn="ctr" latinLnBrk="1"/>
            <a:r>
              <a:rPr lang="ru-RU" altLang="zh-CN" sz="1400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и преобразование </a:t>
            </a:r>
          </a:p>
          <a:p>
            <a:pPr algn="ctr" latinLnBrk="1"/>
            <a:r>
              <a:rPr lang="ru-RU" altLang="zh-CN" sz="1400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в товарный порошок угольной золы</a:t>
            </a:r>
            <a:endParaRPr lang="zh-CN" altLang="en-US" sz="1400" b="1" dirty="0">
              <a:solidFill>
                <a:srgbClr val="F23D0C"/>
              </a:solidFill>
              <a:latin typeface="Gotham Pro Medium" pitchFamily="50" charset="0"/>
              <a:ea typeface="微软雅黑" panose="020B0503020204020204" pitchFamily="34" charset="-122"/>
            </a:endParaRPr>
          </a:p>
        </p:txBody>
      </p:sp>
      <p:pic>
        <p:nvPicPr>
          <p:cNvPr id="16392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2063" y="2857500"/>
            <a:ext cx="2765425" cy="1636713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6393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3" y="785813"/>
            <a:ext cx="2751137" cy="159702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/>
        </p:nvSpPr>
        <p:spPr>
          <a:xfrm>
            <a:off x="4643438" y="2428875"/>
            <a:ext cx="4357688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000" b="1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+mn-ea"/>
              </a:rPr>
              <a:t>Обработка шаровыми мельницами (крупность порошка угольной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000" b="1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+mn-ea"/>
              </a:rPr>
              <a:t>золы после шарового помола будет тоньше цемента)</a:t>
            </a:r>
            <a:endParaRPr kumimoji="0" lang="en-US" altLang="zh-CN" sz="1000" b="1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57750" y="4572000"/>
            <a:ext cx="2750185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00" b="1" dirty="0">
                <a:solidFill>
                  <a:schemeClr val="hlink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Резервуар для хранения пылеугольной золы</a:t>
            </a:r>
          </a:p>
          <a:p>
            <a:r>
              <a:rPr lang="en-US" altLang="zh-CN" sz="1000" b="1" dirty="0">
                <a:solidFill>
                  <a:schemeClr val="hlink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 (транспортируется танкером)</a:t>
            </a:r>
            <a:endParaRPr lang="en-US" altLang="zh-CN" sz="1000" b="1" dirty="0">
              <a:solidFill>
                <a:schemeClr val="hlink"/>
              </a:solidFill>
              <a:latin typeface="Gotham Pro Medium" pitchFamily="50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396" name="标题 27"/>
          <p:cNvSpPr txBox="1"/>
          <p:nvPr/>
        </p:nvSpPr>
        <p:spPr>
          <a:xfrm>
            <a:off x="107950" y="123825"/>
            <a:ext cx="8678863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ru-RU" altLang="zh-CN" sz="20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20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ru-RU" altLang="zh-CN" sz="20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Физико-химические свойства  угольной золы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12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22531" name="标题 27"/>
          <p:cNvSpPr txBox="1"/>
          <p:nvPr/>
        </p:nvSpPr>
        <p:spPr>
          <a:xfrm>
            <a:off x="539664" y="339564"/>
            <a:ext cx="6877136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500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3</a:t>
            </a:r>
            <a:r>
              <a:rPr lang="zh-CN" altLang="en-US" sz="2500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、</a:t>
            </a:r>
            <a:r>
              <a:rPr lang="ru-RU" altLang="zh-CN" sz="2500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 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Применение угольной золы </a:t>
            </a:r>
          </a:p>
          <a:p>
            <a:pPr>
              <a:spcBef>
                <a:spcPct val="20000"/>
              </a:spcBef>
            </a:pP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  в проектах транспортной сферы</a:t>
            </a:r>
            <a:endParaRPr lang="zh-CN" altLang="en-US" sz="25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3795" name="AutoShape 11"/>
          <p:cNvSpPr>
            <a:spLocks noChangeArrowheads="1"/>
          </p:cNvSpPr>
          <p:nvPr/>
        </p:nvSpPr>
        <p:spPr bwMode="auto">
          <a:xfrm>
            <a:off x="684213" y="1347788"/>
            <a:ext cx="3441700" cy="3473450"/>
          </a:xfrm>
          <a:custGeom>
            <a:avLst/>
            <a:gdLst>
              <a:gd name="T0" fmla="*/ 0 w 21600"/>
              <a:gd name="T1" fmla="*/ 10800 h 21600"/>
              <a:gd name="T2" fmla="*/ 10800 w 21600"/>
              <a:gd name="T3" fmla="*/ 0 h 21600"/>
              <a:gd name="T4" fmla="*/ 21600 w 21600"/>
              <a:gd name="T5" fmla="*/ 10800 h 21600"/>
              <a:gd name="T6" fmla="*/ 10800 w 21600"/>
              <a:gd name="T7" fmla="*/ 21600 h 21600"/>
              <a:gd name="T8" fmla="*/ 0 w 21600"/>
              <a:gd name="T9" fmla="*/ 10800 h 21600"/>
              <a:gd name="T10" fmla="*/ 1914 w 21600"/>
              <a:gd name="T11" fmla="*/ 10800 h 21600"/>
              <a:gd name="T12" fmla="*/ 10800 w 21600"/>
              <a:gd name="T13" fmla="*/ 19686 h 21600"/>
              <a:gd name="T14" fmla="*/ 19686 w 21600"/>
              <a:gd name="T15" fmla="*/ 10800 h 21600"/>
              <a:gd name="T16" fmla="*/ 10800 w 21600"/>
              <a:gd name="T17" fmla="*/ 1914 h 21600"/>
              <a:gd name="T18" fmla="*/ 1914 w 21600"/>
              <a:gd name="T19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914" y="10800"/>
                </a:moveTo>
                <a:cubicBezTo>
                  <a:pt x="1914" y="15708"/>
                  <a:pt x="5892" y="19686"/>
                  <a:pt x="10800" y="19686"/>
                </a:cubicBezTo>
                <a:cubicBezTo>
                  <a:pt x="15708" y="19686"/>
                  <a:pt x="19686" y="15708"/>
                  <a:pt x="19686" y="10800"/>
                </a:cubicBezTo>
                <a:cubicBezTo>
                  <a:pt x="19686" y="5892"/>
                  <a:pt x="15708" y="1914"/>
                  <a:pt x="10800" y="1914"/>
                </a:cubicBezTo>
                <a:cubicBezTo>
                  <a:pt x="5892" y="1914"/>
                  <a:pt x="1914" y="5892"/>
                  <a:pt x="1914" y="10800"/>
                </a:cubicBezTo>
                <a:close/>
              </a:path>
            </a:pathLst>
          </a:custGeom>
          <a:gradFill rotWithShape="1">
            <a:gsLst>
              <a:gs pos="0">
                <a:srgbClr val="94B2D7">
                  <a:alpha val="12000"/>
                </a:srgbClr>
              </a:gs>
              <a:gs pos="50000">
                <a:schemeClr val="accent1"/>
              </a:gs>
              <a:gs pos="100000">
                <a:srgbClr val="94B2D7">
                  <a:alpha val="12000"/>
                </a:srgbClr>
              </a:gs>
            </a:gsLst>
            <a:lin ang="2700000" scaled="1"/>
          </a:gra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35" name="Oval 12"/>
          <p:cNvSpPr/>
          <p:nvPr/>
        </p:nvSpPr>
        <p:spPr>
          <a:xfrm>
            <a:off x="957263" y="1624013"/>
            <a:ext cx="2873375" cy="2898775"/>
          </a:xfrm>
          <a:prstGeom prst="ellipse">
            <a:avLst/>
          </a:prstGeom>
          <a:solidFill>
            <a:srgbClr val="CCFFFF"/>
          </a:solidFill>
          <a:ln w="28575" cap="flat" cmpd="sng">
            <a:solidFill>
              <a:srgbClr val="FFFFFF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2536" name="AutoShape 13"/>
          <p:cNvSpPr/>
          <p:nvPr/>
        </p:nvSpPr>
        <p:spPr>
          <a:xfrm>
            <a:off x="3491910" y="1851690"/>
            <a:ext cx="5440362" cy="4524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/>
              </a:gs>
              <a:gs pos="100000">
                <a:srgbClr val="F5F8FB"/>
              </a:gs>
            </a:gsLst>
            <a:lin ang="0" scaled="1"/>
            <a:tileRect/>
          </a:gra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ru-RU" altLang="zh-CN" sz="2000" b="1" dirty="0">
                <a:solidFill>
                  <a:srgbClr val="FF3300"/>
                </a:solidFill>
                <a:latin typeface="Arial" panose="020B0604020202020204" pitchFamily="34" charset="0"/>
                <a:ea typeface="楷体_GB2312" pitchFamily="49" charset="-122"/>
              </a:rPr>
              <a:t>Заполнение дорожного полотна</a:t>
            </a:r>
            <a:endParaRPr lang="en-US" altLang="zh-CN" sz="2000" b="1" dirty="0">
              <a:solidFill>
                <a:srgbClr val="FF3300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22537" name="AutoShape 14"/>
          <p:cNvSpPr/>
          <p:nvPr/>
        </p:nvSpPr>
        <p:spPr>
          <a:xfrm>
            <a:off x="3348038" y="2859088"/>
            <a:ext cx="5653087" cy="455612"/>
          </a:xfrm>
          <a:prstGeom prst="roundRect">
            <a:avLst>
              <a:gd name="adj" fmla="val 50000"/>
            </a:avLst>
          </a:prstGeom>
          <a:solidFill>
            <a:srgbClr val="FFCC00"/>
          </a:soli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ru-RU" altLang="zh-CN" sz="2000" b="1" dirty="0">
                <a:solidFill>
                  <a:srgbClr val="3333FF"/>
                </a:solidFill>
                <a:latin typeface="Arial" panose="020B0604020202020204" pitchFamily="34" charset="0"/>
                <a:ea typeface="楷体_GB2312" pitchFamily="49" charset="-122"/>
              </a:rPr>
              <a:t>Слой дорожного покрытия, базовый слой</a:t>
            </a:r>
            <a:endParaRPr lang="zh-CN" altLang="en-US" sz="2000" b="1" dirty="0">
              <a:solidFill>
                <a:srgbClr val="3333FF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22538" name="AutoShape 15"/>
          <p:cNvSpPr/>
          <p:nvPr/>
        </p:nvSpPr>
        <p:spPr>
          <a:xfrm>
            <a:off x="3214688" y="3867150"/>
            <a:ext cx="5786437" cy="4524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tx2"/>
              </a:gs>
              <a:gs pos="100000">
                <a:srgbClr val="F2F4F7"/>
              </a:gs>
            </a:gsLst>
            <a:lin ang="0" scaled="1"/>
            <a:tileRect/>
          </a:gradFill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r>
              <a:rPr lang="ru-RU" altLang="zh-CN" sz="2000" b="1" dirty="0">
                <a:solidFill>
                  <a:srgbClr val="1A1254"/>
                </a:solidFill>
                <a:latin typeface="Times New Roman" panose="02020603050405020304" pitchFamily="18" charset="0"/>
                <a:ea typeface="楷体_GB2312" pitchFamily="49" charset="-122"/>
              </a:rPr>
              <a:t>Бетон для дорожных опор, мостов, тоннелей и т.д.</a:t>
            </a:r>
            <a:endParaRPr lang="zh-CN" altLang="en-US" sz="2000" b="1" dirty="0">
              <a:solidFill>
                <a:srgbClr val="1A1254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91152" name="Text Box 16"/>
          <p:cNvSpPr txBox="1">
            <a:spLocks noChangeArrowheads="1"/>
          </p:cNvSpPr>
          <p:nvPr/>
        </p:nvSpPr>
        <p:spPr bwMode="gray">
          <a:xfrm>
            <a:off x="1143000" y="1928813"/>
            <a:ext cx="2071688" cy="193899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R="0" algn="ctr" defTabSz="914400" fontAlgn="auto">
              <a:buClrTx/>
              <a:buSzTx/>
              <a:buFontTx/>
              <a:defRPr/>
            </a:pPr>
            <a:r>
              <a:rPr kumimoji="0" lang="ru-RU" altLang="zh-CN" sz="2400" b="1" kern="1200" cap="none" spc="0" normalizeH="0" baseline="0" noProof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Применение  угольной золы в дорожной сфере</a:t>
            </a:r>
            <a:endParaRPr kumimoji="0" lang="zh-CN" altLang="en-US" sz="2400" b="1" kern="1200" cap="none" spc="0" normalizeH="0" baseline="0" noProof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lnSpc>
                  <a:spcPts val="1400"/>
                </a:lnSpc>
              </a:pPr>
              <a:t>13</a:t>
            </a:fld>
            <a:endParaRPr lang="en-US" altLang="zh-CN" sz="14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579" name="Rectangle 3"/>
          <p:cNvSpPr/>
          <p:nvPr/>
        </p:nvSpPr>
        <p:spPr>
          <a:xfrm>
            <a:off x="0" y="1347788"/>
            <a:ext cx="9144000" cy="10096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- Идеальный материал для строительства высоких насыпей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на мягких грунтовых основаниях с низкой сухой плотностью.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- Предельная высота грунтовой насыпи увеличивается примерно на 30%, 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</a:pPr>
            <a:r>
              <a:rPr lang="ru-RU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а осадка уменьшается примерно на 20%.</a:t>
            </a:r>
            <a:endParaRPr lang="en-US" altLang="zh-CN" sz="14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580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8" y="2427738"/>
            <a:ext cx="4140200" cy="2000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1" name="标题 27"/>
          <p:cNvSpPr txBox="1"/>
          <p:nvPr/>
        </p:nvSpPr>
        <p:spPr>
          <a:xfrm>
            <a:off x="107950" y="123825"/>
            <a:ext cx="868680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ru-RU" altLang="zh-CN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</a:t>
            </a:r>
            <a:r>
              <a:rPr lang="en-US" altLang="zh-CN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ru-RU" altLang="zh-CN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Применение угольной пыли</a:t>
            </a:r>
          </a:p>
          <a:p>
            <a:pPr>
              <a:spcBef>
                <a:spcPct val="20000"/>
              </a:spcBef>
            </a:pPr>
            <a:r>
              <a:rPr lang="ru-RU" altLang="zh-CN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в проектах транспортной сферы</a:t>
            </a:r>
            <a:endParaRPr lang="zh-CN" altLang="en-US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07950" y="714375"/>
            <a:ext cx="9036050" cy="412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3.1</a:t>
            </a:r>
            <a:r>
              <a:rPr lang="zh-CN" altLang="en-US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、</a:t>
            </a:r>
            <a:r>
              <a:rPr lang="ru-RU" altLang="zh-CN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Применение угольной золы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в заполнении дорожного полотна</a:t>
            </a:r>
            <a:endParaRPr lang="zh-CN" altLang="en-US" b="1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4583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640" y="2427738"/>
            <a:ext cx="3603625" cy="204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3"/>
          <p:cNvSpPr/>
          <p:nvPr/>
        </p:nvSpPr>
        <p:spPr>
          <a:xfrm>
            <a:off x="323646" y="4516438"/>
            <a:ext cx="3643313" cy="62706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altLang="zh-CN" sz="16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Заполнение насыпи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16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  угольной пыли</a:t>
            </a:r>
            <a:endParaRPr lang="zh-CN" altLang="en-US" sz="16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4355982" y="4572000"/>
            <a:ext cx="4071938" cy="5715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altLang="zh-CN" sz="16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   Схема строения насыпи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16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            угольной золы</a:t>
            </a:r>
            <a:endParaRPr lang="zh-CN" altLang="en-US" sz="16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14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4857750" y="4084638"/>
            <a:ext cx="3929063" cy="41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Заполнение дорожного полотна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25604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9338" y="1779588"/>
            <a:ext cx="3816350" cy="2243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5" name="标题 27"/>
          <p:cNvSpPr txBox="1"/>
          <p:nvPr/>
        </p:nvSpPr>
        <p:spPr>
          <a:xfrm>
            <a:off x="107950" y="123825"/>
            <a:ext cx="9964738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zh-CN" altLang="en-US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5606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825" y="1779588"/>
            <a:ext cx="3960813" cy="2243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5750" y="4084638"/>
            <a:ext cx="3929063" cy="7016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Заполнение дорожного полотна    </a:t>
            </a:r>
            <a:r>
              <a:rPr kumimoji="0" lang="ru-RU" altLang="zh-CN" sz="2000" i="0" u="none" strike="noStrike" kern="1200" cap="none" spc="0" normalizeH="0" noProof="0" dirty="0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  </a:t>
            </a:r>
            <a:r>
              <a:rPr kumimoji="0" lang="ru-RU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угольной золы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107950" y="771525"/>
            <a:ext cx="8893175" cy="412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2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3.1</a:t>
            </a:r>
            <a:r>
              <a:rPr lang="ru-RU" altLang="zh-CN" sz="22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ru-RU" altLang="zh-CN" sz="22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Применение угольной золы в заполнении дорожного полотна</a:t>
            </a:r>
            <a:endParaRPr lang="zh-CN" altLang="en-US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15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148263" y="4300538"/>
            <a:ext cx="3313113" cy="41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27652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7900" y="1701800"/>
            <a:ext cx="3960813" cy="24749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标题 27"/>
          <p:cNvSpPr txBox="1"/>
          <p:nvPr/>
        </p:nvSpPr>
        <p:spPr>
          <a:xfrm>
            <a:off x="107950" y="123825"/>
            <a:ext cx="8893175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500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3</a:t>
            </a:r>
            <a:r>
              <a:rPr lang="zh-CN" altLang="en-US" sz="2500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、</a:t>
            </a:r>
            <a:r>
              <a:rPr lang="ru-RU" altLang="zh-CN" sz="28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107950" y="771525"/>
            <a:ext cx="8678863" cy="412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000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  <a:sym typeface="宋体" panose="02010600030101010101" pitchFamily="2" charset="-122"/>
              </a:rPr>
              <a:t>3.2</a:t>
            </a:r>
            <a:r>
              <a:rPr lang="ru-RU" altLang="zh-CN" sz="2000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  <a:sym typeface="宋体" panose="02010600030101010101" pitchFamily="2" charset="-122"/>
              </a:rPr>
              <a:t>. 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Применение угольной золы в поверхностном слое   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                                           дорожного покрытия</a:t>
            </a:r>
            <a:endParaRPr lang="en-US" altLang="zh-CN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27655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50" y="1714500"/>
            <a:ext cx="4392613" cy="2493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2875" y="4143375"/>
            <a:ext cx="4429125" cy="41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ru-RU" altLang="zh-CN" sz="2000" dirty="0">
                <a:solidFill>
                  <a:schemeClr val="hlink"/>
                </a:solidFill>
                <a:latin typeface="Times New Roman" panose="02020603050405020304" pitchFamily="18" charset="0"/>
                <a:ea typeface="仿宋_GB2312" pitchFamily="49" charset="-122"/>
                <a:sym typeface="宋体" panose="02010600030101010101" pitchFamily="2" charset="-122"/>
              </a:rPr>
              <a:t>                           Дорога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2000" dirty="0">
                <a:solidFill>
                  <a:schemeClr val="hlink"/>
                </a:solidFill>
                <a:latin typeface="Times New Roman" panose="02020603050405020304" pitchFamily="18" charset="0"/>
                <a:ea typeface="仿宋_GB2312" pitchFamily="49" charset="-122"/>
                <a:sym typeface="宋体" panose="02010600030101010101" pitchFamily="2" charset="-122"/>
              </a:rPr>
              <a:t>    из цементнобетонного покрытия</a:t>
            </a:r>
            <a:endParaRPr lang="zh-CN" altLang="en-US" sz="2000" dirty="0">
              <a:solidFill>
                <a:schemeClr val="hlink"/>
              </a:solidFill>
              <a:latin typeface="Times New Roman" panose="02020603050405020304" pitchFamily="18" charset="0"/>
              <a:ea typeface="仿宋_GB2312" pitchFamily="49" charset="-122"/>
              <a:sym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72000" y="4143375"/>
            <a:ext cx="4572000" cy="7016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</a:pPr>
            <a:r>
              <a:rPr lang="ru-RU" altLang="zh-CN" dirty="0">
                <a:solidFill>
                  <a:schemeClr val="hlink"/>
                </a:solidFill>
                <a:latin typeface="Times New Roman" panose="02020603050405020304" pitchFamily="18" charset="0"/>
                <a:ea typeface="仿宋_GB2312" pitchFamily="49" charset="-122"/>
                <a:sym typeface="宋体" panose="02010600030101010101" pitchFamily="2" charset="-122"/>
              </a:rPr>
              <a:t>                               Дорога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dirty="0">
                <a:solidFill>
                  <a:schemeClr val="hlink"/>
                </a:solidFill>
                <a:latin typeface="Times New Roman" panose="02020603050405020304" pitchFamily="18" charset="0"/>
                <a:ea typeface="仿宋_GB2312" pitchFamily="49" charset="-122"/>
                <a:sym typeface="宋体" panose="02010600030101010101" pitchFamily="2" charset="-122"/>
              </a:rPr>
              <a:t>        из асфальтобетонного покрытия</a:t>
            </a:r>
            <a:endParaRPr lang="zh-CN" altLang="en-US" dirty="0">
              <a:solidFill>
                <a:schemeClr val="hlink"/>
              </a:solidFill>
              <a:latin typeface="Times New Roman" panose="02020603050405020304" pitchFamily="18" charset="0"/>
              <a:ea typeface="仿宋_GB2312" pitchFamily="49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lnSpc>
                  <a:spcPts val="1400"/>
                </a:lnSpc>
              </a:pPr>
              <a:t>16</a:t>
            </a:fld>
            <a:endParaRPr lang="en-US" altLang="zh-CN" sz="14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675" name="标题 27"/>
          <p:cNvSpPr txBox="1"/>
          <p:nvPr/>
        </p:nvSpPr>
        <p:spPr>
          <a:xfrm>
            <a:off x="107950" y="123825"/>
            <a:ext cx="868680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ru-RU" altLang="zh-CN" sz="28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Rectangle 3"/>
          <p:cNvSpPr/>
          <p:nvPr/>
        </p:nvSpPr>
        <p:spPr>
          <a:xfrm>
            <a:off x="179388" y="771525"/>
            <a:ext cx="8424862" cy="4127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3.3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 Применение угольной золы в прокладке автодорожного       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                    тоннеля, строительстве моста и бетонного пирса </a:t>
            </a:r>
            <a:endParaRPr lang="en-US" altLang="zh-CN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8677" name="TextBox 2"/>
          <p:cNvSpPr txBox="1"/>
          <p:nvPr/>
        </p:nvSpPr>
        <p:spPr>
          <a:xfrm>
            <a:off x="251640" y="1714500"/>
            <a:ext cx="8784732" cy="26627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ru-RU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Альтернатива цементу 10% -30% Например: бетон C30 может заменить 80 кг цемента на тонну, экономя 240 рублей / тонну. </a:t>
            </a:r>
          </a:p>
          <a:p>
            <a:pPr>
              <a:lnSpc>
                <a:spcPts val="2900"/>
              </a:lnSpc>
            </a:pPr>
            <a:r>
              <a:rPr lang="ru-RU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Уменьшает гидратационное тепло на 5-6 градусов и уменьшает риск появления трещин. </a:t>
            </a:r>
          </a:p>
          <a:p>
            <a:pPr>
              <a:lnSpc>
                <a:spcPts val="2900"/>
              </a:lnSpc>
            </a:pPr>
            <a:r>
              <a:rPr lang="ru-RU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Улучшает простоту использования. </a:t>
            </a:r>
          </a:p>
          <a:p>
            <a:pPr>
              <a:lnSpc>
                <a:spcPts val="2900"/>
              </a:lnSpc>
            </a:pPr>
            <a:r>
              <a:rPr lang="ru-RU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Высокая прочность, высокая стойкость к проникновению</a:t>
            </a:r>
          </a:p>
          <a:p>
            <a:pPr>
              <a:lnSpc>
                <a:spcPts val="2900"/>
              </a:lnSpc>
            </a:pPr>
            <a:r>
              <a:rPr lang="ru-RU" altLang="zh-CN" sz="20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Низкое сжатие</a:t>
            </a:r>
            <a:endParaRPr lang="zh-CN" altLang="en-US" sz="2000" dirty="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17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29699" name="标题 27"/>
          <p:cNvSpPr txBox="1"/>
          <p:nvPr/>
        </p:nvSpPr>
        <p:spPr>
          <a:xfrm>
            <a:off x="107950" y="123825"/>
            <a:ext cx="8893175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07950" y="771525"/>
            <a:ext cx="8424863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3.3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 Применение угольной золы в прокладке автодорожного       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                    тоннеля, строительстве моста и бетонного пирса </a:t>
            </a:r>
            <a:endParaRPr lang="en-US" altLang="zh-CN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42875" y="4443413"/>
            <a:ext cx="4143375" cy="7000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  <a:sym typeface="+mn-ea"/>
              </a:rPr>
              <a:t>               Фото сборной фермы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  <a:sym typeface="+mn-ea"/>
              </a:rPr>
              <a:t>               автодорожного моста</a:t>
            </a:r>
            <a:endParaRPr kumimoji="0" lang="zh-CN" altLang="en-US" sz="1800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9702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50" y="1779588"/>
            <a:ext cx="4176713" cy="260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3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3" y="1714500"/>
            <a:ext cx="4500562" cy="2593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357688" y="4429125"/>
            <a:ext cx="4214813" cy="41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       Фото сборочной фермы балочной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        рамы высокоскоростных поездов</a:t>
            </a:r>
            <a:endParaRPr kumimoji="0" lang="zh-CN" altLang="en-US" sz="1800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18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30723" name="标题 27"/>
          <p:cNvSpPr txBox="1"/>
          <p:nvPr/>
        </p:nvSpPr>
        <p:spPr>
          <a:xfrm>
            <a:off x="107950" y="123825"/>
            <a:ext cx="8821738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ru-RU" altLang="zh-CN" sz="28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07950" y="771525"/>
            <a:ext cx="8424863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3.3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Применение угольной золы в прокладке автодорожного       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                    тоннеля, строительстве моста и бетонного пирса </a:t>
            </a:r>
            <a:endParaRPr lang="en-US" altLang="zh-CN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0725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71688" y="1500188"/>
            <a:ext cx="4643437" cy="32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85750" y="4587875"/>
            <a:ext cx="8429625" cy="41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20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               </a:t>
            </a: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Футеровка бетоном верхней арки автодорожного тоннеля</a:t>
            </a:r>
            <a:endParaRPr kumimoji="0" lang="zh-CN" altLang="en-US" sz="1800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4300538"/>
            <a:ext cx="4429125" cy="41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      Дорожный пирс скоростной трассы</a:t>
            </a:r>
            <a:endParaRPr kumimoji="0" lang="zh-CN" altLang="en-US" sz="1800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+mn-ea"/>
            </a:endParaRPr>
          </a:p>
        </p:txBody>
      </p:sp>
      <p:sp>
        <p:nvSpPr>
          <p:cNvPr id="31747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19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pic>
        <p:nvPicPr>
          <p:cNvPr id="31748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950" y="1635125"/>
            <a:ext cx="4321175" cy="2624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463" y="1635125"/>
            <a:ext cx="3816350" cy="2635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000625" y="4286250"/>
            <a:ext cx="3714750" cy="41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Мост скоростной трассы</a:t>
            </a:r>
            <a:endParaRPr kumimoji="0" lang="zh-CN" altLang="en-US" sz="1800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+mn-ea"/>
            </a:endParaRPr>
          </a:p>
        </p:txBody>
      </p:sp>
      <p:sp>
        <p:nvSpPr>
          <p:cNvPr id="3" name="Rectangle 3"/>
          <p:cNvSpPr/>
          <p:nvPr/>
        </p:nvSpPr>
        <p:spPr>
          <a:xfrm>
            <a:off x="179388" y="771525"/>
            <a:ext cx="8424862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3.3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 Применение угольной золы в прокладке автодорожного       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                    тоннеля, строительстве моста и бетонного пирса </a:t>
            </a:r>
            <a:endParaRPr lang="en-US" altLang="zh-CN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1752" name="标题 27"/>
          <p:cNvSpPr txBox="1"/>
          <p:nvPr/>
        </p:nvSpPr>
        <p:spPr>
          <a:xfrm>
            <a:off x="107950" y="123825"/>
            <a:ext cx="903605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>
            <a:noFill/>
          </a:ln>
        </p:spPr>
        <p:txBody>
          <a:bodyPr wrap="square" lIns="91440" tIns="45720" rIns="91440" bIns="4572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ru-RU" altLang="zh-CN" sz="1200" dirty="0">
                <a:solidFill>
                  <a:srgbClr val="898989"/>
                </a:solidFill>
                <a:ea typeface="宋体" panose="02010600030101010101" pitchFamily="2" charset="-122"/>
              </a:rPr>
              <a:pPr lvl="0" indent="0" algn="r"/>
              <a:t>2</a:t>
            </a:fld>
            <a:endParaRPr lang="ru-RU" altLang="zh-CN" sz="120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pic>
        <p:nvPicPr>
          <p:cNvPr id="819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20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32771" name="标题 27"/>
          <p:cNvSpPr txBox="1"/>
          <p:nvPr/>
        </p:nvSpPr>
        <p:spPr>
          <a:xfrm>
            <a:off x="107950" y="123825"/>
            <a:ext cx="903605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85750" y="700088"/>
            <a:ext cx="8715375" cy="3603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Общее описание применения золы в проектах транспортной сферы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32773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4800"/>
            <a:ext cx="6053138" cy="3568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429250" y="3714750"/>
            <a:ext cx="3714750" cy="122396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Дорожное полотно: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 полностью использовать угольной пыли для заполнения нижнего слоя дорожного полотна</a:t>
            </a:r>
            <a:r>
              <a:rPr kumimoji="0" lang="ru-RU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.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929188" y="2357438"/>
            <a:ext cx="4071938" cy="10810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Дорожный базовый слой: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  <a:sym typeface="宋体" panose="02010600030101010101" pitchFamily="2" charset="-122"/>
              </a:rPr>
              <a:t> смешать с 10% -20%  угольной золы для стабилизации базового слоя вяжущим из  угольной золы, снижая стоимость примерно на 20%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643438" y="1203325"/>
            <a:ext cx="4248150" cy="10556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Дорожное покрытие: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 </a:t>
            </a:r>
            <a:r>
              <a:rPr kumimoji="0" lang="ru-RU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宋体" panose="02010600030101010101" pitchFamily="2" charset="-122"/>
              </a:rPr>
              <a:t>смешать с 10% -30%  угольной золы для замены цемента, что снижает стоимость примерно на 20% -30%.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21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33795" name="标题 27"/>
          <p:cNvSpPr txBox="1"/>
          <p:nvPr/>
        </p:nvSpPr>
        <p:spPr>
          <a:xfrm>
            <a:off x="107950" y="123825"/>
            <a:ext cx="8678863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07950" y="771525"/>
            <a:ext cx="8424863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3.4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Применение угольной золы в строительстве морского моста Ханчжоувань</a:t>
            </a:r>
            <a:endParaRPr lang="zh-CN" altLang="en-US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33797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463" y="1924050"/>
            <a:ext cx="4103687" cy="2584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388" y="1924050"/>
            <a:ext cx="4321175" cy="2586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22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35843" name="标题 27"/>
          <p:cNvSpPr txBox="1"/>
          <p:nvPr/>
        </p:nvSpPr>
        <p:spPr>
          <a:xfrm>
            <a:off x="107950" y="123825"/>
            <a:ext cx="8893175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5844" name="表格 35843"/>
          <p:cNvGraphicFramePr/>
          <p:nvPr>
            <p:extLst>
              <p:ext uri="{D42A27DB-BD31-4B8C-83A1-F6EECF244321}">
                <p14:modId xmlns:p14="http://schemas.microsoft.com/office/powerpoint/2010/main" val="3548490167"/>
              </p:ext>
            </p:extLst>
          </p:nvPr>
        </p:nvGraphicFramePr>
        <p:xfrm>
          <a:off x="251640" y="1928813"/>
          <a:ext cx="8568714" cy="2134235"/>
        </p:xfrm>
        <a:graphic>
          <a:graphicData uri="http://schemas.openxmlformats.org/drawingml/2006/table">
            <a:tbl>
              <a:tblPr/>
              <a:tblGrid>
                <a:gridCol w="760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9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2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562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364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938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822325"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№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Пластичность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(mm)</a:t>
                      </a:r>
                      <a:endParaRPr lang="en-US" altLang="zh-CN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Трещино-</a:t>
                      </a:r>
                    </a:p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стойкоть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Прочность </a:t>
                      </a:r>
                    </a:p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на сжатие</a:t>
                      </a:r>
                      <a:endParaRPr lang="zh-CN" altLang="en-US" sz="1600" b="1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zh-CN" altLang="en-US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（</a:t>
                      </a: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MPa</a:t>
                      </a:r>
                      <a:r>
                        <a:rPr lang="zh-CN" altLang="en-US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）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84d</a:t>
                      </a:r>
                      <a:endParaRPr lang="ru-RU" altLang="zh-CN" sz="1600" b="1" dirty="0"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Коэффициент</a:t>
                      </a:r>
                    </a:p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Диффузии</a:t>
                      </a:r>
                    </a:p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хлорид-иона </a:t>
                      </a: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(×10</a:t>
                      </a:r>
                      <a:r>
                        <a:rPr lang="zh-CN" altLang="en-US" sz="1600" b="1" baseline="3000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－</a:t>
                      </a:r>
                      <a:r>
                        <a:rPr lang="en-US" altLang="zh-CN" sz="1600" b="1" baseline="3000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12</a:t>
                      </a: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m</a:t>
                      </a:r>
                      <a:r>
                        <a:rPr lang="en-US" altLang="zh-CN" sz="1600" b="1" baseline="30000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/s)</a:t>
                      </a:r>
                      <a:endParaRPr lang="en-US" altLang="zh-CN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8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7d</a:t>
                      </a:r>
                      <a:endParaRPr lang="en-US" altLang="zh-CN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28d</a:t>
                      </a:r>
                      <a:endParaRPr lang="en-US" altLang="zh-CN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H015</a:t>
                      </a:r>
                      <a:endParaRPr lang="en-US" altLang="zh-CN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200</a:t>
                      </a:r>
                      <a:endParaRPr lang="en-US" altLang="zh-CN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Без </a:t>
                      </a:r>
                    </a:p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ru-RU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трещин</a:t>
                      </a:r>
                      <a:endParaRPr lang="zh-CN" altLang="en-US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42.4</a:t>
                      </a:r>
                      <a:endParaRPr lang="en-US" altLang="zh-CN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57.4</a:t>
                      </a:r>
                      <a:endParaRPr lang="en-US" altLang="zh-CN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defTabSz="914400" eaLnBrk="0" hangingPunct="0">
                        <a:buNone/>
                        <a:tabLst>
                          <a:tab pos="5143500" algn="l"/>
                        </a:tabLst>
                      </a:pPr>
                      <a:r>
                        <a:rPr lang="en-US" altLang="zh-CN" sz="1600" b="1" dirty="0"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0.71</a:t>
                      </a:r>
                      <a:endParaRPr lang="en-US" altLang="zh-CN" sz="1600" b="1" dirty="0">
                        <a:latin typeface="Calibri" panose="020F050202020403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254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00063" y="1143000"/>
            <a:ext cx="8643938" cy="431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                                      Соотношение бетонной смеси C40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                     несущей платформы </a:t>
            </a:r>
            <a:r>
              <a:rPr lang="ru-RU" altLang="zh-CN" sz="1800" noProof="1">
                <a:solidFill>
                  <a:schemeClr val="hlink"/>
                </a:solidFill>
                <a:latin typeface="Times New Roman" panose="02020603050405020304" pitchFamily="18" charset="0"/>
                <a:ea typeface="仿宋_GB2312" pitchFamily="49" charset="-122"/>
                <a:sym typeface="+mn-ea"/>
              </a:rPr>
              <a:t>морского </a:t>
            </a:r>
            <a:r>
              <a:rPr kumimoji="0" lang="ru-RU" altLang="zh-CN" sz="1800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моста Ханчжоувань </a:t>
            </a:r>
            <a:endParaRPr kumimoji="0" lang="en-US" altLang="zh-CN" sz="1800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+mn-ea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0" y="627588"/>
            <a:ext cx="8424863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3.4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Применение угольной золы в строительстве морского моста Ханчжоувань</a:t>
            </a:r>
            <a:endParaRPr lang="zh-CN" altLang="en-US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16420" name="Rectangle 4"/>
          <p:cNvSpPr/>
          <p:nvPr/>
        </p:nvSpPr>
        <p:spPr>
          <a:xfrm>
            <a:off x="0" y="4083876"/>
            <a:ext cx="9144000" cy="172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zh-CN" altLang="en-US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 </a:t>
            </a:r>
            <a:r>
              <a:rPr lang="ru-RU" altLang="zh-CN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  </a:t>
            </a:r>
            <a:r>
              <a:rPr lang="ru-RU" altLang="zh-CN" sz="16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После оптимального соотношения компонентов на бетонной поверхности несущей платформы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16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не было трещин в бетоне, поверхность бетона была гладкой и безупречной, качество внутреннего   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sz="16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            бетона было хорошим, а качество внешнего вида стало на более высоком уровне. </a:t>
            </a:r>
            <a:r>
              <a:rPr lang="zh-CN" altLang="en-US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          </a:t>
            </a:r>
            <a:endParaRPr lang="zh-CN" altLang="en-US" b="1" dirty="0">
              <a:solidFill>
                <a:srgbClr val="323B8D"/>
              </a:solidFill>
              <a:latin typeface="Gotham Pro Medium" pitchFamily="50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3164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23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38915" name="标题 27"/>
          <p:cNvSpPr txBox="1"/>
          <p:nvPr/>
        </p:nvSpPr>
        <p:spPr>
          <a:xfrm>
            <a:off x="107950" y="123825"/>
            <a:ext cx="875030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8916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825" y="1563688"/>
            <a:ext cx="3744913" cy="291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563688"/>
            <a:ext cx="3760788" cy="2938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651500" y="4516438"/>
            <a:ext cx="2135188" cy="4127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2000" b="1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Заливка бетона</a:t>
            </a:r>
            <a:endParaRPr kumimoji="0" lang="zh-CN" altLang="en-US" sz="2000" b="1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pitchFamily="18" charset="0"/>
              <a:ea typeface="仿宋_GB2312" pitchFamily="49" charset="-122"/>
              <a:cs typeface="+mn-cs"/>
              <a:sym typeface="+mn-ea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07950" y="771525"/>
            <a:ext cx="8424863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3.4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Применение угольной золы в строительстве морского моста Ханчжоувань</a:t>
            </a:r>
            <a:endParaRPr lang="zh-CN" altLang="en-US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24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40963" name="标题 27"/>
          <p:cNvSpPr txBox="1"/>
          <p:nvPr/>
        </p:nvSpPr>
        <p:spPr>
          <a:xfrm>
            <a:off x="107950" y="123825"/>
            <a:ext cx="875030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3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Применение угольной золы в проектах транспортной сферы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786563" y="2071688"/>
            <a:ext cx="2571750" cy="2000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  <a:buFont typeface="Wingdings" panose="05000000000000000000" pitchFamily="2" charset="2"/>
            </a:pPr>
            <a:r>
              <a:rPr lang="" altLang="zh-CN" dirty="0">
                <a:solidFill>
                  <a:schemeClr val="hlink"/>
                </a:solidFill>
                <a:latin typeface="Times New Roman" panose="02020603050405020304" pitchFamily="18" charset="0"/>
                <a:ea typeface="仿宋_GB2312" pitchFamily="49" charset="-122"/>
                <a:sym typeface="+mn-ea"/>
              </a:rPr>
              <a:t>Готовая заливка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</a:pPr>
            <a:r>
              <a:rPr lang="" altLang="zh-CN" dirty="0">
                <a:solidFill>
                  <a:schemeClr val="hlink"/>
                </a:solidFill>
                <a:latin typeface="Times New Roman" panose="02020603050405020304" pitchFamily="18" charset="0"/>
                <a:ea typeface="仿宋_GB2312" pitchFamily="49" charset="-122"/>
                <a:sym typeface="+mn-ea"/>
              </a:rPr>
              <a:t>Несущей  платформы  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</a:pPr>
            <a:r>
              <a:rPr lang="" altLang="zh-CN" dirty="0">
                <a:solidFill>
                  <a:schemeClr val="hlink"/>
                </a:solidFill>
                <a:latin typeface="Times New Roman" panose="02020603050405020304" pitchFamily="18" charset="0"/>
                <a:ea typeface="仿宋_GB2312" pitchFamily="49" charset="-122"/>
                <a:sym typeface="+mn-ea"/>
              </a:rPr>
              <a:t>и пирса</a:t>
            </a:r>
            <a:endParaRPr lang="" altLang="en-US" dirty="0">
              <a:solidFill>
                <a:schemeClr val="hlink"/>
              </a:solidFill>
              <a:latin typeface="Times New Roman" panose="02020603050405020304" pitchFamily="18" charset="0"/>
              <a:ea typeface="仿宋_GB2312" pitchFamily="49" charset="-122"/>
              <a:sym typeface="+mn-ea"/>
            </a:endParaRPr>
          </a:p>
        </p:txBody>
      </p:sp>
      <p:pic>
        <p:nvPicPr>
          <p:cNvPr id="40965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2275" y="1563688"/>
            <a:ext cx="5040313" cy="3311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3"/>
          <p:cNvSpPr/>
          <p:nvPr/>
        </p:nvSpPr>
        <p:spPr>
          <a:xfrm>
            <a:off x="107950" y="771525"/>
            <a:ext cx="8424863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3.4</a:t>
            </a:r>
            <a:r>
              <a:rPr lang="ru-RU" altLang="zh-CN" sz="20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 Применения угольной золы в строительстве морского моста Ханчжоувань</a:t>
            </a:r>
            <a:endParaRPr lang="zh-CN" altLang="en-US" sz="2000" b="1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25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43011" name="标题 27"/>
          <p:cNvSpPr txBox="1"/>
          <p:nvPr/>
        </p:nvSpPr>
        <p:spPr>
          <a:xfrm>
            <a:off x="107950" y="123825"/>
            <a:ext cx="13250863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4.  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Применение угольной золы в строительных проектах</a:t>
            </a:r>
            <a:endParaRPr lang="en-US" altLang="zh-CN" sz="2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spcBef>
                <a:spcPct val="20000"/>
              </a:spcBef>
            </a:pPr>
            <a:endParaRPr lang="zh-CN" altLang="en-US" sz="2000" dirty="0">
              <a:solidFill>
                <a:srgbClr val="323B8D"/>
              </a:solidFill>
              <a:latin typeface="Gotham Pro Medium" pitchFamily="50" charset="0"/>
              <a:ea typeface="微软雅黑" panose="020B0503020204020204" pitchFamily="34" charset="-122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07950" y="700088"/>
            <a:ext cx="8893175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b="1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4.1</a:t>
            </a:r>
            <a:r>
              <a:rPr lang="en-US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Способы п</a:t>
            </a: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рименения угольной золы в строительных проектах, </a:t>
            </a:r>
          </a:p>
          <a:p>
            <a:pPr marL="342900" indent="-342900">
              <a:spcBef>
                <a:spcPct val="20000"/>
              </a:spcBef>
            </a:pP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 Механизм действия</a:t>
            </a:r>
            <a:endParaRPr lang="en-US" altLang="zh-CN" sz="2000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3013" name="Group 50"/>
          <p:cNvGrpSpPr/>
          <p:nvPr/>
        </p:nvGrpSpPr>
        <p:grpSpPr>
          <a:xfrm>
            <a:off x="827088" y="1347788"/>
            <a:ext cx="6553200" cy="3168650"/>
            <a:chOff x="567" y="1003"/>
            <a:chExt cx="4411" cy="2271"/>
          </a:xfrm>
        </p:grpSpPr>
        <p:grpSp>
          <p:nvGrpSpPr>
            <p:cNvPr id="43014" name="Group 51"/>
            <p:cNvGrpSpPr/>
            <p:nvPr/>
          </p:nvGrpSpPr>
          <p:grpSpPr>
            <a:xfrm>
              <a:off x="3538" y="2092"/>
              <a:ext cx="1440" cy="1159"/>
              <a:chOff x="3504" y="2112"/>
              <a:chExt cx="1440" cy="1159"/>
            </a:xfrm>
          </p:grpSpPr>
          <p:sp>
            <p:nvSpPr>
              <p:cNvPr id="43031" name="AutoShape 52"/>
              <p:cNvSpPr/>
              <p:nvPr/>
            </p:nvSpPr>
            <p:spPr>
              <a:xfrm>
                <a:off x="3504" y="2112"/>
                <a:ext cx="1440" cy="1159"/>
              </a:xfrm>
              <a:prstGeom prst="roundRect">
                <a:avLst>
                  <a:gd name="adj" fmla="val 16667"/>
                </a:avLst>
              </a:prstGeom>
              <a:solidFill>
                <a:srgbClr val="CCFFFF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endParaRPr lang="zh-CN" altLang="en-US" dirty="0"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032" name="Text Box 53"/>
              <p:cNvSpPr txBox="1"/>
              <p:nvPr/>
            </p:nvSpPr>
            <p:spPr>
              <a:xfrm>
                <a:off x="3648" y="2255"/>
                <a:ext cx="1284" cy="7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r>
                  <a:rPr lang="ru-RU" altLang="zh-CN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Замешивание в песок для улучшения градации песка</a:t>
                </a:r>
                <a:endParaRPr lang="zh-CN" altLang="en-US" sz="1600" dirty="0">
                  <a:solidFill>
                    <a:srgbClr val="000000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p:grpSp>
        <p:grpSp>
          <p:nvGrpSpPr>
            <p:cNvPr id="43015" name="Group 54"/>
            <p:cNvGrpSpPr/>
            <p:nvPr/>
          </p:nvGrpSpPr>
          <p:grpSpPr>
            <a:xfrm>
              <a:off x="567" y="2115"/>
              <a:ext cx="1440" cy="1159"/>
              <a:chOff x="720" y="2112"/>
              <a:chExt cx="1440" cy="1159"/>
            </a:xfrm>
          </p:grpSpPr>
          <p:sp>
            <p:nvSpPr>
              <p:cNvPr id="43029" name="AutoShape 55"/>
              <p:cNvSpPr/>
              <p:nvPr/>
            </p:nvSpPr>
            <p:spPr>
              <a:xfrm>
                <a:off x="720" y="2112"/>
                <a:ext cx="1440" cy="1159"/>
              </a:xfrm>
              <a:prstGeom prst="roundRect">
                <a:avLst>
                  <a:gd name="adj" fmla="val 16667"/>
                </a:avLst>
              </a:prstGeom>
              <a:solidFill>
                <a:srgbClr val="CCFFFF"/>
              </a:solidFill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wrap="none" anchor="ctr"/>
              <a:lstStyle/>
              <a:p>
                <a:pPr algn="ctr"/>
                <a:endParaRPr lang="zh-CN" altLang="en-US" dirty="0">
                  <a:latin typeface="Verdana" panose="020B060403050404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43030" name="Text Box 56"/>
              <p:cNvSpPr txBox="1"/>
              <p:nvPr/>
            </p:nvSpPr>
            <p:spPr>
              <a:xfrm>
                <a:off x="780" y="2238"/>
                <a:ext cx="1284" cy="77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altLang="zh-CN" sz="16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Добавление в бетон для замены части цемента</a:t>
                </a:r>
                <a:endParaRPr lang="zh-CN" altLang="en-US" sz="1600" b="1" dirty="0">
                  <a:solidFill>
                    <a:srgbClr val="000000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p:grpSp>
        <p:sp>
          <p:nvSpPr>
            <p:cNvPr id="43016" name="AutoShape 57"/>
            <p:cNvSpPr>
              <a:spLocks noChangeAspect="1" noTextEdit="1"/>
            </p:cNvSpPr>
            <p:nvPr/>
          </p:nvSpPr>
          <p:spPr>
            <a:xfrm flipH="1">
              <a:off x="3067" y="1777"/>
              <a:ext cx="573" cy="784"/>
            </a:xfrm>
            <a:prstGeom prst="rect">
              <a:avLst/>
            </a:prstGeom>
            <a:noFill/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017" name="Freeform 58"/>
            <p:cNvSpPr/>
            <p:nvPr/>
          </p:nvSpPr>
          <p:spPr>
            <a:xfrm flipH="1">
              <a:off x="2925" y="1956"/>
              <a:ext cx="569" cy="782"/>
            </a:xfrm>
            <a:custGeom>
              <a:avLst/>
              <a:gdLst>
                <a:gd name="txL" fmla="*/ 0 w 580"/>
                <a:gd name="txT" fmla="*/ 0 h 798"/>
                <a:gd name="txR" fmla="*/ 580 w 580"/>
                <a:gd name="txB" fmla="*/ 798 h 798"/>
              </a:gdLst>
              <a:ahLst/>
              <a:cxnLst>
                <a:cxn ang="0">
                  <a:pos x="547" y="0"/>
                </a:cxn>
                <a:cxn ang="0">
                  <a:pos x="545" y="84"/>
                </a:cxn>
                <a:cxn ang="0">
                  <a:pos x="536" y="165"/>
                </a:cxn>
                <a:cxn ang="0">
                  <a:pos x="522" y="237"/>
                </a:cxn>
                <a:cxn ang="0">
                  <a:pos x="496" y="306"/>
                </a:cxn>
                <a:cxn ang="0">
                  <a:pos x="467" y="367"/>
                </a:cxn>
                <a:cxn ang="0">
                  <a:pos x="427" y="423"/>
                </a:cxn>
                <a:cxn ang="0">
                  <a:pos x="380" y="478"/>
                </a:cxn>
                <a:cxn ang="0">
                  <a:pos x="324" y="527"/>
                </a:cxn>
                <a:cxn ang="0">
                  <a:pos x="255" y="574"/>
                </a:cxn>
                <a:cxn ang="0">
                  <a:pos x="178" y="617"/>
                </a:cxn>
                <a:cxn ang="0">
                  <a:pos x="178" y="751"/>
                </a:cxn>
                <a:cxn ang="0">
                  <a:pos x="0" y="484"/>
                </a:cxn>
                <a:cxn ang="0">
                  <a:pos x="178" y="216"/>
                </a:cxn>
                <a:cxn ang="0">
                  <a:pos x="178" y="351"/>
                </a:cxn>
                <a:cxn ang="0">
                  <a:pos x="212" y="347"/>
                </a:cxn>
                <a:cxn ang="0">
                  <a:pos x="249" y="335"/>
                </a:cxn>
                <a:cxn ang="0">
                  <a:pos x="288" y="316"/>
                </a:cxn>
                <a:cxn ang="0">
                  <a:pos x="329" y="292"/>
                </a:cxn>
                <a:cxn ang="0">
                  <a:pos x="371" y="264"/>
                </a:cxn>
                <a:cxn ang="0">
                  <a:pos x="408" y="231"/>
                </a:cxn>
                <a:cxn ang="0">
                  <a:pos x="445" y="196"/>
                </a:cxn>
                <a:cxn ang="0">
                  <a:pos x="478" y="157"/>
                </a:cxn>
                <a:cxn ang="0">
                  <a:pos x="506" y="118"/>
                </a:cxn>
                <a:cxn ang="0">
                  <a:pos x="527" y="76"/>
                </a:cxn>
                <a:cxn ang="0">
                  <a:pos x="542" y="37"/>
                </a:cxn>
                <a:cxn ang="0">
                  <a:pos x="545" y="0"/>
                </a:cxn>
                <a:cxn ang="0">
                  <a:pos x="547" y="0"/>
                </a:cxn>
              </a:cxnLst>
              <a:rect l="txL" t="txT" r="txR" b="tx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hlink"/>
                </a:gs>
                <a:gs pos="100000">
                  <a:srgbClr val="AEAEFF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dirty="0">
                <a:latin typeface="Calibri" panose="020F0502020204030204" pitchFamily="34" charset="0"/>
              </a:endParaRPr>
            </a:p>
          </p:txBody>
        </p:sp>
        <p:grpSp>
          <p:nvGrpSpPr>
            <p:cNvPr id="43018" name="Group 59"/>
            <p:cNvGrpSpPr/>
            <p:nvPr/>
          </p:nvGrpSpPr>
          <p:grpSpPr>
            <a:xfrm>
              <a:off x="1769" y="1003"/>
              <a:ext cx="2064" cy="1021"/>
              <a:chOff x="1920" y="1026"/>
              <a:chExt cx="1889" cy="1009"/>
            </a:xfrm>
          </p:grpSpPr>
          <p:grpSp>
            <p:nvGrpSpPr>
              <p:cNvPr id="43020" name="Group 60"/>
              <p:cNvGrpSpPr/>
              <p:nvPr/>
            </p:nvGrpSpPr>
            <p:grpSpPr>
              <a:xfrm>
                <a:off x="1920" y="1026"/>
                <a:ext cx="1889" cy="1009"/>
                <a:chOff x="1997" y="1314"/>
                <a:chExt cx="1889" cy="1009"/>
              </a:xfrm>
            </p:grpSpPr>
            <p:grpSp>
              <p:nvGrpSpPr>
                <p:cNvPr id="43022" name="Group 61"/>
                <p:cNvGrpSpPr/>
                <p:nvPr/>
              </p:nvGrpSpPr>
              <p:grpSpPr>
                <a:xfrm>
                  <a:off x="1997" y="1404"/>
                  <a:ext cx="1889" cy="919"/>
                  <a:chOff x="1973" y="1027"/>
                  <a:chExt cx="1926" cy="937"/>
                </a:xfrm>
              </p:grpSpPr>
              <p:sp>
                <p:nvSpPr>
                  <p:cNvPr id="43027" name="Oval 62"/>
                  <p:cNvSpPr/>
                  <p:nvPr/>
                </p:nvSpPr>
                <p:spPr>
                  <a:xfrm>
                    <a:off x="1994" y="1057"/>
                    <a:ext cx="1905" cy="90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chemeClr val="hlink"/>
                      </a:gs>
                      <a:gs pos="100000">
                        <a:srgbClr val="00007C"/>
                      </a:gs>
                    </a:gsLst>
                    <a:lin ang="2700000" scaled="1"/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endParaRPr lang="zh-CN" altLang="en-US" dirty="0"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  <p:sp>
                <p:nvSpPr>
                  <p:cNvPr id="43028" name="Oval 63"/>
                  <p:cNvSpPr/>
                  <p:nvPr/>
                </p:nvSpPr>
                <p:spPr>
                  <a:xfrm>
                    <a:off x="1973" y="1027"/>
                    <a:ext cx="1905" cy="907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8E8EFF"/>
                      </a:gs>
                      <a:gs pos="100000">
                        <a:schemeClr val="hlink"/>
                      </a:gs>
                    </a:gsLst>
                    <a:lin ang="2700000" scaled="1"/>
                    <a:tileRect/>
                  </a:gradFill>
                  <a:ln w="9525">
                    <a:noFill/>
                  </a:ln>
                </p:spPr>
                <p:txBody>
                  <a:bodyPr wrap="none" anchor="ctr"/>
                  <a:lstStyle/>
                  <a:p>
                    <a:endParaRPr lang="zh-CN" altLang="en-US" dirty="0">
                      <a:latin typeface="Calibri" panose="020F0502020204030204" pitchFamily="34" charset="0"/>
                      <a:ea typeface="宋体" panose="02010600030101010101" pitchFamily="2" charset="-122"/>
                    </a:endParaRPr>
                  </a:p>
                </p:txBody>
              </p:sp>
            </p:grpSp>
            <p:sp>
              <p:nvSpPr>
                <p:cNvPr id="43023" name="Oval 64"/>
                <p:cNvSpPr/>
                <p:nvPr/>
              </p:nvSpPr>
              <p:spPr>
                <a:xfrm>
                  <a:off x="2086" y="1314"/>
                  <a:ext cx="1691" cy="845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253C57"/>
                    </a:gs>
                    <a:gs pos="100000">
                      <a:schemeClr val="accent1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endParaRPr lang="zh-CN" altLang="en-US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24" name="Oval 65"/>
                <p:cNvSpPr/>
                <p:nvPr/>
              </p:nvSpPr>
              <p:spPr>
                <a:xfrm>
                  <a:off x="2108" y="1319"/>
                  <a:ext cx="1650" cy="824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rgbClr val="C2D3E8"/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endParaRPr lang="zh-CN" altLang="en-US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25" name="Oval 66"/>
                <p:cNvSpPr/>
                <p:nvPr/>
              </p:nvSpPr>
              <p:spPr>
                <a:xfrm>
                  <a:off x="2125" y="1327"/>
                  <a:ext cx="1570" cy="77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3F6696"/>
                    </a:gs>
                    <a:gs pos="100000">
                      <a:schemeClr val="accent1">
                        <a:alpha val="48000"/>
                      </a:schemeClr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endParaRPr lang="zh-CN" altLang="en-US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3026" name="Oval 67"/>
                <p:cNvSpPr/>
                <p:nvPr/>
              </p:nvSpPr>
              <p:spPr>
                <a:xfrm>
                  <a:off x="2208" y="1344"/>
                  <a:ext cx="1382" cy="624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/>
                    </a:gs>
                    <a:gs pos="100000">
                      <a:schemeClr val="accent1">
                        <a:alpha val="37999"/>
                      </a:schemeClr>
                    </a:gs>
                  </a:gsLst>
                  <a:lin ang="2700000" scaled="1"/>
                  <a:tileRect/>
                </a:gradFill>
                <a:ln w="9525">
                  <a:noFill/>
                </a:ln>
              </p:spPr>
              <p:txBody>
                <a:bodyPr vert="eaVert" wrap="none" anchor="ctr"/>
                <a:lstStyle/>
                <a:p>
                  <a:endParaRPr lang="zh-CN" altLang="en-US" dirty="0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43021" name="Text Box 68"/>
              <p:cNvSpPr txBox="1"/>
              <p:nvPr/>
            </p:nvSpPr>
            <p:spPr>
              <a:xfrm>
                <a:off x="2343" y="1235"/>
                <a:ext cx="1055" cy="41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ru-RU" altLang="zh-CN" sz="1600" b="1" dirty="0">
                    <a:solidFill>
                      <a:srgbClr val="FF33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Применение  </a:t>
                </a:r>
              </a:p>
              <a:p>
                <a:pPr algn="ctr"/>
                <a:r>
                  <a:rPr lang="ru-RU" altLang="zh-CN" sz="1600" b="1" dirty="0">
                    <a:solidFill>
                      <a:srgbClr val="FF3300"/>
                    </a:solidFill>
                    <a:latin typeface="Arial" panose="020B0604020202020204" pitchFamily="34" charset="0"/>
                    <a:ea typeface="楷体_GB2312" pitchFamily="49" charset="-122"/>
                  </a:rPr>
                  <a:t>угольной золы</a:t>
                </a:r>
                <a:endParaRPr lang="en-US" altLang="zh-CN" sz="1600" b="1" dirty="0">
                  <a:solidFill>
                    <a:srgbClr val="FF3300"/>
                  </a:solidFill>
                  <a:latin typeface="Arial" panose="020B0604020202020204" pitchFamily="34" charset="0"/>
                  <a:ea typeface="楷体_GB2312" pitchFamily="49" charset="-122"/>
                </a:endParaRPr>
              </a:p>
            </p:txBody>
          </p:sp>
        </p:grpSp>
        <p:sp>
          <p:nvSpPr>
            <p:cNvPr id="43019" name="Freeform 69"/>
            <p:cNvSpPr/>
            <p:nvPr/>
          </p:nvSpPr>
          <p:spPr>
            <a:xfrm>
              <a:off x="2064" y="1979"/>
              <a:ext cx="569" cy="782"/>
            </a:xfrm>
            <a:custGeom>
              <a:avLst/>
              <a:gdLst>
                <a:gd name="txL" fmla="*/ 0 w 580"/>
                <a:gd name="txT" fmla="*/ 0 h 798"/>
                <a:gd name="txR" fmla="*/ 580 w 580"/>
                <a:gd name="txB" fmla="*/ 798 h 798"/>
              </a:gdLst>
              <a:ahLst/>
              <a:cxnLst>
                <a:cxn ang="0">
                  <a:pos x="547" y="0"/>
                </a:cxn>
                <a:cxn ang="0">
                  <a:pos x="545" y="84"/>
                </a:cxn>
                <a:cxn ang="0">
                  <a:pos x="536" y="165"/>
                </a:cxn>
                <a:cxn ang="0">
                  <a:pos x="522" y="237"/>
                </a:cxn>
                <a:cxn ang="0">
                  <a:pos x="496" y="306"/>
                </a:cxn>
                <a:cxn ang="0">
                  <a:pos x="467" y="367"/>
                </a:cxn>
                <a:cxn ang="0">
                  <a:pos x="427" y="423"/>
                </a:cxn>
                <a:cxn ang="0">
                  <a:pos x="380" y="478"/>
                </a:cxn>
                <a:cxn ang="0">
                  <a:pos x="324" y="527"/>
                </a:cxn>
                <a:cxn ang="0">
                  <a:pos x="255" y="574"/>
                </a:cxn>
                <a:cxn ang="0">
                  <a:pos x="178" y="617"/>
                </a:cxn>
                <a:cxn ang="0">
                  <a:pos x="178" y="751"/>
                </a:cxn>
                <a:cxn ang="0">
                  <a:pos x="0" y="484"/>
                </a:cxn>
                <a:cxn ang="0">
                  <a:pos x="178" y="216"/>
                </a:cxn>
                <a:cxn ang="0">
                  <a:pos x="178" y="351"/>
                </a:cxn>
                <a:cxn ang="0">
                  <a:pos x="212" y="347"/>
                </a:cxn>
                <a:cxn ang="0">
                  <a:pos x="249" y="335"/>
                </a:cxn>
                <a:cxn ang="0">
                  <a:pos x="288" y="316"/>
                </a:cxn>
                <a:cxn ang="0">
                  <a:pos x="329" y="292"/>
                </a:cxn>
                <a:cxn ang="0">
                  <a:pos x="371" y="264"/>
                </a:cxn>
                <a:cxn ang="0">
                  <a:pos x="408" y="231"/>
                </a:cxn>
                <a:cxn ang="0">
                  <a:pos x="445" y="196"/>
                </a:cxn>
                <a:cxn ang="0">
                  <a:pos x="478" y="157"/>
                </a:cxn>
                <a:cxn ang="0">
                  <a:pos x="506" y="118"/>
                </a:cxn>
                <a:cxn ang="0">
                  <a:pos x="527" y="76"/>
                </a:cxn>
                <a:cxn ang="0">
                  <a:pos x="542" y="37"/>
                </a:cxn>
                <a:cxn ang="0">
                  <a:pos x="545" y="0"/>
                </a:cxn>
                <a:cxn ang="0">
                  <a:pos x="547" y="0"/>
                </a:cxn>
              </a:cxnLst>
              <a:rect l="txL" t="txT" r="txR" b="txB"/>
              <a:pathLst>
                <a:path w="580" h="798">
                  <a:moveTo>
                    <a:pt x="580" y="0"/>
                  </a:moveTo>
                  <a:lnTo>
                    <a:pt x="578" y="90"/>
                  </a:lnTo>
                  <a:lnTo>
                    <a:pt x="568" y="174"/>
                  </a:lnTo>
                  <a:lnTo>
                    <a:pt x="552" y="252"/>
                  </a:lnTo>
                  <a:lnTo>
                    <a:pt x="526" y="324"/>
                  </a:lnTo>
                  <a:lnTo>
                    <a:pt x="494" y="390"/>
                  </a:lnTo>
                  <a:lnTo>
                    <a:pt x="452" y="450"/>
                  </a:lnTo>
                  <a:lnTo>
                    <a:pt x="402" y="508"/>
                  </a:lnTo>
                  <a:lnTo>
                    <a:pt x="342" y="560"/>
                  </a:lnTo>
                  <a:lnTo>
                    <a:pt x="270" y="610"/>
                  </a:lnTo>
                  <a:lnTo>
                    <a:pt x="188" y="656"/>
                  </a:lnTo>
                  <a:lnTo>
                    <a:pt x="188" y="798"/>
                  </a:lnTo>
                  <a:lnTo>
                    <a:pt x="0" y="514"/>
                  </a:lnTo>
                  <a:lnTo>
                    <a:pt x="188" y="230"/>
                  </a:lnTo>
                  <a:lnTo>
                    <a:pt x="188" y="372"/>
                  </a:lnTo>
                  <a:lnTo>
                    <a:pt x="224" y="368"/>
                  </a:lnTo>
                  <a:lnTo>
                    <a:pt x="264" y="356"/>
                  </a:lnTo>
                  <a:lnTo>
                    <a:pt x="306" y="336"/>
                  </a:lnTo>
                  <a:lnTo>
                    <a:pt x="348" y="310"/>
                  </a:lnTo>
                  <a:lnTo>
                    <a:pt x="392" y="280"/>
                  </a:lnTo>
                  <a:lnTo>
                    <a:pt x="432" y="246"/>
                  </a:lnTo>
                  <a:lnTo>
                    <a:pt x="472" y="208"/>
                  </a:lnTo>
                  <a:lnTo>
                    <a:pt x="506" y="166"/>
                  </a:lnTo>
                  <a:lnTo>
                    <a:pt x="536" y="124"/>
                  </a:lnTo>
                  <a:lnTo>
                    <a:pt x="558" y="82"/>
                  </a:lnTo>
                  <a:lnTo>
                    <a:pt x="574" y="40"/>
                  </a:lnTo>
                  <a:lnTo>
                    <a:pt x="578" y="0"/>
                  </a:lnTo>
                  <a:lnTo>
                    <a:pt x="58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rgbClr val="D7908E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/>
            <a:lstStyle/>
            <a:p>
              <a:endParaRPr dirty="0"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lnSpc>
                  <a:spcPts val="1400"/>
                </a:lnSpc>
              </a:pPr>
              <a:t>26</a:t>
            </a:fld>
            <a:endParaRPr lang="en-US" altLang="zh-CN" sz="14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107" name="标题 27"/>
          <p:cNvSpPr txBox="1"/>
          <p:nvPr/>
        </p:nvSpPr>
        <p:spPr>
          <a:xfrm>
            <a:off x="107950" y="123825"/>
            <a:ext cx="868680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4.  Применение угольной золы в строительных проектах</a:t>
            </a:r>
            <a:endParaRPr lang="zh-CN" altLang="en-US" sz="2000" dirty="0">
              <a:solidFill>
                <a:srgbClr val="323B8D"/>
              </a:solidFill>
              <a:latin typeface="Gotham Pro Medium" pitchFamily="50" charset="0"/>
              <a:ea typeface="微软雅黑" panose="020B0503020204020204" pitchFamily="34" charset="-122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07950" y="627063"/>
            <a:ext cx="8535988" cy="431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altLang="zh-CN" sz="1400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4.4 </a:t>
            </a:r>
            <a:r>
              <a:rPr lang="ru-RU" altLang="zh-CN" sz="1400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Применение угольной золы в инженерно-строительном  бетоне (высотное здание)</a:t>
            </a:r>
            <a:endParaRPr lang="en-US" altLang="zh-CN" sz="1400" b="1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47109" name="Picture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388" y="1203325"/>
            <a:ext cx="4991100" cy="3740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59" name="Rectangle 23"/>
          <p:cNvSpPr>
            <a:spLocks noChangeArrowheads="1"/>
          </p:cNvSpPr>
          <p:nvPr/>
        </p:nvSpPr>
        <p:spPr bwMode="auto">
          <a:xfrm>
            <a:off x="5292725" y="2613502"/>
            <a:ext cx="3529013" cy="246126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　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Устойчивость к растрескиванию массового бетона всегда была главной проблемой в строительной отрасли.В проекте строительства здания центрального телевидения проектный отдел провел демонстрационное совещание экспертов, чтобы определить формулу бетона и 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принять технологию пылеугольной золы с высоким коэффициентом смешивания</a:t>
            </a:r>
            <a:r>
              <a:rPr kumimoji="0" lang="ru-RU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 чтобы улучшить трещиностойкость бетона.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7111" name="AutoShape 24"/>
          <p:cNvSpPr/>
          <p:nvPr/>
        </p:nvSpPr>
        <p:spPr>
          <a:xfrm>
            <a:off x="5435600" y="1131888"/>
            <a:ext cx="2087563" cy="863600"/>
          </a:xfrm>
          <a:prstGeom prst="roundRect">
            <a:avLst>
              <a:gd name="adj" fmla="val 9106"/>
            </a:avLst>
          </a:prstGeom>
          <a:noFill/>
          <a:ln w="254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 latinLnBrk="1"/>
            <a:r>
              <a:rPr lang="ru-RU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Головное здание </a:t>
            </a:r>
          </a:p>
          <a:p>
            <a:pPr algn="ctr" latinLnBrk="1"/>
            <a:r>
              <a:rPr lang="ru-RU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Центрального </a:t>
            </a:r>
          </a:p>
          <a:p>
            <a:pPr algn="ctr" latinLnBrk="1"/>
            <a:r>
              <a:rPr lang="ru-RU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Телевидения</a:t>
            </a:r>
          </a:p>
          <a:p>
            <a:pPr algn="ctr" latinLnBrk="1"/>
            <a:r>
              <a:rPr lang="ru-RU" altLang="zh-CN" sz="1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Китая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lnSpc>
                  <a:spcPts val="1400"/>
                </a:lnSpc>
              </a:pPr>
              <a:t>27</a:t>
            </a:fld>
            <a:endParaRPr lang="en-US" altLang="zh-CN" sz="14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107950" y="3795713"/>
            <a:ext cx="842486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Китайская </a:t>
            </a: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ГЭС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«Три ущелья», крупнейшая в мире установленная гидроэлектростанция, имеет максимальную высоту </a:t>
            </a: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дамбы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181 метр, общую установленную мощность 22 500 МВт и бетонную </a:t>
            </a: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дамбу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28 м</a:t>
            </a: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лн</a:t>
            </a:r>
            <a:r>
              <a:rPr kumimoji="0" lang="ru-RU" altLang="zh-CN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кубо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метров. </a:t>
            </a:r>
            <a:r>
              <a:rPr lang="ru-RU" altLang="zh-CN" sz="1600" strike="noStrike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ГЭС</a:t>
            </a:r>
            <a:r>
              <a:rPr lang="zh-CN" altLang="en-US" sz="1600" strike="noStrike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«Три ущелья»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использовала</a:t>
            </a: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угольную</a:t>
            </a:r>
            <a:r>
              <a:rPr kumimoji="0" lang="ru-RU" altLang="zh-CN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золу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в общей сложности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1,76 млн </a:t>
            </a:r>
            <a:r>
              <a:rPr lang="ru-RU" altLang="zh-CN" sz="1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т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он</a:t>
            </a:r>
            <a:r>
              <a:rPr kumimoji="0" lang="ru-RU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н</a:t>
            </a:r>
            <a:r>
              <a:rPr lang="ru-RU" altLang="zh-CN" sz="16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, в результате чего удалось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сэкономить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130 млн</a:t>
            </a:r>
            <a:r>
              <a:rPr lang="ru-RU" altLang="zh-CN" sz="16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ю</a:t>
            </a:r>
            <a:r>
              <a: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аней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.</a:t>
            </a:r>
          </a:p>
        </p:txBody>
      </p:sp>
      <p:pic>
        <p:nvPicPr>
          <p:cNvPr id="65539" name="Picture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08550" y="1150938"/>
            <a:ext cx="3887788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0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950" y="1157288"/>
            <a:ext cx="4572000" cy="257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5541" name="标题 27"/>
          <p:cNvSpPr txBox="1"/>
          <p:nvPr/>
        </p:nvSpPr>
        <p:spPr>
          <a:xfrm>
            <a:off x="107950" y="123825"/>
            <a:ext cx="868680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5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ru-RU" altLang="zh-CN" sz="25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П</a:t>
            </a:r>
            <a:r>
              <a:rPr lang="zh-CN" altLang="en-US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рименени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е</a:t>
            </a:r>
            <a:r>
              <a:rPr lang="zh-CN" altLang="en-US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угольной золы в строительстве</a:t>
            </a:r>
            <a:endParaRPr lang="zh-CN" altLang="en-US" sz="25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07950" y="627063"/>
            <a:ext cx="8686800" cy="431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</a:pPr>
            <a:r>
              <a:rPr lang="en-US" altLang="zh-CN" sz="1600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4.5 </a:t>
            </a:r>
            <a:r>
              <a:rPr 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Применени</a:t>
            </a:r>
            <a:r>
              <a:rPr lang="ru-RU" alt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е</a:t>
            </a:r>
            <a:r>
              <a:rPr 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угольной золы в бетонно</a:t>
            </a:r>
            <a:r>
              <a:rPr lang="ru-RU" alt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м</a:t>
            </a:r>
            <a:r>
              <a:rPr 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строительстве (гидроэнергетика)</a:t>
            </a:r>
            <a:endParaRPr lang="en-US" altLang="zh-CN" sz="1600" b="1" dirty="0">
              <a:solidFill>
                <a:srgbClr val="323B8D"/>
              </a:solidFill>
              <a:latin typeface="Gotham Pro Medium" pitchFamily="50" charset="0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lnSpc>
                  <a:spcPts val="1400"/>
                </a:lnSpc>
              </a:pPr>
              <a:t>28</a:t>
            </a:fld>
            <a:endParaRPr lang="en-US" altLang="zh-CN" sz="14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562" name="标题 27"/>
          <p:cNvSpPr txBox="1"/>
          <p:nvPr/>
        </p:nvSpPr>
        <p:spPr>
          <a:xfrm>
            <a:off x="107628" y="195552"/>
            <a:ext cx="8687122" cy="42992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5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ru-RU" altLang="zh-CN" sz="25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</a:t>
            </a:r>
            <a:r>
              <a:rPr lang="zh-CN" altLang="en-US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рименени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е</a:t>
            </a:r>
            <a:r>
              <a:rPr lang="zh-CN" altLang="en-US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угольной золы в строительстве</a:t>
            </a:r>
          </a:p>
          <a:p>
            <a:pPr>
              <a:spcBef>
                <a:spcPct val="20000"/>
              </a:spcBef>
            </a:pPr>
            <a:endParaRPr lang="zh-CN" altLang="en-US" sz="25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Rectangle 3"/>
          <p:cNvSpPr/>
          <p:nvPr/>
        </p:nvSpPr>
        <p:spPr>
          <a:xfrm>
            <a:off x="107950" y="627063"/>
            <a:ext cx="8758238" cy="431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</a:pPr>
            <a:r>
              <a:rPr lang="en-US" altLang="zh-CN" sz="1600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4.5 </a:t>
            </a:r>
            <a:r>
              <a:rPr lang="ru-RU" altLang="zh-CN" sz="1600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</a:t>
            </a:r>
            <a:r>
              <a:rPr 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Применени</a:t>
            </a:r>
            <a:r>
              <a:rPr lang="ru-RU" alt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е </a:t>
            </a:r>
            <a:r>
              <a:rPr 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угольной золы в бетонно</a:t>
            </a:r>
            <a:r>
              <a:rPr lang="ru-RU" alt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м</a:t>
            </a:r>
            <a:r>
              <a:rPr 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строительстве (гидроэнергетика)</a:t>
            </a:r>
            <a:endParaRPr lang="en-US" altLang="zh-CN" sz="1600" b="1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pic>
        <p:nvPicPr>
          <p:cNvPr id="66564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750" y="1255713"/>
            <a:ext cx="3455988" cy="2524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576263" y="3998913"/>
            <a:ext cx="77041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strike="noStrike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Цзиньпинская-ГЭС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I 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расположена в провинции Сычуань, Китай, представляет собой обычную бетонную дугообразную дамбу, максимальная высота которой составляет 305 м.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,</a:t>
            </a:r>
            <a:r>
              <a:rPr kumimoji="0" lang="ru-RU" altLang="zh-CN" sz="1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являющая самая высокая в мире. Дамба установлена на 3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600 МВт, 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а бетон дамбы - 15,42 м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лн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куб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метров. Всего израсходовано около 1 млн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т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онн </a:t>
            </a:r>
            <a:r>
              <a:rPr lang="zh-CN" altLang="en-US" sz="1400" strike="noStrike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угольной золы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, </a:t>
            </a:r>
            <a:r>
              <a:rPr lang="ru-RU" altLang="zh-CN" sz="1400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в результате чего сэкономили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100 млн </a:t>
            </a:r>
            <a:r>
              <a:rPr lang="ru-RU" altLang="zh-CN" sz="14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ю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аней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.</a:t>
            </a:r>
          </a:p>
        </p:txBody>
      </p:sp>
      <p:pic>
        <p:nvPicPr>
          <p:cNvPr id="66566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538" y="1255713"/>
            <a:ext cx="3779837" cy="2544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lnSpc>
                  <a:spcPts val="1400"/>
                </a:lnSpc>
              </a:pPr>
              <a:t>29</a:t>
            </a:fld>
            <a:endParaRPr lang="en-US" altLang="zh-CN" sz="14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610" name="标题 27"/>
          <p:cNvSpPr txBox="1"/>
          <p:nvPr/>
        </p:nvSpPr>
        <p:spPr>
          <a:xfrm>
            <a:off x="107950" y="123825"/>
            <a:ext cx="868680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5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ru-RU" altLang="zh-CN" sz="25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</a:t>
            </a:r>
            <a:r>
              <a:rPr lang="zh-CN" altLang="en-US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рименени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е</a:t>
            </a:r>
            <a:r>
              <a:rPr lang="zh-CN" altLang="en-US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угольной золы в строительстве</a:t>
            </a:r>
          </a:p>
        </p:txBody>
      </p:sp>
      <p:sp>
        <p:nvSpPr>
          <p:cNvPr id="100360" name="Rectangle 8"/>
          <p:cNvSpPr>
            <a:spLocks noChangeArrowheads="1"/>
          </p:cNvSpPr>
          <p:nvPr/>
        </p:nvSpPr>
        <p:spPr bwMode="auto">
          <a:xfrm>
            <a:off x="777875" y="3787775"/>
            <a:ext cx="7610475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400" strike="noStrike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Лунтань-ГЭС, расположена в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провинци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и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Гуанси, Китай, дамба из бетон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а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, уплотняемый катком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,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вторая фаза проекта, максимальная высота плотины составляет 216 метров, самая высокая в мире RCC дамба, установлена дамба 4</a:t>
            </a:r>
            <a:r>
              <a:rPr lang="ru-RU" altLang="zh-CN" sz="1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,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200 МВт, объем бетонной плотины составляет 5,8 м</a:t>
            </a:r>
            <a:r>
              <a:rPr lang="ru-RU" altLang="zh-CN" sz="1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лн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кубо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метров. Количество </a:t>
            </a:r>
            <a:r>
              <a:rPr lang="zh-CN" altLang="en-US" sz="1400" strike="noStrike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угольной золы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составляет от 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50% 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до 65%, </a:t>
            </a:r>
            <a:r>
              <a:rPr kumimoji="0" lang="ru-RU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и потребляется в общей сложности 700 000 тонн </a:t>
            </a:r>
            <a:r>
              <a:rPr lang="zh-CN" altLang="en-US" sz="1400" strike="noStrike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угольной золы</a:t>
            </a:r>
            <a:r>
              <a:rPr lang="ru-RU" altLang="zh-CN" sz="1400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, в результате чего сэкономили </a:t>
            </a:r>
            <a:r>
              <a:rPr kumimoji="0" lang="zh-CN" altLang="en-US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100 м</a:t>
            </a:r>
            <a:r>
              <a:rPr lang="ru-RU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лн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юаней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.</a:t>
            </a:r>
          </a:p>
        </p:txBody>
      </p:sp>
      <p:pic>
        <p:nvPicPr>
          <p:cNvPr id="68612" name="Picture 6"/>
          <p:cNvPicPr>
            <a:picLocks noChangeAspect="1"/>
          </p:cNvPicPr>
          <p:nvPr/>
        </p:nvPicPr>
        <p:blipFill>
          <a:blip r:embed="rId4" cstate="print"/>
          <a:srcRect l="15613" r="11282"/>
          <a:stretch>
            <a:fillRect/>
          </a:stretch>
        </p:blipFill>
        <p:spPr>
          <a:xfrm>
            <a:off x="922338" y="1300163"/>
            <a:ext cx="3273425" cy="2208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3"/>
          <p:cNvSpPr/>
          <p:nvPr/>
        </p:nvSpPr>
        <p:spPr>
          <a:xfrm>
            <a:off x="107950" y="627063"/>
            <a:ext cx="8686800" cy="431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>
              <a:spcBef>
                <a:spcPct val="20000"/>
              </a:spcBef>
            </a:pPr>
            <a:r>
              <a:rPr lang="en-US" altLang="zh-CN" sz="1600" b="1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4.5 </a:t>
            </a:r>
            <a:r>
              <a:rPr 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Применени</a:t>
            </a:r>
            <a:r>
              <a:rPr lang="ru-RU" alt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е </a:t>
            </a:r>
            <a:r>
              <a:rPr 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угольной золы в бетонно</a:t>
            </a:r>
            <a:r>
              <a:rPr lang="ru-RU" alt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м</a:t>
            </a:r>
            <a:r>
              <a:rPr lang="zh-CN" sz="1600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 строительстве (гидроэнергетика)</a:t>
            </a:r>
          </a:p>
        </p:txBody>
      </p:sp>
      <p:pic>
        <p:nvPicPr>
          <p:cNvPr id="68614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7225" y="1322388"/>
            <a:ext cx="3810000" cy="2185987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>
            <a:noFill/>
          </a:ln>
        </p:spPr>
        <p:txBody>
          <a:bodyPr wrap="square" lIns="91440" tIns="45720" rIns="91440" bIns="4572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ru-RU" altLang="zh-CN" sz="1200" dirty="0">
                <a:solidFill>
                  <a:srgbClr val="898989"/>
                </a:solidFill>
                <a:ea typeface="宋体" panose="02010600030101010101" pitchFamily="2" charset="-122"/>
              </a:rPr>
              <a:pPr lvl="0" indent="0" algn="r"/>
              <a:t>3</a:t>
            </a:fld>
            <a:endParaRPr lang="ru-RU" altLang="zh-CN" sz="120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7313" y="2960688"/>
            <a:ext cx="8955088" cy="2147888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37000"/>
                  <a:satMod val="300000"/>
                  <a:alpha val="37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219" name="Picture 3" descr="C:\Users\Administrator\Desktop\2016.3 电建国际PPT\图片\高峡平湖窄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25" y="0"/>
            <a:ext cx="8955088" cy="1398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8"/>
          <p:cNvSpPr>
            <a:spLocks noChangeArrowheads="1"/>
          </p:cNvSpPr>
          <p:nvPr/>
        </p:nvSpPr>
        <p:spPr bwMode="auto">
          <a:xfrm>
            <a:off x="88900" y="2967038"/>
            <a:ext cx="8797925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POWERCHINA  -</a:t>
            </a:r>
            <a:r>
              <a:rPr kumimoji="0" lang="zh-CN" altLang="en-US" sz="1600" i="0" u="none" strike="noStrike" kern="1200" cap="none" spc="0" normalizeH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ru-RU" altLang="zh-CN" sz="1600" i="0" u="none" strike="noStrike" kern="1200" cap="none" spc="0" normalizeH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одна из крупнейших </a:t>
            </a: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международн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ых</a:t>
            </a: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строительн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ых</a:t>
            </a: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корпораций, оказывающая</a:t>
            </a: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услуг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и</a:t>
            </a: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по планированию, геодезии, проектированию, строительству, управлению строительством и инвестициям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и</a:t>
            </a: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для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проектов по</a:t>
            </a: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гидроэнергетик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е и водному</a:t>
            </a:r>
            <a:r>
              <a:rPr kumimoji="0" lang="ru-RU" altLang="zh-CN" sz="1600" i="0" u="none" strike="noStrike" kern="1200" cap="none" spc="0" normalizeH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хозяйству</a:t>
            </a: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теплоэнергетик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е</a:t>
            </a:r>
            <a:r>
              <a:rPr lang="ru-RU" altLang="zh-CN" sz="1600" noProof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и электросетям, транспортной инфраструктуре, </a:t>
            </a:r>
            <a:r>
              <a:rPr kumimoji="0" lang="zh-CN" altLang="en-US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новой энергетик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е</a:t>
            </a:r>
            <a:r>
              <a:rPr lang="ru-RU" altLang="zh-CN" sz="1600" noProof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и эксплуатации оборудования.</a:t>
            </a:r>
            <a:r>
              <a:rPr kumimoji="0" lang="ru-RU" altLang="zh-CN" sz="160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Возможности и производительность энергетического строительства компании</a:t>
            </a:r>
            <a:r>
              <a:rPr kumimoji="0" lang="ru-RU" altLang="zh-CN" sz="1600" b="0" i="0" u="none" strike="noStrike" kern="1200" cap="none" spc="0" normalizeH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(планирование, проектирование, строительство и т. </a:t>
            </a:r>
            <a:r>
              <a:rPr kumimoji="0" lang="ru-RU" altLang="zh-CN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</a:t>
            </a:r>
            <a:r>
              <a:rPr kumimoji="0" lang="zh-CN" altLang="en-US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.) </a:t>
            </a:r>
            <a:r>
              <a:rPr kumimoji="0" lang="ru-RU" altLang="zh-CN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з</a:t>
            </a:r>
            <a:r>
              <a:rPr kumimoji="0" lang="zh-CN" altLang="en-US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анима</a:t>
            </a:r>
            <a:r>
              <a:rPr kumimoji="0" lang="ru-RU" altLang="en-US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ю</a:t>
            </a:r>
            <a:r>
              <a:rPr kumimoji="0" lang="zh-CN" altLang="en-US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т первое место в мир</a:t>
            </a:r>
            <a:r>
              <a:rPr kumimoji="0" lang="ru-RU" altLang="zh-CN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е</a:t>
            </a:r>
            <a:r>
              <a:rPr kumimoji="0" lang="zh-CN" altLang="en-US" sz="1600" b="0" i="0" u="none" strike="noStrike" kern="1200" cap="none" spc="0" normalizeH="0" baseline="0" noProof="1">
                <a:ln w="0"/>
                <a:solidFill>
                  <a:srgbClr val="0070C0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21" name="Picture 4" descr="C:\Users\Administrator\Desktop\2016.3 电建国际PPT\图片\佳蒂格德大坝鸟瞰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25" y="1338263"/>
            <a:ext cx="2327275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5" descr="C:\Users\Administrator\Desktop\2016.3 电建国际PPT\图片\6、霞光映染新中心电厂_副本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49450" y="1338263"/>
            <a:ext cx="2652713" cy="1622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6" descr="C:\Users\Administrator\Desktop\2016.3 电建国际PPT\图片\sustainable developmen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46563" y="1339850"/>
            <a:ext cx="2370137" cy="1635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Picture 9" descr="C:\Users\Administrator\Desktop\2016.3 电建国际PPT\图片\高铁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16700" y="1338263"/>
            <a:ext cx="2347913" cy="1628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" y="0"/>
            <a:ext cx="91376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0" name="标题 27"/>
          <p:cNvSpPr txBox="1"/>
          <p:nvPr/>
        </p:nvSpPr>
        <p:spPr>
          <a:xfrm>
            <a:off x="107950" y="123825"/>
            <a:ext cx="868680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500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5</a:t>
            </a:r>
            <a:r>
              <a:rPr lang="zh-CN" altLang="en-US" sz="2500" dirty="0">
                <a:solidFill>
                  <a:srgbClr val="323B8D"/>
                </a:solidFill>
                <a:latin typeface="Gotham Pro Medium" pitchFamily="50" charset="0"/>
                <a:ea typeface="微软雅黑" panose="020B0503020204020204" pitchFamily="34" charset="-122"/>
              </a:rPr>
              <a:t>、工业固体废弃物在水电工程中的应用</a:t>
            </a:r>
          </a:p>
        </p:txBody>
      </p:sp>
      <p:sp>
        <p:nvSpPr>
          <p:cNvPr id="2" name="矩形 1"/>
          <p:cNvSpPr/>
          <p:nvPr/>
        </p:nvSpPr>
        <p:spPr>
          <a:xfrm>
            <a:off x="250825" y="700088"/>
            <a:ext cx="7559675" cy="4572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400" b="1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</a:rPr>
              <a:t>5.1  </a:t>
            </a: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</a:rPr>
              <a:t>粉煤灰的应用</a:t>
            </a:r>
          </a:p>
        </p:txBody>
      </p:sp>
      <p:pic>
        <p:nvPicPr>
          <p:cNvPr id="73732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0" y="0"/>
            <a:ext cx="91376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3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30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sp>
        <p:nvSpPr>
          <p:cNvPr id="73734" name="标题 27"/>
          <p:cNvSpPr txBox="1"/>
          <p:nvPr/>
        </p:nvSpPr>
        <p:spPr>
          <a:xfrm>
            <a:off x="107950" y="123825"/>
            <a:ext cx="868680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en-US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5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Заключение:  </a:t>
            </a:r>
            <a:r>
              <a:rPr lang="zh-CN" altLang="en-US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экономический эффект</a:t>
            </a:r>
            <a:endParaRPr lang="zh-CN" altLang="en-US" sz="2500" dirty="0">
              <a:solidFill>
                <a:srgbClr val="323B8D"/>
              </a:solidFill>
              <a:latin typeface="Gotham Pro Medium" pitchFamily="50" charset="0"/>
              <a:ea typeface="微软雅黑" panose="020B0503020204020204" pitchFamily="34" charset="-122"/>
            </a:endParaRPr>
          </a:p>
        </p:txBody>
      </p:sp>
      <p:sp>
        <p:nvSpPr>
          <p:cNvPr id="316420" name="Rectangle 4"/>
          <p:cNvSpPr/>
          <p:nvPr/>
        </p:nvSpPr>
        <p:spPr>
          <a:xfrm>
            <a:off x="179634" y="771600"/>
            <a:ext cx="8640762" cy="3888324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342900" indent="-342900" algn="just">
              <a:lnSpc>
                <a:spcPct val="130000"/>
              </a:lnSpc>
              <a:spcBef>
                <a:spcPct val="20000"/>
              </a:spcBef>
            </a:pP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Сэконом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ить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затраты на инженерные материалы, увелич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ить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использование промышленных отходов, сократи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ть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занятость земли, сократит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ь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выброс углекислого газа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,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zh-CN" altLang="en-US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и получит</a:t>
            </a: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ь</a:t>
            </a:r>
            <a:r>
              <a:rPr lang="zh-CN" altLang="en-US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очевидные экологически</a:t>
            </a: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й </a:t>
            </a:r>
            <a:r>
              <a:rPr lang="zh-CN" altLang="en-US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и социальны</a:t>
            </a: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й</a:t>
            </a:r>
            <a:r>
              <a:rPr lang="zh-CN" altLang="en-US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эффекты</a:t>
            </a:r>
            <a:r>
              <a:rPr lang="zh-CN" altLang="en-US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endParaRPr lang="zh-CN" altLang="en-US" b="1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</a:pP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Годовое потребление пылеугольн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ой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зол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ы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может составить 150 м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лн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тонн, при этом 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объём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цемента сократится на 150 м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лн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тонн.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, уменьшить площадь, занимаемую 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пылеугольн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ой золой и экономить объём земли, сократить выбросы углекислого газа на 200 млн тонн (защита окружающей среды)</a:t>
            </a:r>
            <a:endParaRPr lang="zh-CN" altLang="en-US" sz="16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lnSpc>
                <a:spcPct val="120000"/>
              </a:lnSpc>
              <a:spcBef>
                <a:spcPct val="20000"/>
              </a:spcBef>
            </a:pP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Напримерно</a:t>
            </a:r>
            <a:r>
              <a:rPr lang="ru-RU" altLang="zh-CN" b="1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, 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в 2018 году объем производства бетона в Китае составил 2,574 млрд кубометров, рассчитанный на основе среднего количества конкретной 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宋体" panose="02010600030101010101" pitchFamily="2" charset="-122"/>
              </a:rPr>
              <a:t>пылеугольной</a:t>
            </a:r>
            <a:r>
              <a:rPr lang="ru-RU" altLang="zh-CN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золы около 60 кг.</a:t>
            </a:r>
            <a:endParaRPr lang="zh-CN" altLang="en-US" sz="16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</a:pPr>
            <a:endParaRPr lang="zh-CN" altLang="en-US" sz="16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30000"/>
              </a:lnSpc>
              <a:spcBef>
                <a:spcPct val="20000"/>
              </a:spcBef>
            </a:pPr>
            <a:r>
              <a:rPr lang="zh-CN" altLang="en-US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6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64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lnSpc>
                  <a:spcPts val="1400"/>
                </a:lnSpc>
              </a:pPr>
              <a:t>31</a:t>
            </a:fld>
            <a:endParaRPr lang="en-US" altLang="zh-CN" sz="14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754" name="Line 2"/>
          <p:cNvSpPr/>
          <p:nvPr/>
        </p:nvSpPr>
        <p:spPr>
          <a:xfrm flipH="1">
            <a:off x="1187450" y="4870450"/>
            <a:ext cx="1806575" cy="1588"/>
          </a:xfrm>
          <a:prstGeom prst="line">
            <a:avLst/>
          </a:prstGeom>
          <a:ln w="1905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74755" name="Line 3"/>
          <p:cNvSpPr/>
          <p:nvPr/>
        </p:nvSpPr>
        <p:spPr>
          <a:xfrm flipH="1">
            <a:off x="1187450" y="4102100"/>
            <a:ext cx="2328863" cy="1588"/>
          </a:xfrm>
          <a:prstGeom prst="line">
            <a:avLst/>
          </a:prstGeom>
          <a:ln w="1905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74756" name="Line 4"/>
          <p:cNvSpPr/>
          <p:nvPr/>
        </p:nvSpPr>
        <p:spPr>
          <a:xfrm flipH="1">
            <a:off x="1187450" y="3306763"/>
            <a:ext cx="2735263" cy="1587"/>
          </a:xfrm>
          <a:prstGeom prst="line">
            <a:avLst/>
          </a:prstGeom>
          <a:ln w="1905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74757" name="Line 5"/>
          <p:cNvSpPr/>
          <p:nvPr/>
        </p:nvSpPr>
        <p:spPr>
          <a:xfrm flipH="1">
            <a:off x="1187450" y="2522538"/>
            <a:ext cx="3200400" cy="1587"/>
          </a:xfrm>
          <a:prstGeom prst="line">
            <a:avLst/>
          </a:prstGeom>
          <a:ln w="1905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74758" name="Line 6"/>
          <p:cNvSpPr/>
          <p:nvPr/>
        </p:nvSpPr>
        <p:spPr>
          <a:xfrm flipH="1">
            <a:off x="1187450" y="1733550"/>
            <a:ext cx="3665538" cy="1588"/>
          </a:xfrm>
          <a:prstGeom prst="line">
            <a:avLst/>
          </a:prstGeom>
          <a:ln w="19050" cap="rnd" cmpd="sng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</p:spPr>
      </p:sp>
      <p:sp>
        <p:nvSpPr>
          <p:cNvPr id="74760" name="Line 8"/>
          <p:cNvSpPr/>
          <p:nvPr/>
        </p:nvSpPr>
        <p:spPr>
          <a:xfrm>
            <a:off x="1419225" y="1060450"/>
            <a:ext cx="1588" cy="6731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sp>
      <p:sp>
        <p:nvSpPr>
          <p:cNvPr id="74761" name="Line 9"/>
          <p:cNvSpPr/>
          <p:nvPr/>
        </p:nvSpPr>
        <p:spPr>
          <a:xfrm>
            <a:off x="1419225" y="1733550"/>
            <a:ext cx="1588" cy="796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sp>
      <p:sp>
        <p:nvSpPr>
          <p:cNvPr id="74762" name="Line 10"/>
          <p:cNvSpPr/>
          <p:nvPr/>
        </p:nvSpPr>
        <p:spPr>
          <a:xfrm>
            <a:off x="1419225" y="2530475"/>
            <a:ext cx="1588" cy="795338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sp>
      <p:sp>
        <p:nvSpPr>
          <p:cNvPr id="74763" name="Line 11"/>
          <p:cNvSpPr/>
          <p:nvPr/>
        </p:nvSpPr>
        <p:spPr>
          <a:xfrm>
            <a:off x="1419225" y="3325813"/>
            <a:ext cx="1588" cy="79692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sp>
      <p:sp>
        <p:nvSpPr>
          <p:cNvPr id="74764" name="Line 12"/>
          <p:cNvSpPr/>
          <p:nvPr/>
        </p:nvSpPr>
        <p:spPr>
          <a:xfrm>
            <a:off x="1419225" y="4122738"/>
            <a:ext cx="1588" cy="735012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sp>
      <p:sp>
        <p:nvSpPr>
          <p:cNvPr id="838670" name="Text Box 14"/>
          <p:cNvSpPr txBox="1">
            <a:spLocks noChangeArrowheads="1"/>
          </p:cNvSpPr>
          <p:nvPr/>
        </p:nvSpPr>
        <p:spPr bwMode="auto">
          <a:xfrm>
            <a:off x="1419225" y="2012950"/>
            <a:ext cx="1683474" cy="307777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Вместо</a:t>
            </a:r>
            <a:r>
              <a:rPr kumimoji="0" lang="ru-RU" altLang="zh-CN" sz="1000" i="0" u="none" strike="noStrike" kern="1200" cap="none" spc="0" normalizeH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бетон</a:t>
            </a:r>
            <a:r>
              <a:rPr kumimoji="0" lang="ru-RU" altLang="zh-CN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а</a:t>
            </a:r>
            <a:r>
              <a:rPr kumimoji="0" lang="zh-CN" altLang="en-US" sz="14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</a:t>
            </a:r>
            <a:r>
              <a:rPr lang="ru-RU" altLang="zh-CN" sz="1000" noProof="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за кубметр</a:t>
            </a:r>
            <a:endParaRPr kumimoji="0" lang="zh-CN" altLang="en-US" sz="1000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838671" name="Text Box 15"/>
          <p:cNvSpPr txBox="1">
            <a:spLocks noChangeArrowheads="1"/>
          </p:cNvSpPr>
          <p:nvPr/>
        </p:nvSpPr>
        <p:spPr bwMode="auto">
          <a:xfrm>
            <a:off x="1425575" y="2797175"/>
            <a:ext cx="3199915" cy="246221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Для производства </a:t>
            </a:r>
            <a:r>
              <a:rPr kumimoji="0" lang="zh-CN" altLang="en-US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композиционн</a:t>
            </a:r>
            <a:r>
              <a:rPr lang="ru-RU" altLang="zh-CN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ых</a:t>
            </a:r>
            <a:r>
              <a:rPr kumimoji="0" lang="zh-CN" altLang="en-US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атериал</a:t>
            </a:r>
            <a:r>
              <a:rPr lang="ru-RU" altLang="zh-CN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ов </a:t>
            </a:r>
            <a:r>
              <a:rPr lang="ru-RU" altLang="zh-CN" sz="100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за тонну</a:t>
            </a:r>
            <a:endParaRPr kumimoji="0" lang="ru-RU" altLang="zh-CN" sz="1000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838672" name="Text Box 16"/>
          <p:cNvSpPr txBox="1">
            <a:spLocks noChangeArrowheads="1"/>
          </p:cNvSpPr>
          <p:nvPr/>
        </p:nvSpPr>
        <p:spPr bwMode="auto">
          <a:xfrm>
            <a:off x="1425575" y="3598863"/>
            <a:ext cx="19939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Для производства тротуарной</a:t>
            </a:r>
            <a:r>
              <a:rPr kumimoji="0" lang="ru-RU" altLang="zh-CN" sz="1000" i="0" u="none" strike="noStrike" kern="1200" cap="none" spc="0" normalizeH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плитки за 1000 шт.</a:t>
            </a:r>
            <a:r>
              <a:rPr kumimoji="0" lang="ru-RU" altLang="zh-CN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zh-CN" altLang="en-US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00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仿宋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838673" name="Text Box 17"/>
          <p:cNvSpPr txBox="1">
            <a:spLocks noChangeArrowheads="1"/>
          </p:cNvSpPr>
          <p:nvPr/>
        </p:nvSpPr>
        <p:spPr bwMode="auto">
          <a:xfrm>
            <a:off x="1425575" y="4354513"/>
            <a:ext cx="1949573" cy="246221"/>
          </a:xfrm>
          <a:prstGeom prst="rect">
            <a:avLst/>
          </a:prstGeom>
          <a:noFill/>
          <a:ln w="9525" algn="ctr">
            <a:noFill/>
            <a:miter lim="800000"/>
          </a:ln>
          <a:effec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Для </a:t>
            </a:r>
            <a:r>
              <a:rPr kumimoji="0" lang="zh-CN" altLang="en-US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засыпк</a:t>
            </a:r>
            <a:r>
              <a:rPr lang="ru-RU" altLang="zh-CN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и</a:t>
            </a:r>
            <a:r>
              <a:rPr kumimoji="0" lang="zh-CN" altLang="en-US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полотн</a:t>
            </a:r>
            <a:r>
              <a:rPr kumimoji="0" lang="ru-RU" altLang="zh-CN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а за </a:t>
            </a:r>
            <a:r>
              <a:rPr lang="ru-RU" altLang="zh-CN" sz="10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1</a:t>
            </a:r>
            <a:r>
              <a:rPr kumimoji="0" lang="ru-RU" altLang="zh-CN" sz="100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仿宋_GB2312" pitchFamily="49" charset="-122"/>
                <a:cs typeface="Times New Roman" panose="02020603050405020304" pitchFamily="18" charset="0"/>
              </a:rPr>
              <a:t> тонну</a:t>
            </a:r>
          </a:p>
        </p:txBody>
      </p:sp>
      <p:grpSp>
        <p:nvGrpSpPr>
          <p:cNvPr id="74770" name="Group 80"/>
          <p:cNvGrpSpPr/>
          <p:nvPr/>
        </p:nvGrpSpPr>
        <p:grpSpPr>
          <a:xfrm>
            <a:off x="3635922" y="987618"/>
            <a:ext cx="4946650" cy="3814762"/>
            <a:chOff x="1882" y="754"/>
            <a:chExt cx="3199" cy="2539"/>
          </a:xfrm>
        </p:grpSpPr>
        <p:sp>
          <p:nvSpPr>
            <p:cNvPr id="74771" name="Freeform 19"/>
            <p:cNvSpPr/>
            <p:nvPr/>
          </p:nvSpPr>
          <p:spPr>
            <a:xfrm>
              <a:off x="4517" y="2514"/>
              <a:ext cx="564" cy="778"/>
            </a:xfrm>
            <a:custGeom>
              <a:avLst/>
              <a:gdLst/>
              <a:ahLst/>
              <a:cxnLst>
                <a:cxn ang="0">
                  <a:pos x="266" y="777"/>
                </a:cxn>
                <a:cxn ang="0">
                  <a:pos x="0" y="331"/>
                </a:cxn>
                <a:cxn ang="0">
                  <a:pos x="249" y="0"/>
                </a:cxn>
                <a:cxn ang="0">
                  <a:pos x="563" y="386"/>
                </a:cxn>
                <a:cxn ang="0">
                  <a:pos x="266" y="777"/>
                </a:cxn>
              </a:cxnLst>
              <a:rect l="0" t="0" r="0" b="0"/>
              <a:pathLst>
                <a:path w="847" h="1079">
                  <a:moveTo>
                    <a:pt x="399" y="1078"/>
                  </a:moveTo>
                  <a:lnTo>
                    <a:pt x="0" y="459"/>
                  </a:lnTo>
                  <a:lnTo>
                    <a:pt x="374" y="0"/>
                  </a:lnTo>
                  <a:lnTo>
                    <a:pt x="846" y="536"/>
                  </a:lnTo>
                  <a:lnTo>
                    <a:pt x="399" y="1078"/>
                  </a:lnTo>
                </a:path>
              </a:pathLst>
            </a:custGeom>
            <a:gradFill rotWithShape="0">
              <a:gsLst>
                <a:gs pos="0">
                  <a:srgbClr val="4747B2"/>
                </a:gs>
                <a:gs pos="100000">
                  <a:srgbClr val="6666FF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72" name="Freeform 20"/>
            <p:cNvSpPr/>
            <p:nvPr/>
          </p:nvSpPr>
          <p:spPr>
            <a:xfrm>
              <a:off x="2138" y="2514"/>
              <a:ext cx="2628" cy="331"/>
            </a:xfrm>
            <a:custGeom>
              <a:avLst/>
              <a:gdLst/>
              <a:ahLst/>
              <a:cxnLst>
                <a:cxn ang="0">
                  <a:pos x="0" y="330"/>
                </a:cxn>
                <a:cxn ang="0">
                  <a:pos x="2379" y="330"/>
                </a:cxn>
                <a:cxn ang="0">
                  <a:pos x="2627" y="0"/>
                </a:cxn>
                <a:cxn ang="0">
                  <a:pos x="336" y="0"/>
                </a:cxn>
                <a:cxn ang="0">
                  <a:pos x="0" y="330"/>
                </a:cxn>
              </a:cxnLst>
              <a:rect l="0" t="0" r="0" b="0"/>
              <a:pathLst>
                <a:path w="3947" h="460">
                  <a:moveTo>
                    <a:pt x="0" y="459"/>
                  </a:moveTo>
                  <a:lnTo>
                    <a:pt x="3573" y="459"/>
                  </a:lnTo>
                  <a:lnTo>
                    <a:pt x="3946" y="0"/>
                  </a:lnTo>
                  <a:lnTo>
                    <a:pt x="505" y="0"/>
                  </a:lnTo>
                  <a:lnTo>
                    <a:pt x="0" y="459"/>
                  </a:lnTo>
                </a:path>
              </a:pathLst>
            </a:custGeom>
            <a:gradFill rotWithShape="0">
              <a:gsLst>
                <a:gs pos="0">
                  <a:srgbClr val="6666FF"/>
                </a:gs>
                <a:gs pos="100000">
                  <a:srgbClr val="4141A2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73" name="Freeform 21"/>
            <p:cNvSpPr/>
            <p:nvPr/>
          </p:nvSpPr>
          <p:spPr>
            <a:xfrm>
              <a:off x="1882" y="2844"/>
              <a:ext cx="2902" cy="449"/>
            </a:xfrm>
            <a:custGeom>
              <a:avLst/>
              <a:gdLst/>
              <a:ahLst/>
              <a:cxnLst>
                <a:cxn ang="0">
                  <a:pos x="255" y="0"/>
                </a:cxn>
                <a:cxn ang="0">
                  <a:pos x="2634" y="0"/>
                </a:cxn>
                <a:cxn ang="0">
                  <a:pos x="2901" y="448"/>
                </a:cxn>
                <a:cxn ang="0">
                  <a:pos x="0" y="448"/>
                </a:cxn>
                <a:cxn ang="0">
                  <a:pos x="255" y="0"/>
                </a:cxn>
              </a:cxnLst>
              <a:rect l="0" t="0" r="0" b="0"/>
              <a:pathLst>
                <a:path w="4357" h="623">
                  <a:moveTo>
                    <a:pt x="383" y="0"/>
                  </a:moveTo>
                  <a:lnTo>
                    <a:pt x="3954" y="0"/>
                  </a:lnTo>
                  <a:lnTo>
                    <a:pt x="4356" y="622"/>
                  </a:lnTo>
                  <a:lnTo>
                    <a:pt x="0" y="622"/>
                  </a:lnTo>
                  <a:lnTo>
                    <a:pt x="383" y="0"/>
                  </a:lnTo>
                </a:path>
              </a:pathLst>
            </a:custGeom>
            <a:gradFill rotWithShape="0">
              <a:gsLst>
                <a:gs pos="0">
                  <a:srgbClr val="9999FF"/>
                </a:gs>
                <a:gs pos="100000">
                  <a:srgbClr val="6666FF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74" name="Freeform 22"/>
            <p:cNvSpPr/>
            <p:nvPr/>
          </p:nvSpPr>
          <p:spPr>
            <a:xfrm>
              <a:off x="4222" y="2073"/>
              <a:ext cx="499" cy="705"/>
            </a:xfrm>
            <a:custGeom>
              <a:avLst/>
              <a:gdLst/>
              <a:ahLst/>
              <a:cxnLst>
                <a:cxn ang="0">
                  <a:pos x="254" y="704"/>
                </a:cxn>
                <a:cxn ang="0">
                  <a:pos x="0" y="247"/>
                </a:cxn>
                <a:cxn ang="0">
                  <a:pos x="187" y="0"/>
                </a:cxn>
                <a:cxn ang="0">
                  <a:pos x="498" y="388"/>
                </a:cxn>
                <a:cxn ang="0">
                  <a:pos x="254" y="704"/>
                </a:cxn>
              </a:cxnLst>
              <a:rect l="0" t="0" r="0" b="0"/>
              <a:pathLst>
                <a:path w="749" h="977">
                  <a:moveTo>
                    <a:pt x="382" y="976"/>
                  </a:moveTo>
                  <a:lnTo>
                    <a:pt x="0" y="342"/>
                  </a:lnTo>
                  <a:lnTo>
                    <a:pt x="280" y="0"/>
                  </a:lnTo>
                  <a:lnTo>
                    <a:pt x="748" y="538"/>
                  </a:lnTo>
                  <a:lnTo>
                    <a:pt x="382" y="976"/>
                  </a:lnTo>
                </a:path>
              </a:pathLst>
            </a:custGeom>
            <a:gradFill rotWithShape="0">
              <a:gsLst>
                <a:gs pos="0">
                  <a:srgbClr val="009570"/>
                </a:gs>
                <a:gs pos="100000">
                  <a:srgbClr val="00CC99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75" name="Freeform 23"/>
            <p:cNvSpPr/>
            <p:nvPr/>
          </p:nvSpPr>
          <p:spPr>
            <a:xfrm>
              <a:off x="2436" y="2073"/>
              <a:ext cx="1975" cy="248"/>
            </a:xfrm>
            <a:custGeom>
              <a:avLst/>
              <a:gdLst/>
              <a:ahLst/>
              <a:cxnLst>
                <a:cxn ang="0">
                  <a:pos x="0" y="247"/>
                </a:cxn>
                <a:cxn ang="0">
                  <a:pos x="1788" y="247"/>
                </a:cxn>
                <a:cxn ang="0">
                  <a:pos x="1974" y="0"/>
                </a:cxn>
                <a:cxn ang="0">
                  <a:pos x="354" y="1"/>
                </a:cxn>
                <a:cxn ang="0">
                  <a:pos x="0" y="247"/>
                </a:cxn>
              </a:cxnLst>
              <a:rect l="0" t="0" r="0" b="0"/>
              <a:pathLst>
                <a:path w="2964" h="344">
                  <a:moveTo>
                    <a:pt x="0" y="343"/>
                  </a:moveTo>
                  <a:lnTo>
                    <a:pt x="2684" y="343"/>
                  </a:lnTo>
                  <a:lnTo>
                    <a:pt x="2963" y="0"/>
                  </a:lnTo>
                  <a:lnTo>
                    <a:pt x="531" y="1"/>
                  </a:lnTo>
                  <a:lnTo>
                    <a:pt x="0" y="343"/>
                  </a:lnTo>
                </a:path>
              </a:pathLst>
            </a:custGeom>
            <a:gradFill rotWithShape="1">
              <a:gsLst>
                <a:gs pos="0">
                  <a:srgbClr val="00CC99"/>
                </a:gs>
                <a:gs pos="100000">
                  <a:srgbClr val="005A44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76" name="Freeform 24"/>
            <p:cNvSpPr/>
            <p:nvPr/>
          </p:nvSpPr>
          <p:spPr>
            <a:xfrm>
              <a:off x="2187" y="2321"/>
              <a:ext cx="2292" cy="457"/>
            </a:xfrm>
            <a:custGeom>
              <a:avLst/>
              <a:gdLst/>
              <a:ahLst/>
              <a:cxnLst>
                <a:cxn ang="0">
                  <a:pos x="0" y="456"/>
                </a:cxn>
                <a:cxn ang="0">
                  <a:pos x="2291" y="456"/>
                </a:cxn>
                <a:cxn ang="0">
                  <a:pos x="2037" y="0"/>
                </a:cxn>
                <a:cxn ang="0">
                  <a:pos x="251" y="0"/>
                </a:cxn>
                <a:cxn ang="0">
                  <a:pos x="0" y="456"/>
                </a:cxn>
              </a:cxnLst>
              <a:rect l="0" t="0" r="0" b="0"/>
              <a:pathLst>
                <a:path w="3443" h="634">
                  <a:moveTo>
                    <a:pt x="0" y="633"/>
                  </a:moveTo>
                  <a:lnTo>
                    <a:pt x="3442" y="633"/>
                  </a:lnTo>
                  <a:lnTo>
                    <a:pt x="3060" y="0"/>
                  </a:lnTo>
                  <a:lnTo>
                    <a:pt x="377" y="0"/>
                  </a:lnTo>
                  <a:lnTo>
                    <a:pt x="0" y="633"/>
                  </a:lnTo>
                </a:path>
              </a:pathLst>
            </a:custGeom>
            <a:gradFill rotWithShape="0">
              <a:gsLst>
                <a:gs pos="0">
                  <a:srgbClr val="86E7CF"/>
                </a:gs>
                <a:gs pos="100000">
                  <a:srgbClr val="00CC99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77" name="Freeform 25"/>
            <p:cNvSpPr/>
            <p:nvPr/>
          </p:nvSpPr>
          <p:spPr>
            <a:xfrm>
              <a:off x="3928" y="1637"/>
              <a:ext cx="436" cy="613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258" y="612"/>
                </a:cxn>
                <a:cxn ang="0">
                  <a:pos x="435" y="383"/>
                </a:cxn>
                <a:cxn ang="0">
                  <a:pos x="125" y="0"/>
                </a:cxn>
                <a:cxn ang="0">
                  <a:pos x="0" y="166"/>
                </a:cxn>
              </a:cxnLst>
              <a:rect l="0" t="0" r="0" b="0"/>
              <a:pathLst>
                <a:path w="655" h="849">
                  <a:moveTo>
                    <a:pt x="0" y="230"/>
                  </a:moveTo>
                  <a:lnTo>
                    <a:pt x="387" y="848"/>
                  </a:lnTo>
                  <a:lnTo>
                    <a:pt x="654" y="531"/>
                  </a:lnTo>
                  <a:lnTo>
                    <a:pt x="188" y="0"/>
                  </a:lnTo>
                  <a:lnTo>
                    <a:pt x="0" y="230"/>
                  </a:lnTo>
                </a:path>
              </a:pathLst>
            </a:custGeom>
            <a:gradFill rotWithShape="1">
              <a:gsLst>
                <a:gs pos="0">
                  <a:srgbClr val="B27A09"/>
                </a:gs>
                <a:gs pos="100000">
                  <a:srgbClr val="F4A70C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78" name="Freeform 26"/>
            <p:cNvSpPr/>
            <p:nvPr/>
          </p:nvSpPr>
          <p:spPr>
            <a:xfrm>
              <a:off x="2733" y="1637"/>
              <a:ext cx="1319" cy="166"/>
            </a:xfrm>
            <a:custGeom>
              <a:avLst/>
              <a:gdLst/>
              <a:ahLst/>
              <a:cxnLst>
                <a:cxn ang="0">
                  <a:pos x="0" y="165"/>
                </a:cxn>
                <a:cxn ang="0">
                  <a:pos x="1193" y="165"/>
                </a:cxn>
                <a:cxn ang="0">
                  <a:pos x="1318" y="0"/>
                </a:cxn>
                <a:cxn ang="0">
                  <a:pos x="333" y="0"/>
                </a:cxn>
                <a:cxn ang="0">
                  <a:pos x="0" y="165"/>
                </a:cxn>
              </a:cxnLst>
              <a:rect l="0" t="0" r="0" b="0"/>
              <a:pathLst>
                <a:path w="1980" h="229">
                  <a:moveTo>
                    <a:pt x="0" y="228"/>
                  </a:moveTo>
                  <a:lnTo>
                    <a:pt x="1791" y="228"/>
                  </a:lnTo>
                  <a:lnTo>
                    <a:pt x="1979" y="0"/>
                  </a:lnTo>
                  <a:lnTo>
                    <a:pt x="500" y="0"/>
                  </a:lnTo>
                  <a:lnTo>
                    <a:pt x="0" y="228"/>
                  </a:lnTo>
                </a:path>
              </a:pathLst>
            </a:custGeom>
            <a:gradFill rotWithShape="0">
              <a:gsLst>
                <a:gs pos="0">
                  <a:srgbClr val="F4A70C"/>
                </a:gs>
                <a:gs pos="100000">
                  <a:srgbClr val="744F06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79" name="Freeform 27"/>
            <p:cNvSpPr/>
            <p:nvPr/>
          </p:nvSpPr>
          <p:spPr>
            <a:xfrm>
              <a:off x="2479" y="1802"/>
              <a:ext cx="1707" cy="448"/>
            </a:xfrm>
            <a:custGeom>
              <a:avLst/>
              <a:gdLst/>
              <a:ahLst/>
              <a:cxnLst>
                <a:cxn ang="0">
                  <a:pos x="0" y="447"/>
                </a:cxn>
                <a:cxn ang="0">
                  <a:pos x="1706" y="447"/>
                </a:cxn>
                <a:cxn ang="0">
                  <a:pos x="1448" y="0"/>
                </a:cxn>
                <a:cxn ang="0">
                  <a:pos x="255" y="0"/>
                </a:cxn>
                <a:cxn ang="0">
                  <a:pos x="0" y="447"/>
                </a:cxn>
              </a:cxnLst>
              <a:rect l="0" t="0" r="0" b="0"/>
              <a:pathLst>
                <a:path w="2561" h="621">
                  <a:moveTo>
                    <a:pt x="0" y="620"/>
                  </a:moveTo>
                  <a:lnTo>
                    <a:pt x="2560" y="620"/>
                  </a:lnTo>
                  <a:lnTo>
                    <a:pt x="2172" y="0"/>
                  </a:lnTo>
                  <a:lnTo>
                    <a:pt x="382" y="0"/>
                  </a:lnTo>
                  <a:lnTo>
                    <a:pt x="0" y="620"/>
                  </a:lnTo>
                </a:path>
              </a:pathLst>
            </a:custGeom>
            <a:gradFill rotWithShape="0">
              <a:gsLst>
                <a:gs pos="0">
                  <a:srgbClr val="FAD58C"/>
                </a:gs>
                <a:gs pos="100000">
                  <a:srgbClr val="F4A70C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80" name="Freeform 28"/>
            <p:cNvSpPr/>
            <p:nvPr/>
          </p:nvSpPr>
          <p:spPr>
            <a:xfrm>
              <a:off x="3630" y="1195"/>
              <a:ext cx="376" cy="533"/>
            </a:xfrm>
            <a:custGeom>
              <a:avLst/>
              <a:gdLst/>
              <a:ahLst/>
              <a:cxnLst>
                <a:cxn ang="0">
                  <a:pos x="257" y="532"/>
                </a:cxn>
                <a:cxn ang="0">
                  <a:pos x="375" y="381"/>
                </a:cxn>
                <a:cxn ang="0">
                  <a:pos x="65" y="0"/>
                </a:cxn>
                <a:cxn ang="0">
                  <a:pos x="0" y="80"/>
                </a:cxn>
                <a:cxn ang="0">
                  <a:pos x="257" y="532"/>
                </a:cxn>
              </a:cxnLst>
              <a:rect l="0" t="0" r="0" b="0"/>
              <a:pathLst>
                <a:path w="564" h="738">
                  <a:moveTo>
                    <a:pt x="385" y="737"/>
                  </a:moveTo>
                  <a:lnTo>
                    <a:pt x="563" y="527"/>
                  </a:lnTo>
                  <a:lnTo>
                    <a:pt x="97" y="0"/>
                  </a:lnTo>
                  <a:lnTo>
                    <a:pt x="0" y="111"/>
                  </a:lnTo>
                  <a:lnTo>
                    <a:pt x="385" y="737"/>
                  </a:lnTo>
                </a:path>
              </a:pathLst>
            </a:custGeom>
            <a:gradFill rotWithShape="0">
              <a:gsLst>
                <a:gs pos="0">
                  <a:srgbClr val="9A38CA"/>
                </a:gs>
                <a:gs pos="100000">
                  <a:srgbClr val="C247FF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81" name="Freeform 29"/>
            <p:cNvSpPr/>
            <p:nvPr/>
          </p:nvSpPr>
          <p:spPr>
            <a:xfrm>
              <a:off x="3035" y="1195"/>
              <a:ext cx="659" cy="80"/>
            </a:xfrm>
            <a:custGeom>
              <a:avLst/>
              <a:gdLst/>
              <a:ahLst/>
              <a:cxnLst>
                <a:cxn ang="0">
                  <a:pos x="0" y="79"/>
                </a:cxn>
                <a:cxn ang="0">
                  <a:pos x="594" y="79"/>
                </a:cxn>
                <a:cxn ang="0">
                  <a:pos x="658" y="0"/>
                </a:cxn>
                <a:cxn ang="0">
                  <a:pos x="206" y="0"/>
                </a:cxn>
                <a:cxn ang="0">
                  <a:pos x="0" y="79"/>
                </a:cxn>
              </a:cxnLst>
              <a:rect l="0" t="0" r="0" b="0"/>
              <a:pathLst>
                <a:path w="987" h="110">
                  <a:moveTo>
                    <a:pt x="0" y="109"/>
                  </a:moveTo>
                  <a:lnTo>
                    <a:pt x="889" y="109"/>
                  </a:lnTo>
                  <a:lnTo>
                    <a:pt x="986" y="0"/>
                  </a:lnTo>
                  <a:lnTo>
                    <a:pt x="308" y="0"/>
                  </a:lnTo>
                  <a:lnTo>
                    <a:pt x="0" y="109"/>
                  </a:lnTo>
                </a:path>
              </a:pathLst>
            </a:custGeom>
            <a:gradFill rotWithShape="0">
              <a:gsLst>
                <a:gs pos="0">
                  <a:srgbClr val="C247FF"/>
                </a:gs>
                <a:gs pos="100000">
                  <a:srgbClr val="632482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82" name="Freeform 30"/>
            <p:cNvSpPr/>
            <p:nvPr/>
          </p:nvSpPr>
          <p:spPr>
            <a:xfrm>
              <a:off x="2789" y="1253"/>
              <a:ext cx="1111" cy="454"/>
            </a:xfrm>
            <a:custGeom>
              <a:avLst/>
              <a:gdLst/>
              <a:ahLst/>
              <a:cxnLst>
                <a:cxn ang="0">
                  <a:pos x="0" y="453"/>
                </a:cxn>
                <a:cxn ang="0">
                  <a:pos x="1110" y="453"/>
                </a:cxn>
                <a:cxn ang="0">
                  <a:pos x="853" y="0"/>
                </a:cxn>
                <a:cxn ang="0">
                  <a:pos x="258" y="0"/>
                </a:cxn>
                <a:cxn ang="0">
                  <a:pos x="0" y="453"/>
                </a:cxn>
              </a:cxnLst>
              <a:rect l="0" t="0" r="0" b="0"/>
              <a:pathLst>
                <a:path w="1669" h="629">
                  <a:moveTo>
                    <a:pt x="0" y="628"/>
                  </a:moveTo>
                  <a:lnTo>
                    <a:pt x="1668" y="628"/>
                  </a:lnTo>
                  <a:lnTo>
                    <a:pt x="1281" y="0"/>
                  </a:lnTo>
                  <a:lnTo>
                    <a:pt x="388" y="0"/>
                  </a:lnTo>
                  <a:lnTo>
                    <a:pt x="0" y="628"/>
                  </a:lnTo>
                </a:path>
              </a:pathLst>
            </a:custGeom>
            <a:gradFill rotWithShape="0">
              <a:gsLst>
                <a:gs pos="0">
                  <a:srgbClr val="E0A3FF"/>
                </a:gs>
                <a:gs pos="100000">
                  <a:srgbClr val="C247FF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83" name="Freeform 31"/>
            <p:cNvSpPr/>
            <p:nvPr/>
          </p:nvSpPr>
          <p:spPr>
            <a:xfrm>
              <a:off x="3329" y="754"/>
              <a:ext cx="318" cy="451"/>
            </a:xfrm>
            <a:custGeom>
              <a:avLst/>
              <a:gdLst/>
              <a:ahLst/>
              <a:cxnLst>
                <a:cxn ang="0">
                  <a:pos x="258" y="450"/>
                </a:cxn>
                <a:cxn ang="0">
                  <a:pos x="317" y="380"/>
                </a:cxn>
                <a:cxn ang="0">
                  <a:pos x="0" y="0"/>
                </a:cxn>
                <a:cxn ang="0">
                  <a:pos x="258" y="450"/>
                </a:cxn>
              </a:cxnLst>
              <a:rect l="0" t="0" r="0" b="0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gradFill rotWithShape="0">
              <a:gsLst>
                <a:gs pos="0">
                  <a:srgbClr val="0051CA"/>
                </a:gs>
                <a:gs pos="100000">
                  <a:srgbClr val="0066FF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784" name="Freeform 32"/>
            <p:cNvSpPr/>
            <p:nvPr/>
          </p:nvSpPr>
          <p:spPr>
            <a:xfrm>
              <a:off x="3072" y="754"/>
              <a:ext cx="515" cy="451"/>
            </a:xfrm>
            <a:custGeom>
              <a:avLst/>
              <a:gdLst/>
              <a:ahLst/>
              <a:cxnLst>
                <a:cxn ang="0">
                  <a:pos x="0" y="450"/>
                </a:cxn>
                <a:cxn ang="0">
                  <a:pos x="514" y="450"/>
                </a:cxn>
                <a:cxn ang="0">
                  <a:pos x="258" y="0"/>
                </a:cxn>
                <a:cxn ang="0">
                  <a:pos x="0" y="450"/>
                </a:cxn>
              </a:cxnLst>
              <a:rect l="0" t="0" r="0" b="0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gradFill rotWithShape="0">
              <a:gsLst>
                <a:gs pos="0">
                  <a:srgbClr val="9EC5FF"/>
                </a:gs>
                <a:gs pos="100000">
                  <a:srgbClr val="0066FF"/>
                </a:gs>
              </a:gsLst>
              <a:lin ang="2700000" scaled="1"/>
              <a:tileRect/>
            </a:gra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38689" name="Text Box 33"/>
            <p:cNvSpPr txBox="1">
              <a:spLocks noChangeArrowheads="1"/>
            </p:cNvSpPr>
            <p:nvPr/>
          </p:nvSpPr>
          <p:spPr bwMode="gray">
            <a:xfrm>
              <a:off x="3273" y="988"/>
              <a:ext cx="119" cy="205"/>
            </a:xfrm>
            <a:prstGeom prst="rect">
              <a:avLst/>
            </a:prstGeom>
            <a:noFill/>
            <a:ln w="9525" algn="ctr">
              <a:noFill/>
              <a:miter lim="800000"/>
            </a:ln>
            <a:effectLst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仿宋_GB2312" pitchFamily="49" charset="-122"/>
                <a:ea typeface="仿宋_GB2312" pitchFamily="49" charset="-122"/>
                <a:cs typeface="+mn-cs"/>
              </a:endParaRPr>
            </a:p>
          </p:txBody>
        </p:sp>
        <p:sp>
          <p:nvSpPr>
            <p:cNvPr id="74786" name="Text Box 35"/>
            <p:cNvSpPr txBox="1"/>
            <p:nvPr/>
          </p:nvSpPr>
          <p:spPr>
            <a:xfrm>
              <a:off x="2723" y="1979"/>
              <a:ext cx="1220" cy="18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 eaLnBrk="0" hangingPunct="0"/>
              <a:r>
                <a:rPr 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Около </a:t>
              </a:r>
              <a:r>
                <a:rPr lang="ru-RU" alt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2-3</a:t>
              </a:r>
              <a:r>
                <a:rPr 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долл </a:t>
              </a:r>
              <a:r>
                <a:rPr lang="ru-RU" altLang="zh-CN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США</a:t>
              </a:r>
              <a:endParaRPr lang="en-US" altLang="zh-CN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787" name="Text Box 36"/>
            <p:cNvSpPr txBox="1"/>
            <p:nvPr/>
          </p:nvSpPr>
          <p:spPr>
            <a:xfrm>
              <a:off x="2694" y="2497"/>
              <a:ext cx="1279" cy="2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 eaLnBrk="0" hangingPunct="0"/>
              <a:r>
                <a:rPr 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Около </a:t>
              </a:r>
              <a:r>
                <a:rPr lang="ru-RU" alt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долл </a:t>
              </a:r>
              <a:r>
                <a:rPr lang="ru-RU" alt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США</a:t>
              </a:r>
              <a:endParaRPr lang="zh-CN" altLang="en-US"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788" name="Text Box 37"/>
            <p:cNvSpPr txBox="1"/>
            <p:nvPr/>
          </p:nvSpPr>
          <p:spPr>
            <a:xfrm>
              <a:off x="2633" y="3015"/>
              <a:ext cx="1402" cy="20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pPr algn="ctr" eaLnBrk="0" hangingPunct="0"/>
              <a:r>
                <a:rPr 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Около </a:t>
              </a:r>
              <a:r>
                <a:rPr lang="ru-RU" alt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1-2</a:t>
              </a:r>
              <a:r>
                <a:rPr 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долл </a:t>
              </a:r>
              <a:r>
                <a:rPr lang="ru-RU" altLang="zh-CN" sz="14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США</a:t>
              </a:r>
              <a:endParaRPr lang="en-US" altLang="zh-CN" sz="14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4789" name="Text Box 35"/>
          <p:cNvSpPr txBox="1"/>
          <p:nvPr/>
        </p:nvSpPr>
        <p:spPr>
          <a:xfrm>
            <a:off x="5292060" y="2067708"/>
            <a:ext cx="1180131" cy="20005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 eaLnBrk="0" hangingPunct="0"/>
            <a:r>
              <a:rPr lang="zh-CN" sz="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Около </a:t>
            </a:r>
            <a:r>
              <a:rPr lang="ru-RU" altLang="zh-CN" sz="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en-US" altLang="zh-CN" sz="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ru-RU" altLang="zh-CN" sz="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sz="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долл </a:t>
            </a:r>
            <a:r>
              <a:rPr lang="ru-RU" altLang="zh-CN" sz="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США</a:t>
            </a:r>
            <a:endParaRPr lang="en-US" altLang="zh-CN" sz="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74790" name="标题 27"/>
          <p:cNvSpPr txBox="1"/>
          <p:nvPr/>
        </p:nvSpPr>
        <p:spPr>
          <a:xfrm>
            <a:off x="365532" y="212849"/>
            <a:ext cx="7950780" cy="6254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endParaRPr lang="ru-RU" altLang="zh-CN" sz="20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</a:pPr>
            <a:endParaRPr lang="ru-RU" altLang="zh-CN" sz="20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</a:pPr>
            <a:r>
              <a:rPr lang="en-US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5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 </a:t>
            </a:r>
            <a:r>
              <a:rPr lang="zh-CN" altLang="en-US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Э</a:t>
            </a:r>
            <a:r>
              <a:rPr lang="zh-CN" altLang="en-US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кономический эффект</a:t>
            </a: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от применения  угольной золы: </a:t>
            </a:r>
          </a:p>
          <a:p>
            <a:pPr>
              <a:spcBef>
                <a:spcPct val="20000"/>
              </a:spcBef>
            </a:pPr>
            <a:endParaRPr lang="ru-RU" altLang="zh-CN" sz="20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</a:pPr>
            <a:r>
              <a:rPr lang="ru-RU" altLang="zh-CN" sz="20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     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>
            <a:noFill/>
          </a:ln>
        </p:spPr>
        <p:txBody>
          <a:bodyPr wrap="square" lIns="91440" tIns="45720" rIns="91440" bIns="4572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ru-RU" altLang="zh-CN" sz="1200" dirty="0">
                <a:solidFill>
                  <a:srgbClr val="898989"/>
                </a:solidFill>
                <a:ea typeface="宋体" panose="02010600030101010101" pitchFamily="2" charset="-122"/>
              </a:rPr>
              <a:pPr lvl="0" indent="0" algn="r"/>
              <a:t>4</a:t>
            </a:fld>
            <a:endParaRPr lang="ru-RU" altLang="zh-CN" sz="120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0437" y="3435822"/>
            <a:ext cx="8003929" cy="1236663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37000"/>
                  <a:satMod val="300000"/>
                  <a:alpha val="37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60437" y="1923696"/>
            <a:ext cx="8183563" cy="14401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37000"/>
                  <a:satMod val="300000"/>
                  <a:alpha val="37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76475" y="1019175"/>
            <a:ext cx="2406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b="0" i="0" u="none" strike="noStrike" kern="1200" cap="none" spc="0" normalizeH="0" baseline="0" noProof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84</a:t>
            </a:r>
            <a:r>
              <a:rPr kumimoji="0" lang="ru-RU" b="0" i="0" u="none" strike="noStrike" kern="1200" cap="none" spc="0" normalizeH="0" baseline="0" noProof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дочерних</a:t>
            </a:r>
            <a:r>
              <a:rPr kumimoji="0" b="0" i="0" u="none" strike="noStrike" kern="1200" cap="none" spc="0" normalizeH="0" baseline="0" noProof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компани</a:t>
            </a:r>
            <a:r>
              <a:rPr kumimoji="0" lang="ru-RU" b="0" i="0" u="none" strike="noStrike" kern="1200" cap="none" spc="0" normalizeH="0" baseline="0" noProof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й</a:t>
            </a:r>
            <a:endParaRPr kumimoji="0" b="0" i="0" u="none" strike="noStrike" kern="1200" cap="none" spc="0" normalizeH="0" baseline="0" noProof="1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小标宋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0649" y="339563"/>
            <a:ext cx="1971579" cy="140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19"/>
          <p:cNvSpPr txBox="1"/>
          <p:nvPr/>
        </p:nvSpPr>
        <p:spPr bwMode="auto">
          <a:xfrm>
            <a:off x="1043706" y="1851690"/>
            <a:ext cx="7806039" cy="1624279"/>
          </a:xfrm>
          <a:prstGeom prst="rect">
            <a:avLst/>
          </a:prstGeom>
          <a:noFill/>
        </p:spPr>
        <p:txBody>
          <a:bodyPr wrap="square" lIns="102860" tIns="51429" rIns="102860" bIns="51429">
            <a:spAutoFit/>
          </a:bodyPr>
          <a:lstStyle/>
          <a:p>
            <a:pPr marR="0" algn="just" defTabSz="914400" fontAlgn="auto">
              <a:lnSpc>
                <a:spcPct val="130000"/>
              </a:lnSpc>
              <a:buClrTx/>
              <a:buSzTx/>
              <a:defRPr/>
            </a:pPr>
            <a:r>
              <a:rPr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Годовой доход от деятельности составил 355 млрд юаней</a:t>
            </a:r>
            <a:r>
              <a:rPr lang="ru-RU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 за 2018 г.</a:t>
            </a:r>
            <a:r>
              <a:rPr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. </a:t>
            </a:r>
            <a:r>
              <a:rPr lang="ru-RU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В том числе </a:t>
            </a:r>
            <a:r>
              <a:rPr kumimoji="0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на внутреннем рынке завершено 267</a:t>
            </a:r>
            <a:r>
              <a:rPr kumimoji="0" lang="ru-RU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,</a:t>
            </a:r>
            <a:r>
              <a:rPr kumimoji="0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476 млрд юаней, что составляет 76%;</a:t>
            </a:r>
            <a:r>
              <a:rPr kumimoji="0" lang="ru-RU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</a:t>
            </a:r>
            <a:r>
              <a:rPr lang="ru-RU"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Н</a:t>
            </a:r>
            <a:r>
              <a:rPr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а </a:t>
            </a:r>
            <a:r>
              <a:rPr lang="ru-RU"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м</a:t>
            </a:r>
            <a:r>
              <a:rPr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еждународном рынке </a:t>
            </a:r>
            <a:r>
              <a:rPr lang="ru-RU"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выполнено</a:t>
            </a:r>
            <a:r>
              <a:rPr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87</a:t>
            </a:r>
            <a:r>
              <a:rPr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,</a:t>
            </a:r>
            <a:r>
              <a:rPr lang="ru-RU"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524</a:t>
            </a:r>
            <a:r>
              <a:rPr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 млрд юаней, что составляет </a:t>
            </a:r>
            <a:r>
              <a:rPr lang="ru-RU"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24</a:t>
            </a:r>
            <a:r>
              <a:rPr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%</a:t>
            </a:r>
            <a:r>
              <a:rPr lang="ru-RU" sz="200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.</a:t>
            </a:r>
            <a:endParaRPr kumimoji="0" lang="ru-RU" sz="2000" kern="1200" cap="none" spc="0" normalizeH="0" baseline="0" noProof="1">
              <a:solidFill>
                <a:srgbClr val="0070C0"/>
              </a:solidFill>
              <a:latin typeface="Times New Roman" panose="02020603050405020304" pitchFamily="18" charset="0"/>
              <a:ea typeface="方正小标宋简体" pitchFamily="65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21"/>
          <p:cNvSpPr txBox="1"/>
          <p:nvPr/>
        </p:nvSpPr>
        <p:spPr bwMode="auto">
          <a:xfrm>
            <a:off x="1115712" y="3363816"/>
            <a:ext cx="7848654" cy="1544257"/>
          </a:xfrm>
          <a:prstGeom prst="rect">
            <a:avLst/>
          </a:prstGeom>
          <a:noFill/>
        </p:spPr>
        <p:txBody>
          <a:bodyPr wrap="square" lIns="102860" tIns="51429" rIns="102860" bIns="51429">
            <a:spAutoFit/>
          </a:bodyPr>
          <a:lstStyle/>
          <a:p>
            <a:pPr marR="0" algn="just" defTabSz="914400" fontAlgn="auto">
              <a:lnSpc>
                <a:spcPct val="130000"/>
              </a:lnSpc>
              <a:buClrTx/>
              <a:buSzTx/>
              <a:defRPr/>
            </a:pPr>
            <a:r>
              <a:rPr kumimoji="0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Сумма новых подписанных контрактов за год составила 571,8 млрд юаней. В том числе сумма  новых подписанных контрактов в стране составил</a:t>
            </a:r>
            <a:r>
              <a:rPr kumimoji="0" lang="ru-RU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а</a:t>
            </a:r>
            <a:r>
              <a:rPr kumimoji="0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3</a:t>
            </a:r>
            <a:r>
              <a:rPr kumimoji="0" lang="ru-RU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3</a:t>
            </a:r>
            <a:r>
              <a:rPr kumimoji="0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1</a:t>
            </a:r>
            <a:r>
              <a:rPr kumimoji="0" lang="ru-RU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,</a:t>
            </a:r>
            <a:r>
              <a:rPr kumimoji="0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953 млрд </a:t>
            </a:r>
            <a:r>
              <a:rPr lang="ru-RU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ю</a:t>
            </a:r>
            <a:r>
              <a:rPr kumimoji="0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аней, что составляет 60%, сумма  новых подписанных контрактов на международном рынке составило 231,168 млрд </a:t>
            </a:r>
            <a:r>
              <a:rPr lang="ru-RU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ю</a:t>
            </a:r>
            <a:r>
              <a:rPr kumimoji="0" kern="1200" cap="none" spc="0" normalizeH="0" baseline="0" noProof="1"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аней, что составляет 40%.</a:t>
            </a:r>
          </a:p>
        </p:txBody>
      </p:sp>
      <p:sp>
        <p:nvSpPr>
          <p:cNvPr id="9" name="矩形 8"/>
          <p:cNvSpPr/>
          <p:nvPr/>
        </p:nvSpPr>
        <p:spPr>
          <a:xfrm>
            <a:off x="6592888" y="1019175"/>
            <a:ext cx="22606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b="0" i="0" u="none" strike="noStrike" kern="1200" cap="none" spc="0" normalizeH="0" baseline="0" noProof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210 </a:t>
            </a:r>
            <a:r>
              <a:rPr kumimoji="0" lang="ru-RU" b="0" i="0" u="none" strike="noStrike" kern="1200" cap="none" spc="0" normalizeH="0" baseline="0" noProof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тыс.</a:t>
            </a:r>
            <a:r>
              <a:rPr kumimoji="0" b="0" i="0" u="none" strike="noStrike" kern="1200" cap="none" spc="0" normalizeH="0" baseline="0" noProof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сотрудников</a:t>
            </a:r>
          </a:p>
        </p:txBody>
      </p:sp>
      <p:pic>
        <p:nvPicPr>
          <p:cNvPr id="11273" name="图片 9"/>
          <p:cNvPicPr>
            <a:picLocks noChangeAspect="1"/>
          </p:cNvPicPr>
          <p:nvPr/>
        </p:nvPicPr>
        <p:blipFill>
          <a:blip r:embed="rId3" cstate="print"/>
          <a:srcRect l="9103" t="15897" r="15257" b="21281"/>
          <a:stretch>
            <a:fillRect/>
          </a:stretch>
        </p:blipFill>
        <p:spPr>
          <a:xfrm>
            <a:off x="531813" y="379413"/>
            <a:ext cx="1744662" cy="1495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箭头: V 形 7"/>
          <p:cNvSpPr/>
          <p:nvPr/>
        </p:nvSpPr>
        <p:spPr>
          <a:xfrm>
            <a:off x="728663" y="2427288"/>
            <a:ext cx="288925" cy="28892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箭头: V 形 23"/>
          <p:cNvSpPr/>
          <p:nvPr/>
        </p:nvSpPr>
        <p:spPr>
          <a:xfrm>
            <a:off x="827088" y="4140200"/>
            <a:ext cx="288925" cy="288925"/>
          </a:xfrm>
          <a:prstGeom prst="chevron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>
            <a:noFill/>
          </a:ln>
        </p:spPr>
        <p:txBody>
          <a:bodyPr wrap="square" lIns="91440" tIns="45720" rIns="91440" bIns="4572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ru-RU" altLang="zh-CN" sz="1200" dirty="0">
                <a:solidFill>
                  <a:srgbClr val="898989"/>
                </a:solidFill>
                <a:ea typeface="宋体" panose="02010600030101010101" pitchFamily="2" charset="-122"/>
              </a:rPr>
              <a:pPr lvl="0" indent="0" algn="r"/>
              <a:t>5</a:t>
            </a:fld>
            <a:endParaRPr lang="ru-RU" altLang="zh-CN" sz="120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07778" y="123546"/>
            <a:ext cx="6408534" cy="4877701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37000"/>
                  <a:satMod val="300000"/>
                  <a:alpha val="37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67658" y="101321"/>
            <a:ext cx="1352550" cy="5042179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37000"/>
                  <a:satMod val="300000"/>
                  <a:alpha val="37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dk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09788" y="134938"/>
            <a:ext cx="61595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В 201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8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году компания группы получила 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к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редитный рейтинг Moody Baa1, S &amp; P BBB + и Fitch A-credit, что является более высоким рейтингом в области инженерного строительства.</a:t>
            </a:r>
          </a:p>
        </p:txBody>
      </p:sp>
      <p:sp>
        <p:nvSpPr>
          <p:cNvPr id="6" name="矩形 5"/>
          <p:cNvSpPr/>
          <p:nvPr/>
        </p:nvSpPr>
        <p:spPr>
          <a:xfrm>
            <a:off x="476250" y="80963"/>
            <a:ext cx="135255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201</a:t>
            </a:r>
            <a:r>
              <a:rPr kumimoji="0" lang="ru-RU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8</a:t>
            </a:r>
            <a:r>
              <a:rPr kumimoji="0" lang="ru-RU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г.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109788" y="1168400"/>
            <a:ext cx="6286500" cy="33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Занимает 1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82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-е место среди компаний Fortune Global 500 в 201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8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году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矩形 7"/>
          <p:cNvSpPr/>
          <p:nvPr/>
        </p:nvSpPr>
        <p:spPr>
          <a:xfrm>
            <a:off x="682625" y="1027113"/>
            <a:ext cx="944563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1</a:t>
            </a:r>
            <a:r>
              <a:rPr kumimoji="0" lang="ru-RU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82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E46C0A"/>
              </a:solidFill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2109788" y="1957388"/>
            <a:ext cx="6492875" cy="584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З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анимает 22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-е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место среди 100 крупнейших китайских транснациональных компаний 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в 2018</a:t>
            </a:r>
            <a:r>
              <a:rPr kumimoji="0" lang="ru-RU" sz="1600" kern="1200" cap="none" spc="0" normalizeH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10" name="矩形 9"/>
          <p:cNvSpPr/>
          <p:nvPr/>
        </p:nvSpPr>
        <p:spPr>
          <a:xfrm>
            <a:off x="827088" y="1830388"/>
            <a:ext cx="122396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E46C0A"/>
                </a:solidFill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22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E46C0A"/>
              </a:solidFill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2103438" y="2620963"/>
            <a:ext cx="6159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З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анимает 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6-е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место среди 250 крупнейших мировых подрядчиков ENR, 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и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занимает первое место в мире в области энергетики </a:t>
            </a:r>
            <a:r>
              <a:rPr lang="ru-RU" sz="160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в 2018 г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矩形 11"/>
          <p:cNvSpPr/>
          <p:nvPr/>
        </p:nvSpPr>
        <p:spPr>
          <a:xfrm>
            <a:off x="936625" y="2681288"/>
            <a:ext cx="5905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E46C0A"/>
                </a:solidFill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5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E46C0A"/>
              </a:solidFill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3" name="TextBox 5"/>
          <p:cNvSpPr txBox="1"/>
          <p:nvPr/>
        </p:nvSpPr>
        <p:spPr>
          <a:xfrm>
            <a:off x="2065338" y="3381375"/>
            <a:ext cx="6375400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Компания занимает второе место в топ-150 крупнейших мировых компаний по проектированию машиностроения и 17-е место среди международных проектных компаний, занимая первое место среди китайских 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госудорственных 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компаний </a:t>
            </a:r>
            <a:r>
              <a:rPr lang="ru-RU" sz="160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  <a:sym typeface="+mn-ea"/>
              </a:rPr>
              <a:t>в 2018 г.</a:t>
            </a:r>
            <a:endParaRPr kumimoji="0" sz="1600" kern="1200" cap="none" spc="0" normalizeH="0" baseline="0" noProof="1">
              <a:solidFill>
                <a:srgbClr val="0070C0"/>
              </a:solidFill>
              <a:latin typeface="Times New Roman" panose="02020603050405020304" pitchFamily="18" charset="0"/>
              <a:ea typeface="方正小标宋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36625" y="3500438"/>
            <a:ext cx="519113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altLang="zh-CN" sz="3200" dirty="0">
                <a:solidFill>
                  <a:srgbClr val="E46C0A"/>
                </a:solidFill>
                <a:latin typeface="方正小标宋简体" pitchFamily="65" charset="-122"/>
                <a:ea typeface="方正小标宋简体" pitchFamily="65" charset="-122"/>
              </a:rPr>
              <a:t>2</a:t>
            </a:r>
            <a:endParaRPr lang="zh-CN" altLang="en-US" sz="3200" dirty="0">
              <a:solidFill>
                <a:srgbClr val="E46C0A"/>
              </a:solidFill>
              <a:latin typeface="方正小标宋简体" pitchFamily="65" charset="-122"/>
              <a:ea typeface="方正小标宋简体" pitchFamily="65" charset="-122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2065338" y="4457700"/>
            <a:ext cx="6159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 fontAlgn="auto">
              <a:buClrTx/>
              <a:buSzTx/>
              <a:defRPr/>
            </a:pP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З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анимает 10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-е</a:t>
            </a:r>
            <a:r>
              <a:rPr kumimoji="0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место среди 250 крупнейших международных подрядчиков ENR 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в 2018</a:t>
            </a:r>
            <a:r>
              <a:rPr kumimoji="0" lang="ru-RU" sz="1600" kern="1200" cap="none" spc="0" normalizeH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 </a:t>
            </a:r>
            <a:r>
              <a:rPr kumimoji="0" lang="ru-RU" sz="1600" kern="1200" cap="none" spc="0" normalizeH="0" baseline="0" noProof="1">
                <a:solidFill>
                  <a:srgbClr val="0070C0"/>
                </a:solidFill>
                <a:latin typeface="Times New Roman" panose="02020603050405020304" pitchFamily="18" charset="0"/>
                <a:ea typeface="方正小标宋简体" pitchFamily="65" charset="-122"/>
                <a:cs typeface="Times New Roman" panose="02020603050405020304" pitchFamily="18" charset="0"/>
              </a:rPr>
              <a:t>г.</a:t>
            </a:r>
            <a:endParaRPr kumimoji="0" lang="zh-CN" altLang="en-US" sz="1600" kern="1200" cap="none" spc="0" normalizeH="0" baseline="0" noProof="1">
              <a:solidFill>
                <a:srgbClr val="0070C0"/>
              </a:solidFill>
              <a:latin typeface="Times New Roman" panose="02020603050405020304" pitchFamily="18" charset="0"/>
              <a:ea typeface="方正小标宋简体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27088" y="4411663"/>
            <a:ext cx="6619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R="0" lvl="0">
              <a:buClrTx/>
              <a:buSzTx/>
              <a:defRPr/>
            </a:pPr>
            <a:r>
              <a:rPr lang="en-US" altLang="zh-CN" sz="3200" dirty="0">
                <a:solidFill>
                  <a:srgbClr val="E46C0A"/>
                </a:solidFill>
                <a:latin typeface="方正小标宋简体" pitchFamily="65" charset="-122"/>
                <a:ea typeface="方正小标宋简体" pitchFamily="65" charset="-122"/>
              </a:rPr>
              <a:t>10</a:t>
            </a:r>
            <a:endParaRPr lang="zh-CN" altLang="en-US" sz="3200" dirty="0">
              <a:solidFill>
                <a:srgbClr val="E46C0A"/>
              </a:solidFill>
              <a:latin typeface="方正小标宋简体" pitchFamily="65" charset="-122"/>
              <a:ea typeface="方正小标宋简体" pitchFamily="65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6"/>
          <p:cNvSpPr txBox="1"/>
          <p:nvPr/>
        </p:nvSpPr>
        <p:spPr>
          <a:xfrm>
            <a:off x="8567738" y="48212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6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  <p:pic>
        <p:nvPicPr>
          <p:cNvPr id="17410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8" y="2633663"/>
            <a:ext cx="5400675" cy="2033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750" y="908050"/>
            <a:ext cx="2359025" cy="1316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2" name="图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1538" y="927100"/>
            <a:ext cx="2305050" cy="129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图片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30938" y="2703513"/>
            <a:ext cx="2336800" cy="193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9350" y="931863"/>
            <a:ext cx="2365375" cy="1279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>
            <a:off x="539750" y="285750"/>
            <a:ext cx="52196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altLang="zh-CN" sz="2400" b="1" i="0" u="none" strike="noStrike" kern="1200" cap="none" spc="0" normalizeH="0" baseline="0" noProof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Проекты в </a:t>
            </a:r>
            <a:r>
              <a:rPr lang="ru-RU" altLang="zh-CN" sz="2400" b="1" noProof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itchFamily="65" charset="-122"/>
                <a:ea typeface="方正小标宋简体" pitchFamily="65" charset="-122"/>
              </a:rPr>
              <a:t>д</a:t>
            </a:r>
            <a:r>
              <a:rPr kumimoji="0" lang="zh-CN" altLang="en-US" sz="2400" b="1" i="0" u="none" strike="noStrike" kern="1200" cap="none" spc="0" normalizeH="0" baseline="0" noProof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орожно</a:t>
            </a:r>
            <a:r>
              <a:rPr lang="ru-RU" altLang="zh-CN" sz="2400" b="1" noProof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itchFamily="65" charset="-122"/>
                <a:ea typeface="方正小标宋简体" pitchFamily="65" charset="-122"/>
              </a:rPr>
              <a:t>й</a:t>
            </a:r>
            <a:r>
              <a:rPr kumimoji="0" lang="zh-CN" altLang="en-US" sz="2400" b="1" i="0" u="none" strike="noStrike" kern="1200" cap="none" spc="0" normalizeH="0" baseline="0" noProof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 </a:t>
            </a:r>
            <a:r>
              <a:rPr kumimoji="0" lang="ru-RU" altLang="zh-CN" sz="2400" b="1" i="0" u="none" strike="noStrike" kern="1200" cap="none" spc="0" normalizeH="0" baseline="0" noProof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отрасли</a:t>
            </a:r>
          </a:p>
        </p:txBody>
      </p:sp>
      <p:sp>
        <p:nvSpPr>
          <p:cNvPr id="17416" name="文本框 11"/>
          <p:cNvSpPr txBox="1"/>
          <p:nvPr/>
        </p:nvSpPr>
        <p:spPr>
          <a:xfrm>
            <a:off x="755650" y="2259013"/>
            <a:ext cx="2038350" cy="3381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600" dirty="0">
                <a:latin typeface="Calibri" panose="020F0502020204030204" pitchFamily="34" charset="0"/>
                <a:ea typeface="宋体" panose="02010600030101010101" pitchFamily="2" charset="-122"/>
              </a:rPr>
              <a:t>Шоссе</a:t>
            </a:r>
            <a:r>
              <a:rPr lang="ru-RU" altLang="zh-CN" sz="1600" dirty="0">
                <a:latin typeface="Calibri" panose="020F0502020204030204" pitchFamily="34" charset="0"/>
                <a:ea typeface="宋体" panose="02010600030101010101" pitchFamily="2" charset="-122"/>
              </a:rPr>
              <a:t> в Марокко </a:t>
            </a:r>
          </a:p>
        </p:txBody>
      </p:sp>
      <p:sp>
        <p:nvSpPr>
          <p:cNvPr id="17417" name="文本框 12"/>
          <p:cNvSpPr txBox="1"/>
          <p:nvPr/>
        </p:nvSpPr>
        <p:spPr>
          <a:xfrm>
            <a:off x="3311525" y="2295525"/>
            <a:ext cx="2798763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Шуанси шоссе в Казахстане</a:t>
            </a:r>
          </a:p>
        </p:txBody>
      </p:sp>
      <p:sp>
        <p:nvSpPr>
          <p:cNvPr id="17418" name="文本框 13"/>
          <p:cNvSpPr txBox="1"/>
          <p:nvPr/>
        </p:nvSpPr>
        <p:spPr>
          <a:xfrm>
            <a:off x="6270625" y="2249488"/>
            <a:ext cx="2732088" cy="338554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С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коростное шоссе </a:t>
            </a:r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в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Грузи</a:t>
            </a:r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и</a:t>
            </a:r>
          </a:p>
        </p:txBody>
      </p:sp>
      <p:sp>
        <p:nvSpPr>
          <p:cNvPr id="17419" name="文本框 14"/>
          <p:cNvSpPr txBox="1"/>
          <p:nvPr/>
        </p:nvSpPr>
        <p:spPr>
          <a:xfrm>
            <a:off x="6032500" y="4640263"/>
            <a:ext cx="3111500" cy="3381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скоростное шоссе </a:t>
            </a:r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в 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Сик</a:t>
            </a:r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и Кении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17420" name="文本框 15"/>
          <p:cNvSpPr txBox="1"/>
          <p:nvPr/>
        </p:nvSpPr>
        <p:spPr>
          <a:xfrm>
            <a:off x="627063" y="4714875"/>
            <a:ext cx="3163887" cy="3365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Путепровод </a:t>
            </a:r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в г. </a:t>
            </a:r>
            <a:r>
              <a:rPr lang="zh-CN" altLang="en-US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Чжэнчжоу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noFill/>
          <a:ln>
            <a:noFill/>
          </a:ln>
        </p:spPr>
        <p:txBody>
          <a:bodyPr wrap="square" lIns="91440" tIns="45720" rIns="91440" bIns="4572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indent="0" algn="r"/>
            <a:fld id="{9A0DB2DC-4C9A-4742-B13C-FB6460FD3503}" type="slidenum">
              <a:rPr lang="ru-RU" altLang="zh-CN" sz="1200" dirty="0">
                <a:solidFill>
                  <a:srgbClr val="898989"/>
                </a:solidFill>
                <a:ea typeface="宋体" panose="02010600030101010101" pitchFamily="2" charset="-122"/>
              </a:rPr>
              <a:pPr lvl="0" indent="0" algn="r"/>
              <a:t>7</a:t>
            </a:fld>
            <a:endParaRPr lang="ru-RU" altLang="zh-CN" sz="120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pic>
        <p:nvPicPr>
          <p:cNvPr id="19458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088" y="627063"/>
            <a:ext cx="3673475" cy="185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9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363" y="627063"/>
            <a:ext cx="3538537" cy="1887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图片 7"/>
          <p:cNvPicPr>
            <a:picLocks noChangeAspect="1"/>
          </p:cNvPicPr>
          <p:nvPr/>
        </p:nvPicPr>
        <p:blipFill>
          <a:blip r:embed="rId4" cstate="print"/>
          <a:srcRect r="8315"/>
          <a:stretch>
            <a:fillRect/>
          </a:stretch>
        </p:blipFill>
        <p:spPr>
          <a:xfrm>
            <a:off x="827088" y="2876550"/>
            <a:ext cx="3744912" cy="1782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图片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363" y="2932113"/>
            <a:ext cx="3538537" cy="172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 9"/>
          <p:cNvSpPr/>
          <p:nvPr/>
        </p:nvSpPr>
        <p:spPr>
          <a:xfrm>
            <a:off x="468313" y="166688"/>
            <a:ext cx="2938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Метро и туннел</a:t>
            </a:r>
            <a:r>
              <a:rPr kumimoji="0" lang="ru-RU" altLang="zh-CN" sz="2400" b="1" i="0" u="none" strike="noStrike" kern="1200" cap="none" spc="0" normalizeH="0" baseline="0" noProof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方正小标宋简体" pitchFamily="65" charset="-122"/>
                <a:ea typeface="方正小标宋简体" pitchFamily="65" charset="-122"/>
                <a:cs typeface="+mn-cs"/>
              </a:rPr>
              <a:t>и</a:t>
            </a:r>
            <a:endParaRPr kumimoji="0" lang="zh-CN" altLang="en-US" sz="2400" b="1" i="0" u="none" strike="noStrike" kern="1200" cap="none" spc="0" normalizeH="0" baseline="0" noProof="1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方正小标宋简体" pitchFamily="65" charset="-122"/>
              <a:ea typeface="方正小标宋简体" pitchFamily="65" charset="-122"/>
              <a:cs typeface="+mn-cs"/>
            </a:endParaRPr>
          </a:p>
        </p:txBody>
      </p:sp>
      <p:sp>
        <p:nvSpPr>
          <p:cNvPr id="19463" name="文本框 10"/>
          <p:cNvSpPr txBox="1"/>
          <p:nvPr/>
        </p:nvSpPr>
        <p:spPr>
          <a:xfrm>
            <a:off x="1187450" y="2536825"/>
            <a:ext cx="2420938" cy="33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ru-RU" altLang="zh-CN" sz="1600" dirty="0">
                <a:latin typeface="Calibri" panose="020F0502020204030204" pitchFamily="34" charset="0"/>
                <a:ea typeface="宋体" panose="02010600030101010101" pitchFamily="2" charset="-122"/>
              </a:rPr>
              <a:t>Метро </a:t>
            </a:r>
            <a:r>
              <a:rPr lang="ru-RU" altLang="zh-CN" sz="1600">
                <a:latin typeface="Calibri" panose="020F0502020204030204" pitchFamily="34" charset="0"/>
                <a:ea typeface="宋体" panose="02010600030101010101" pitchFamily="2" charset="-122"/>
              </a:rPr>
              <a:t>в г. </a:t>
            </a:r>
            <a:r>
              <a:rPr lang="ru-RU" altLang="zh-CN" sz="1600" dirty="0">
                <a:latin typeface="Calibri" panose="020F0502020204030204" pitchFamily="34" charset="0"/>
                <a:ea typeface="宋体" panose="02010600030101010101" pitchFamily="2" charset="-122"/>
              </a:rPr>
              <a:t>Сиань</a:t>
            </a:r>
          </a:p>
        </p:txBody>
      </p:sp>
      <p:sp>
        <p:nvSpPr>
          <p:cNvPr id="19464" name="文本框 11"/>
          <p:cNvSpPr txBox="1"/>
          <p:nvPr/>
        </p:nvSpPr>
        <p:spPr>
          <a:xfrm>
            <a:off x="5341938" y="2563813"/>
            <a:ext cx="2422525" cy="33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ru-RU" altLang="zh-CN" sz="1600" dirty="0">
                <a:latin typeface="Calibri" panose="020F0502020204030204" pitchFamily="34" charset="0"/>
                <a:ea typeface="宋体" panose="02010600030101010101" pitchFamily="2" charset="-122"/>
              </a:rPr>
              <a:t>Метро в г. Чэнду</a:t>
            </a:r>
          </a:p>
        </p:txBody>
      </p:sp>
      <p:sp>
        <p:nvSpPr>
          <p:cNvPr id="19465" name="文本框 12"/>
          <p:cNvSpPr txBox="1"/>
          <p:nvPr/>
        </p:nvSpPr>
        <p:spPr>
          <a:xfrm>
            <a:off x="1331913" y="4714875"/>
            <a:ext cx="2420937" cy="3365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ru-RU" altLang="zh-CN" sz="1600" dirty="0">
                <a:latin typeface="Calibri" panose="020F0502020204030204" pitchFamily="34" charset="0"/>
                <a:ea typeface="宋体" panose="02010600030101010101" pitchFamily="2" charset="-122"/>
              </a:rPr>
              <a:t>Метро в г. Ханчжоу</a:t>
            </a:r>
          </a:p>
        </p:txBody>
      </p:sp>
      <p:sp>
        <p:nvSpPr>
          <p:cNvPr id="19466" name="文本框 13"/>
          <p:cNvSpPr txBox="1"/>
          <p:nvPr/>
        </p:nvSpPr>
        <p:spPr>
          <a:xfrm>
            <a:off x="5491163" y="4703763"/>
            <a:ext cx="2740025" cy="3381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ru-RU" altLang="zh-CN" sz="1600" dirty="0">
                <a:latin typeface="Times New Roman" panose="02020603050405020304" pitchFamily="18" charset="0"/>
                <a:ea typeface="宋体" panose="02010600030101010101" pitchFamily="2" charset="-122"/>
              </a:rPr>
              <a:t>Метро в г. Шеньчжень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标题 27"/>
          <p:cNvSpPr txBox="1"/>
          <p:nvPr/>
        </p:nvSpPr>
        <p:spPr>
          <a:xfrm>
            <a:off x="107950" y="123825"/>
            <a:ext cx="9036050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zh-CN" altLang="en-US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Физико-химические и </a:t>
            </a:r>
            <a:r>
              <a:rPr lang="ru-RU" altLang="zh-CN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эксплуатационные свойства</a:t>
            </a:r>
            <a:r>
              <a:rPr lang="zh-CN" altLang="en-US" sz="25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летучей золы</a:t>
            </a:r>
          </a:p>
        </p:txBody>
      </p:sp>
      <p:sp>
        <p:nvSpPr>
          <p:cNvPr id="22531" name="矩形 1"/>
          <p:cNvSpPr/>
          <p:nvPr/>
        </p:nvSpPr>
        <p:spPr>
          <a:xfrm>
            <a:off x="251640" y="591852"/>
            <a:ext cx="8958262" cy="14779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109855">
              <a:spcBef>
                <a:spcPct val="50000"/>
              </a:spcBef>
            </a:pP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Твердые промышленные отходы - это отходы, пыль, мусор, шлам и другие отходы, образующиеся в процессе промышленного производства и переработки</a:t>
            </a:r>
            <a:r>
              <a:rPr lang="ru-RU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. </a:t>
            </a:r>
            <a:r>
              <a:rPr lang="zh-CN" altLang="en-US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Обычные промышленные твердые отходы включают в себя металлургические отходы, отходы горнодобывающей промышленности, золы электростанций, химические отходы и другие.</a:t>
            </a:r>
            <a:endParaRPr lang="en-US" altLang="zh-CN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aphicFrame>
        <p:nvGraphicFramePr>
          <p:cNvPr id="5" name="图示 4"/>
          <p:cNvGraphicFramePr/>
          <p:nvPr>
            <p:extLst>
              <p:ext uri="{D42A27DB-BD31-4B8C-83A1-F6EECF244321}">
                <p14:modId xmlns:p14="http://schemas.microsoft.com/office/powerpoint/2010/main" val="3799144324"/>
              </p:ext>
            </p:extLst>
          </p:nvPr>
        </p:nvGraphicFramePr>
        <p:xfrm>
          <a:off x="0" y="1093502"/>
          <a:ext cx="8934152" cy="404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3" name="TextBox 6"/>
          <p:cNvSpPr txBox="1"/>
          <p:nvPr/>
        </p:nvSpPr>
        <p:spPr>
          <a:xfrm>
            <a:off x="8567738" y="4732338"/>
            <a:ext cx="576262" cy="2714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ts val="1400"/>
              </a:lnSpc>
            </a:pPr>
            <a:fld id="{9A0DB2DC-4C9A-4742-B13C-FB6460FD3503}" type="slidenum">
              <a:rPr lang="en-US" altLang="zh-CN" sz="1400" dirty="0">
                <a:solidFill>
                  <a:srgbClr val="323B8D"/>
                </a:solidFill>
                <a:latin typeface="Gotham Pro Medium" pitchFamily="50" charset="0"/>
                <a:ea typeface="宋体" panose="02010600030101010101" pitchFamily="2" charset="-122"/>
              </a:rPr>
              <a:pPr>
                <a:lnSpc>
                  <a:spcPts val="1400"/>
                </a:lnSpc>
              </a:pPr>
              <a:t>8</a:t>
            </a:fld>
            <a:endParaRPr lang="en-US" altLang="zh-CN" sz="1400" dirty="0">
              <a:solidFill>
                <a:srgbClr val="323B8D"/>
              </a:solidFill>
              <a:latin typeface="Gotham Pro Medium" pitchFamily="50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灯片编号占位符 1"/>
          <p:cNvSpPr txBox="1">
            <a:spLocks noGrp="1"/>
          </p:cNvSpPr>
          <p:nvPr>
            <p:ph type="sldNum" sz="quarter" idx="12"/>
          </p:nvPr>
        </p:nvSpPr>
        <p:spPr>
          <a:xfrm>
            <a:off x="6918325" y="4746625"/>
            <a:ext cx="2133600" cy="274638"/>
          </a:xfrm>
          <a:noFill/>
          <a:ln>
            <a:noFill/>
          </a:ln>
        </p:spPr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ru-RU" altLang="zh-CN" sz="1200" dirty="0">
                <a:solidFill>
                  <a:srgbClr val="898989"/>
                </a:solidFill>
                <a:ea typeface="宋体" panose="02010600030101010101" pitchFamily="2" charset="-122"/>
              </a:rPr>
              <a:pPr lvl="0" algn="r" eaLnBrk="1" hangingPunct="1"/>
              <a:t>9</a:t>
            </a:fld>
            <a:endParaRPr lang="ru-RU" altLang="zh-CN" sz="1200" dirty="0">
              <a:solidFill>
                <a:srgbClr val="898989"/>
              </a:solidFill>
              <a:ea typeface="宋体" panose="02010600030101010101" pitchFamily="2" charset="-122"/>
            </a:endParaRPr>
          </a:p>
        </p:txBody>
      </p:sp>
      <p:pic>
        <p:nvPicPr>
          <p:cNvPr id="3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159" y="772209"/>
            <a:ext cx="2321866" cy="1681149"/>
          </a:xfrm>
          <a:prstGeom prst="hexagon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55700"/>
            <a:ext cx="2327275" cy="428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 </a:t>
            </a:r>
            <a:r>
              <a:rPr kumimoji="0" lang="ru-RU" altLang="zh-CN" sz="1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Металлургические отходы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hlink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pic>
        <p:nvPicPr>
          <p:cNvPr id="5" name="Picture 4"/>
          <p:cNvPicPr preferRelativeResize="0">
            <a:picLocks noChangeAspect="1" noChangeArrowheads="1"/>
          </p:cNvPicPr>
          <p:nvPr/>
        </p:nvPicPr>
        <p:blipFill>
          <a:blip r:embed="rId3" cstate="print"/>
          <a:srcRect t="19763" b="13261"/>
          <a:stretch>
            <a:fillRect/>
          </a:stretch>
        </p:blipFill>
        <p:spPr bwMode="auto">
          <a:xfrm>
            <a:off x="2413100" y="2432720"/>
            <a:ext cx="2320585" cy="1651128"/>
          </a:xfrm>
          <a:prstGeom prst="hexagon">
            <a:avLst/>
          </a:prstGeom>
          <a:noFill/>
        </p:spPr>
      </p:pic>
      <p:pic>
        <p:nvPicPr>
          <p:cNvPr id="6" name="Picture 6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620" y="1607156"/>
            <a:ext cx="2320585" cy="1651128"/>
          </a:xfrm>
          <a:prstGeom prst="hexagon">
            <a:avLst/>
          </a:prstGeom>
          <a:noFill/>
        </p:spPr>
      </p:pic>
      <p:pic>
        <p:nvPicPr>
          <p:cNvPr id="7" name="Picture 8"/>
          <p:cNvPicPr preferRelativeResize="0"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3620" y="3258284"/>
            <a:ext cx="2320585" cy="1651128"/>
          </a:xfrm>
          <a:prstGeom prst="hexagon">
            <a:avLst/>
          </a:prstGeom>
          <a:noFill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42875" y="3003550"/>
            <a:ext cx="2078038" cy="428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 </a:t>
            </a:r>
            <a:r>
              <a:rPr kumimoji="0" lang="ru-RU" altLang="zh-CN" sz="1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sym typeface="+mn-ea"/>
              </a:rPr>
              <a:t>П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</a:rPr>
              <a:t>устая угольная порода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Elephant" pitchFamily="18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6645275" y="1973263"/>
            <a:ext cx="2406650" cy="428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Зола электростанции (порошок угольной золы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561138" y="3762375"/>
            <a:ext cx="2214563" cy="4286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/>
          <a:lstStyle/>
          <a:p>
            <a:pPr marL="342900" marR="0" lvl="0" indent="-342900" algn="l" defTabSz="914400" rtl="0" eaLnBrk="0" fontAlgn="auto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ru-RU" altLang="zh-CN" sz="16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uLnTx/>
                <a:uFillTx/>
                <a:latin typeface="Times New Roman" panose="02020603050405020304" pitchFamily="18" charset="0"/>
                <a:ea typeface="仿宋_GB2312" pitchFamily="49" charset="-122"/>
                <a:cs typeface="+mn-cs"/>
                <a:sym typeface="+mn-ea"/>
              </a:rPr>
              <a:t>       Химический кислотный шлак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4347" name="矩形 13"/>
          <p:cNvSpPr/>
          <p:nvPr/>
        </p:nvSpPr>
        <p:spPr>
          <a:xfrm>
            <a:off x="4572000" y="771525"/>
            <a:ext cx="30861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ru-RU" altLang="zh-CN" sz="16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Краткое описание общих </a:t>
            </a:r>
          </a:p>
          <a:p>
            <a:r>
              <a:rPr lang="ru-RU" altLang="zh-CN" sz="1600" dirty="0">
                <a:solidFill>
                  <a:srgbClr val="323B8D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промышленных твердых отходов</a:t>
            </a:r>
            <a:endParaRPr lang="zh-CN" altLang="en-US" sz="1600" dirty="0">
              <a:solidFill>
                <a:srgbClr val="323B8D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4348" name="标题 27"/>
          <p:cNvSpPr txBox="1"/>
          <p:nvPr/>
        </p:nvSpPr>
        <p:spPr>
          <a:xfrm>
            <a:off x="107950" y="123825"/>
            <a:ext cx="8535988" cy="5016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r>
              <a:rPr lang="ru-RU" altLang="zh-CN" sz="20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Физико-химические свойства отходов и вторичных ресурсов  </a:t>
            </a:r>
          </a:p>
          <a:p>
            <a:pPr>
              <a:spcBef>
                <a:spcPct val="20000"/>
              </a:spcBef>
            </a:pPr>
            <a:r>
              <a:rPr lang="ru-RU" altLang="zh-CN" sz="2000" dirty="0">
                <a:solidFill>
                  <a:srgbClr val="323B8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</a:t>
            </a:r>
            <a:endParaRPr lang="zh-CN" altLang="en-US" sz="2000" dirty="0">
              <a:solidFill>
                <a:srgbClr val="323B8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  <p:bldP spid="9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numdgm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3825</Words>
  <Application>Microsoft Macintosh PowerPoint</Application>
  <PresentationFormat>Экран (16:9)</PresentationFormat>
  <Paragraphs>247</Paragraphs>
  <Slides>31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47" baseType="lpstr">
      <vt:lpstr>Gulim</vt:lpstr>
      <vt:lpstr>微软雅黑</vt:lpstr>
      <vt:lpstr>黑体</vt:lpstr>
      <vt:lpstr>宋体</vt:lpstr>
      <vt:lpstr>Arial</vt:lpstr>
      <vt:lpstr>Calibri</vt:lpstr>
      <vt:lpstr>Elephant</vt:lpstr>
      <vt:lpstr>仿宋_GB2312</vt:lpstr>
      <vt:lpstr>Gotham Pro Medium</vt:lpstr>
      <vt:lpstr>楷体_GB2312</vt:lpstr>
      <vt:lpstr>华文仿宋</vt:lpstr>
      <vt:lpstr>Times New Roman</vt:lpstr>
      <vt:lpstr>Verdana</vt:lpstr>
      <vt:lpstr>Wingdings</vt:lpstr>
      <vt:lpstr>方正小标宋简体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Microsoft Office</cp:lastModifiedBy>
  <cp:revision>187</cp:revision>
  <dcterms:created xsi:type="dcterms:W3CDTF">2019-04-17T17:59:00Z</dcterms:created>
  <dcterms:modified xsi:type="dcterms:W3CDTF">2019-07-04T08:11:16Z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2052-11.1.0.8696</vt:lpwstr>
  </property>
</Properties>
</file>