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5.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6.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2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handoutMasterIdLst>
    <p:handoutMasterId r:id="rId30"/>
  </p:handoutMasterIdLst>
  <p:sldIdLst>
    <p:sldId id="260" r:id="rId3"/>
    <p:sldId id="258" r:id="rId4"/>
    <p:sldId id="259" r:id="rId5"/>
    <p:sldId id="256" r:id="rId6"/>
    <p:sldId id="298" r:id="rId7"/>
    <p:sldId id="262" r:id="rId8"/>
    <p:sldId id="263" r:id="rId9"/>
    <p:sldId id="264" r:id="rId10"/>
    <p:sldId id="265" r:id="rId11"/>
    <p:sldId id="261" r:id="rId12"/>
    <p:sldId id="267" r:id="rId13"/>
    <p:sldId id="266" r:id="rId14"/>
    <p:sldId id="268" r:id="rId15"/>
    <p:sldId id="270" r:id="rId16"/>
    <p:sldId id="271" r:id="rId17"/>
    <p:sldId id="272" r:id="rId18"/>
    <p:sldId id="279" r:id="rId19"/>
    <p:sldId id="289" r:id="rId20"/>
    <p:sldId id="295" r:id="rId21"/>
    <p:sldId id="294" r:id="rId22"/>
    <p:sldId id="280" r:id="rId23"/>
    <p:sldId id="281" r:id="rId24"/>
    <p:sldId id="282" r:id="rId25"/>
    <p:sldId id="288" r:id="rId26"/>
    <p:sldId id="297" r:id="rId27"/>
    <p:sldId id="285" r:id="rId28"/>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ABB"/>
    <a:srgbClr val="D2DEEF"/>
    <a:srgbClr val="4D8CD0"/>
    <a:srgbClr val="A8C7E8"/>
    <a:srgbClr val="C2D8F0"/>
    <a:srgbClr val="DFEAF7"/>
    <a:srgbClr val="E7EFF9"/>
    <a:srgbClr val="99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4" d="100"/>
          <a:sy n="94" d="100"/>
        </p:scale>
        <p:origin x="102" y="5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DBAA23-3451-4BCB-8D53-F766E7A35F27}"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ru-RU"/>
        </a:p>
      </dgm:t>
    </dgm:pt>
    <dgm:pt modelId="{58DB03CF-141D-4847-9F83-8692C8F1FF68}">
      <dgm:prSet phldrT="[Текст]"/>
      <dgm:spPr/>
      <dgm:t>
        <a:bodyPr/>
        <a:lstStyle/>
        <a:p>
          <a:r>
            <a:rPr lang="ru-RU" b="0" i="0" dirty="0" smtClean="0">
              <a:solidFill>
                <a:schemeClr val="tx1"/>
              </a:solidFill>
            </a:rPr>
            <a:t>п.5.3 и п.5.5 СанПиН 2.2.1/2.1.1.1200-03 «Санитарно-защитные зоны и санитарная классификация …» </a:t>
          </a:r>
          <a:r>
            <a:rPr lang="ru-RU" b="1" i="0" dirty="0" smtClean="0">
              <a:solidFill>
                <a:srgbClr val="FF0000"/>
              </a:solidFill>
            </a:rPr>
            <a:t>в явном виде разрешается размещать автомагистраль в границах СЗЗ кладбища</a:t>
          </a:r>
          <a:r>
            <a:rPr lang="ru-RU" b="0" i="0" dirty="0" smtClean="0">
              <a:solidFill>
                <a:schemeClr val="tx1"/>
              </a:solidFill>
            </a:rPr>
            <a:t>;</a:t>
          </a:r>
          <a:endParaRPr lang="ru-RU" dirty="0"/>
        </a:p>
      </dgm:t>
    </dgm:pt>
    <dgm:pt modelId="{61E378A3-5D87-4937-AB1C-BD472F5E4F25}" type="parTrans" cxnId="{C3770E97-D6C6-43C7-815C-BF7750F2ABE8}">
      <dgm:prSet/>
      <dgm:spPr/>
      <dgm:t>
        <a:bodyPr/>
        <a:lstStyle/>
        <a:p>
          <a:endParaRPr lang="ru-RU"/>
        </a:p>
      </dgm:t>
    </dgm:pt>
    <dgm:pt modelId="{42AC17EE-D314-4F56-976D-96E9CFDED066}" type="sibTrans" cxnId="{C3770E97-D6C6-43C7-815C-BF7750F2ABE8}">
      <dgm:prSet/>
      <dgm:spPr/>
      <dgm:t>
        <a:bodyPr/>
        <a:lstStyle/>
        <a:p>
          <a:endParaRPr lang="ru-RU"/>
        </a:p>
      </dgm:t>
    </dgm:pt>
    <dgm:pt modelId="{63AE68D7-4A1F-47AF-B8DD-685438AE0136}">
      <dgm:prSet phldrT="[Текст]"/>
      <dgm:spPr/>
      <dgm:t>
        <a:bodyPr/>
        <a:lstStyle/>
        <a:p>
          <a:r>
            <a:rPr lang="ru-RU" b="0" i="0" dirty="0" smtClean="0">
              <a:solidFill>
                <a:schemeClr val="tx1"/>
              </a:solidFill>
            </a:rPr>
            <a:t>Согласно п.2.8 СанПиН 2.1.2882-11 «Гигиенические требования к размещению, устройству и содержанию кладбищ…» </a:t>
          </a:r>
          <a:r>
            <a:rPr lang="ru-RU" b="1" i="0" dirty="0" smtClean="0">
              <a:solidFill>
                <a:srgbClr val="FF0000"/>
              </a:solidFill>
            </a:rPr>
            <a:t>на территориях СЗЗ кладбищ не разрешается строительство зданий и сооружений, не связанных с обслуживанием кладбищ</a:t>
          </a:r>
          <a:endParaRPr lang="ru-RU" dirty="0"/>
        </a:p>
      </dgm:t>
    </dgm:pt>
    <dgm:pt modelId="{2C4D4FCB-A9FF-4014-8F85-3EECAC0B2DE2}" type="parTrans" cxnId="{948551EC-E52D-4F02-B1CB-6E80337C173E}">
      <dgm:prSet/>
      <dgm:spPr/>
      <dgm:t>
        <a:bodyPr/>
        <a:lstStyle/>
        <a:p>
          <a:endParaRPr lang="ru-RU"/>
        </a:p>
      </dgm:t>
    </dgm:pt>
    <dgm:pt modelId="{F2702828-70FB-4E9F-AE21-E5A959B5B348}" type="sibTrans" cxnId="{948551EC-E52D-4F02-B1CB-6E80337C173E}">
      <dgm:prSet/>
      <dgm:spPr/>
      <dgm:t>
        <a:bodyPr/>
        <a:lstStyle/>
        <a:p>
          <a:endParaRPr lang="ru-RU"/>
        </a:p>
      </dgm:t>
    </dgm:pt>
    <dgm:pt modelId="{F5C8C42A-1FA4-435A-8B33-090FAE214954}" type="pres">
      <dgm:prSet presAssocID="{4BDBAA23-3451-4BCB-8D53-F766E7A35F27}" presName="compositeShape" presStyleCnt="0">
        <dgm:presLayoutVars>
          <dgm:chMax val="2"/>
          <dgm:dir/>
          <dgm:resizeHandles val="exact"/>
        </dgm:presLayoutVars>
      </dgm:prSet>
      <dgm:spPr/>
    </dgm:pt>
    <dgm:pt modelId="{5D21FBF5-6A60-464B-AE55-E3425B59D38F}" type="pres">
      <dgm:prSet presAssocID="{58DB03CF-141D-4847-9F83-8692C8F1FF68}" presName="upArrow" presStyleLbl="node1" presStyleIdx="0" presStyleCnt="2">
        <dgm:style>
          <a:lnRef idx="1">
            <a:schemeClr val="accent6"/>
          </a:lnRef>
          <a:fillRef idx="3">
            <a:schemeClr val="accent6"/>
          </a:fillRef>
          <a:effectRef idx="2">
            <a:schemeClr val="accent6"/>
          </a:effectRef>
          <a:fontRef idx="minor">
            <a:schemeClr val="lt1"/>
          </a:fontRef>
        </dgm:style>
      </dgm:prSet>
      <dgm:spPr/>
    </dgm:pt>
    <dgm:pt modelId="{0A7A94B0-9A93-4DA7-9A9D-C0BBC84262B6}" type="pres">
      <dgm:prSet presAssocID="{58DB03CF-141D-4847-9F83-8692C8F1FF68}" presName="upArrowText" presStyleLbl="revTx" presStyleIdx="0" presStyleCnt="2">
        <dgm:presLayoutVars>
          <dgm:chMax val="0"/>
          <dgm:bulletEnabled val="1"/>
        </dgm:presLayoutVars>
      </dgm:prSet>
      <dgm:spPr/>
      <dgm:t>
        <a:bodyPr/>
        <a:lstStyle/>
        <a:p>
          <a:endParaRPr lang="ru-RU"/>
        </a:p>
      </dgm:t>
    </dgm:pt>
    <dgm:pt modelId="{97B4A30F-FBA2-43BF-BB65-599F3B4F240E}" type="pres">
      <dgm:prSet presAssocID="{63AE68D7-4A1F-47AF-B8DD-685438AE0136}" presName="downArrow" presStyleLbl="node1" presStyleIdx="1" presStyleCnt="2">
        <dgm:style>
          <a:lnRef idx="1">
            <a:schemeClr val="accent2"/>
          </a:lnRef>
          <a:fillRef idx="3">
            <a:schemeClr val="accent2"/>
          </a:fillRef>
          <a:effectRef idx="2">
            <a:schemeClr val="accent2"/>
          </a:effectRef>
          <a:fontRef idx="minor">
            <a:schemeClr val="lt1"/>
          </a:fontRef>
        </dgm:style>
      </dgm:prSet>
      <dgm:spPr/>
    </dgm:pt>
    <dgm:pt modelId="{7634D61D-0196-4D79-A679-0405ABF4E3C0}" type="pres">
      <dgm:prSet presAssocID="{63AE68D7-4A1F-47AF-B8DD-685438AE0136}" presName="downArrowText" presStyleLbl="revTx" presStyleIdx="1" presStyleCnt="2">
        <dgm:presLayoutVars>
          <dgm:chMax val="0"/>
          <dgm:bulletEnabled val="1"/>
        </dgm:presLayoutVars>
      </dgm:prSet>
      <dgm:spPr/>
      <dgm:t>
        <a:bodyPr/>
        <a:lstStyle/>
        <a:p>
          <a:endParaRPr lang="ru-RU"/>
        </a:p>
      </dgm:t>
    </dgm:pt>
  </dgm:ptLst>
  <dgm:cxnLst>
    <dgm:cxn modelId="{E274DED0-B92D-4BD0-8587-0FC1FF2AB277}" type="presOf" srcId="{4BDBAA23-3451-4BCB-8D53-F766E7A35F27}" destId="{F5C8C42A-1FA4-435A-8B33-090FAE214954}" srcOrd="0" destOrd="0" presId="urn:microsoft.com/office/officeart/2005/8/layout/arrow4"/>
    <dgm:cxn modelId="{948551EC-E52D-4F02-B1CB-6E80337C173E}" srcId="{4BDBAA23-3451-4BCB-8D53-F766E7A35F27}" destId="{63AE68D7-4A1F-47AF-B8DD-685438AE0136}" srcOrd="1" destOrd="0" parTransId="{2C4D4FCB-A9FF-4014-8F85-3EECAC0B2DE2}" sibTransId="{F2702828-70FB-4E9F-AE21-E5A959B5B348}"/>
    <dgm:cxn modelId="{C3770E97-D6C6-43C7-815C-BF7750F2ABE8}" srcId="{4BDBAA23-3451-4BCB-8D53-F766E7A35F27}" destId="{58DB03CF-141D-4847-9F83-8692C8F1FF68}" srcOrd="0" destOrd="0" parTransId="{61E378A3-5D87-4937-AB1C-BD472F5E4F25}" sibTransId="{42AC17EE-D314-4F56-976D-96E9CFDED066}"/>
    <dgm:cxn modelId="{00C5C272-2A1B-48EA-A256-4D0618D55620}" type="presOf" srcId="{63AE68D7-4A1F-47AF-B8DD-685438AE0136}" destId="{7634D61D-0196-4D79-A679-0405ABF4E3C0}" srcOrd="0" destOrd="0" presId="urn:microsoft.com/office/officeart/2005/8/layout/arrow4"/>
    <dgm:cxn modelId="{16C65E08-EB33-48FE-85EF-43C82F0373DA}" type="presOf" srcId="{58DB03CF-141D-4847-9F83-8692C8F1FF68}" destId="{0A7A94B0-9A93-4DA7-9A9D-C0BBC84262B6}" srcOrd="0" destOrd="0" presId="urn:microsoft.com/office/officeart/2005/8/layout/arrow4"/>
    <dgm:cxn modelId="{66B45FEF-607C-4183-B11E-1D136979F5B5}" type="presParOf" srcId="{F5C8C42A-1FA4-435A-8B33-090FAE214954}" destId="{5D21FBF5-6A60-464B-AE55-E3425B59D38F}" srcOrd="0" destOrd="0" presId="urn:microsoft.com/office/officeart/2005/8/layout/arrow4"/>
    <dgm:cxn modelId="{77A0A2C9-5323-4393-9C7A-04AA1DBC5B93}" type="presParOf" srcId="{F5C8C42A-1FA4-435A-8B33-090FAE214954}" destId="{0A7A94B0-9A93-4DA7-9A9D-C0BBC84262B6}" srcOrd="1" destOrd="0" presId="urn:microsoft.com/office/officeart/2005/8/layout/arrow4"/>
    <dgm:cxn modelId="{6F42228D-8FFA-4312-804D-ED7F975D3798}" type="presParOf" srcId="{F5C8C42A-1FA4-435A-8B33-090FAE214954}" destId="{97B4A30F-FBA2-43BF-BB65-599F3B4F240E}" srcOrd="2" destOrd="0" presId="urn:microsoft.com/office/officeart/2005/8/layout/arrow4"/>
    <dgm:cxn modelId="{79B9331F-3F50-4E2D-9784-FD9476B13960}" type="presParOf" srcId="{F5C8C42A-1FA4-435A-8B33-090FAE214954}" destId="{7634D61D-0196-4D79-A679-0405ABF4E3C0}" srcOrd="3" destOrd="0" presId="urn:microsoft.com/office/officeart/2005/8/layout/arrow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4F2D1B-E0C7-4C8F-909E-7F5EA8EDFC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6C1B4457-D28F-4466-BA6C-13E4ED1BF99B}">
      <dgm:prSet phldrT="[Текст]"/>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об особо охраняемых природных территориях;</a:t>
          </a:r>
          <a:endParaRPr lang="ru-RU" dirty="0">
            <a:solidFill>
              <a:schemeClr val="tx1"/>
            </a:solidFill>
          </a:endParaRPr>
        </a:p>
      </dgm:t>
    </dgm:pt>
    <dgm:pt modelId="{EE88C130-7218-4381-8708-1709FB2C4BC7}" type="parTrans" cxnId="{37BD319C-4BDD-4515-BCDC-AFE598389DC3}">
      <dgm:prSet/>
      <dgm:spPr/>
      <dgm:t>
        <a:bodyPr/>
        <a:lstStyle/>
        <a:p>
          <a:endParaRPr lang="ru-RU">
            <a:solidFill>
              <a:schemeClr val="tx1"/>
            </a:solidFill>
          </a:endParaRPr>
        </a:p>
      </dgm:t>
    </dgm:pt>
    <dgm:pt modelId="{7C9F8179-1350-44D4-98D9-86F8F64F0EB3}" type="sibTrans" cxnId="{37BD319C-4BDD-4515-BCDC-AFE598389DC3}">
      <dgm:prSet/>
      <dgm:spPr/>
      <dgm:t>
        <a:bodyPr/>
        <a:lstStyle/>
        <a:p>
          <a:endParaRPr lang="ru-RU">
            <a:solidFill>
              <a:schemeClr val="tx1"/>
            </a:solidFill>
          </a:endParaRPr>
        </a:p>
      </dgm:t>
    </dgm:pt>
    <dgm:pt modelId="{CEDF6015-973F-441F-96E1-97C22E315042}">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об объектах культурного наследия;</a:t>
          </a:r>
        </a:p>
      </dgm:t>
    </dgm:pt>
    <dgm:pt modelId="{2C929864-E256-467B-A50B-BFB676B2142D}" type="parTrans" cxnId="{399459A9-D78C-4D68-9DC7-877F23352FF1}">
      <dgm:prSet/>
      <dgm:spPr/>
      <dgm:t>
        <a:bodyPr/>
        <a:lstStyle/>
        <a:p>
          <a:endParaRPr lang="ru-RU">
            <a:solidFill>
              <a:schemeClr val="tx1"/>
            </a:solidFill>
          </a:endParaRPr>
        </a:p>
      </dgm:t>
    </dgm:pt>
    <dgm:pt modelId="{C9BECDBA-B0BA-414E-A7FF-3B550C93235F}" type="sibTrans" cxnId="{399459A9-D78C-4D68-9DC7-877F23352FF1}">
      <dgm:prSet/>
      <dgm:spPr/>
      <dgm:t>
        <a:bodyPr/>
        <a:lstStyle/>
        <a:p>
          <a:endParaRPr lang="ru-RU">
            <a:solidFill>
              <a:schemeClr val="tx1"/>
            </a:solidFill>
          </a:endParaRPr>
        </a:p>
      </dgm:t>
    </dgm:pt>
    <dgm:pt modelId="{225694C7-04BB-4789-9F73-87C096433A9A}">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 водно-болотных угодьях и ключевых орнитологических территориях;</a:t>
          </a:r>
        </a:p>
      </dgm:t>
    </dgm:pt>
    <dgm:pt modelId="{B8DE4800-B846-4C25-BC02-7334F7A943B8}" type="parTrans" cxnId="{0AE07D04-DC0E-4DC9-AA67-A2B71CF641B4}">
      <dgm:prSet/>
      <dgm:spPr/>
      <dgm:t>
        <a:bodyPr/>
        <a:lstStyle/>
        <a:p>
          <a:endParaRPr lang="ru-RU">
            <a:solidFill>
              <a:schemeClr val="tx1"/>
            </a:solidFill>
          </a:endParaRPr>
        </a:p>
      </dgm:t>
    </dgm:pt>
    <dgm:pt modelId="{7BC4EEE8-D2F8-40AF-8A01-4E0D1656D1E5}" type="sibTrans" cxnId="{0AE07D04-DC0E-4DC9-AA67-A2B71CF641B4}">
      <dgm:prSet/>
      <dgm:spPr/>
      <dgm:t>
        <a:bodyPr/>
        <a:lstStyle/>
        <a:p>
          <a:endParaRPr lang="ru-RU">
            <a:solidFill>
              <a:schemeClr val="tx1"/>
            </a:solidFill>
          </a:endParaRPr>
        </a:p>
      </dgm:t>
    </dgm:pt>
    <dgm:pt modelId="{C90A5A2A-7A81-4847-88D9-DBC91C354B1A}">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 местах традиционного проживания и традиционной хозяйственной деятельности коренных малочисленных народов Российской Федерации;</a:t>
          </a:r>
        </a:p>
      </dgm:t>
    </dgm:pt>
    <dgm:pt modelId="{0C910AA8-6BD4-47AE-9A97-0F9B1F49F3AE}" type="parTrans" cxnId="{B7323EF0-BF9C-42EA-A76C-EA549DD5BE18}">
      <dgm:prSet/>
      <dgm:spPr/>
      <dgm:t>
        <a:bodyPr/>
        <a:lstStyle/>
        <a:p>
          <a:endParaRPr lang="ru-RU">
            <a:solidFill>
              <a:schemeClr val="tx1"/>
            </a:solidFill>
          </a:endParaRPr>
        </a:p>
      </dgm:t>
    </dgm:pt>
    <dgm:pt modelId="{AFA09A03-7DBC-454D-ABA8-9D988090FD95}" type="sibTrans" cxnId="{B7323EF0-BF9C-42EA-A76C-EA549DD5BE18}">
      <dgm:prSet/>
      <dgm:spPr/>
      <dgm:t>
        <a:bodyPr/>
        <a:lstStyle/>
        <a:p>
          <a:endParaRPr lang="ru-RU">
            <a:solidFill>
              <a:schemeClr val="tx1"/>
            </a:solidFill>
          </a:endParaRPr>
        </a:p>
      </dgm:t>
    </dgm:pt>
    <dgm:pt modelId="{D1A845FA-4086-4500-ADC7-948CC6171293}">
      <dgm:prSet/>
      <dgm:spPr>
        <a:solidFill>
          <a:srgbClr val="A8C7E8"/>
        </a:solidFill>
        <a:ln w="15875" cap="flat" cmpd="sng">
          <a:noFill/>
          <a:round/>
        </a:ln>
      </dgm:spPr>
      <dgm:t>
        <a:bodyPr/>
        <a:lstStyle/>
        <a:p>
          <a:r>
            <a:rPr lang="ru-RU" b="1" i="0" smtClean="0">
              <a:solidFill>
                <a:schemeClr val="tx1"/>
              </a:solidFill>
              <a:latin typeface="+mn-lt"/>
              <a:ea typeface="+mn-ea"/>
              <a:cs typeface="+mn-cs"/>
            </a:rPr>
            <a:t>Сведения об источниках водоснабжения и зонах санитарной охраны источников водоснабжения;</a:t>
          </a:r>
          <a:endParaRPr lang="ru-RU" b="1" i="0" dirty="0" smtClean="0">
            <a:solidFill>
              <a:schemeClr val="tx1"/>
            </a:solidFill>
            <a:latin typeface="+mn-lt"/>
            <a:ea typeface="+mn-ea"/>
            <a:cs typeface="+mn-cs"/>
          </a:endParaRPr>
        </a:p>
      </dgm:t>
    </dgm:pt>
    <dgm:pt modelId="{9858B2D0-E0FD-4259-9F6F-379DAD1863E8}" type="parTrans" cxnId="{405DD708-1A9D-4CE6-995F-DD227C7DB12D}">
      <dgm:prSet/>
      <dgm:spPr/>
      <dgm:t>
        <a:bodyPr/>
        <a:lstStyle/>
        <a:p>
          <a:endParaRPr lang="ru-RU">
            <a:solidFill>
              <a:schemeClr val="tx1"/>
            </a:solidFill>
          </a:endParaRPr>
        </a:p>
      </dgm:t>
    </dgm:pt>
    <dgm:pt modelId="{065C0CE5-7BB6-4FD9-9AF5-3827BDAF8BE7}" type="sibTrans" cxnId="{405DD708-1A9D-4CE6-995F-DD227C7DB12D}">
      <dgm:prSet/>
      <dgm:spPr/>
      <dgm:t>
        <a:bodyPr/>
        <a:lstStyle/>
        <a:p>
          <a:endParaRPr lang="ru-RU">
            <a:solidFill>
              <a:schemeClr val="tx1"/>
            </a:solidFill>
          </a:endParaRPr>
        </a:p>
      </dgm:t>
    </dgm:pt>
    <dgm:pt modelId="{4EECEA0E-1AA0-4964-AC69-DABC9FF65679}">
      <dgm:prSet/>
      <dgm:spPr>
        <a:solidFill>
          <a:srgbClr val="A8C7E8"/>
        </a:solidFill>
        <a:ln w="15875" cap="flat" cmpd="sng">
          <a:noFill/>
          <a:round/>
        </a:ln>
      </dgm:spPr>
      <dgm:t>
        <a:bodyPr/>
        <a:lstStyle/>
        <a:p>
          <a:r>
            <a:rPr lang="ru-RU" b="1" i="0" smtClean="0">
              <a:solidFill>
                <a:schemeClr val="tx1"/>
              </a:solidFill>
              <a:latin typeface="+mn-lt"/>
              <a:ea typeface="+mn-ea"/>
              <a:cs typeface="+mn-cs"/>
            </a:rPr>
            <a:t>Сведения об участках морского водопользования;</a:t>
          </a:r>
          <a:endParaRPr lang="ru-RU" b="1" i="0" dirty="0" smtClean="0">
            <a:solidFill>
              <a:schemeClr val="tx1"/>
            </a:solidFill>
            <a:latin typeface="+mn-lt"/>
            <a:ea typeface="+mn-ea"/>
            <a:cs typeface="+mn-cs"/>
          </a:endParaRPr>
        </a:p>
      </dgm:t>
    </dgm:pt>
    <dgm:pt modelId="{07D1AA5C-85B9-4AAA-A5B7-ADED1FB68D01}" type="parTrans" cxnId="{5BCE1A52-FA7C-408F-8E22-6F5C9933EAA6}">
      <dgm:prSet/>
      <dgm:spPr/>
      <dgm:t>
        <a:bodyPr/>
        <a:lstStyle/>
        <a:p>
          <a:endParaRPr lang="ru-RU">
            <a:solidFill>
              <a:schemeClr val="tx1"/>
            </a:solidFill>
          </a:endParaRPr>
        </a:p>
      </dgm:t>
    </dgm:pt>
    <dgm:pt modelId="{B7A2CC79-1A49-4955-B62D-E8DA52FB51BE}" type="sibTrans" cxnId="{5BCE1A52-FA7C-408F-8E22-6F5C9933EAA6}">
      <dgm:prSet/>
      <dgm:spPr/>
      <dgm:t>
        <a:bodyPr/>
        <a:lstStyle/>
        <a:p>
          <a:endParaRPr lang="ru-RU">
            <a:solidFill>
              <a:schemeClr val="tx1"/>
            </a:solidFill>
          </a:endParaRPr>
        </a:p>
      </dgm:t>
    </dgm:pt>
    <dgm:pt modelId="{AFFDE2CE-29E5-49F6-A20C-8BB74BF1748A}">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 наличия местообитаний и путей миграции охотничьих и промысловых видов животных, редких и уязвимых видов животных</a:t>
          </a:r>
        </a:p>
      </dgm:t>
    </dgm:pt>
    <dgm:pt modelId="{FB346F12-59DD-4E6D-95D1-CAFF4B3E072F}" type="sibTrans" cxnId="{69436EFB-AADB-4FFE-BDF0-231F7B9D2FA1}">
      <dgm:prSet/>
      <dgm:spPr/>
      <dgm:t>
        <a:bodyPr/>
        <a:lstStyle/>
        <a:p>
          <a:endParaRPr lang="ru-RU">
            <a:solidFill>
              <a:schemeClr val="tx1"/>
            </a:solidFill>
          </a:endParaRPr>
        </a:p>
      </dgm:t>
    </dgm:pt>
    <dgm:pt modelId="{28BA3C9C-A7B4-4682-AA2B-9434A02CBC4B}" type="parTrans" cxnId="{69436EFB-AADB-4FFE-BDF0-231F7B9D2FA1}">
      <dgm:prSet/>
      <dgm:spPr/>
      <dgm:t>
        <a:bodyPr/>
        <a:lstStyle/>
        <a:p>
          <a:endParaRPr lang="ru-RU">
            <a:solidFill>
              <a:schemeClr val="tx1"/>
            </a:solidFill>
          </a:endParaRPr>
        </a:p>
      </dgm:t>
    </dgm:pt>
    <dgm:pt modelId="{EA8B21B0-8754-4ABD-AF6E-D464E39C8E28}">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 санитарно-защитных зонах кладбищ, зданий и сооружений похоронного назначения;</a:t>
          </a:r>
        </a:p>
      </dgm:t>
    </dgm:pt>
    <dgm:pt modelId="{4F925958-7187-48B7-9F6F-5024075DB464}" type="sibTrans" cxnId="{06186666-BF3F-44F1-A083-2808D86BC936}">
      <dgm:prSet/>
      <dgm:spPr/>
      <dgm:t>
        <a:bodyPr/>
        <a:lstStyle/>
        <a:p>
          <a:endParaRPr lang="ru-RU">
            <a:solidFill>
              <a:schemeClr val="tx1"/>
            </a:solidFill>
          </a:endParaRPr>
        </a:p>
      </dgm:t>
    </dgm:pt>
    <dgm:pt modelId="{09A49975-EFC4-430E-9D0C-0AF1722024ED}" type="parTrans" cxnId="{06186666-BF3F-44F1-A083-2808D86BC936}">
      <dgm:prSet/>
      <dgm:spPr/>
      <dgm:t>
        <a:bodyPr/>
        <a:lstStyle/>
        <a:p>
          <a:endParaRPr lang="ru-RU">
            <a:solidFill>
              <a:schemeClr val="tx1"/>
            </a:solidFill>
          </a:endParaRPr>
        </a:p>
      </dgm:t>
    </dgm:pt>
    <dgm:pt modelId="{CF6094B1-9E62-439C-B3F3-3130B8874F1E}">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 скотомогильниках, биотермических ямах и других местах захоронения трупов животных и наличии установленных санитарно-защитных зон таких объектов;</a:t>
          </a:r>
        </a:p>
      </dgm:t>
    </dgm:pt>
    <dgm:pt modelId="{61C5D084-A11E-422D-BCB9-27FD48FCAD89}" type="sibTrans" cxnId="{4F99AF0A-B8C7-498D-85E1-E2AB1C3581FD}">
      <dgm:prSet/>
      <dgm:spPr/>
      <dgm:t>
        <a:bodyPr/>
        <a:lstStyle/>
        <a:p>
          <a:endParaRPr lang="ru-RU">
            <a:solidFill>
              <a:schemeClr val="tx1"/>
            </a:solidFill>
          </a:endParaRPr>
        </a:p>
      </dgm:t>
    </dgm:pt>
    <dgm:pt modelId="{4B14A605-7DEE-467C-8E31-927AADD25BFC}" type="parTrans" cxnId="{4F99AF0A-B8C7-498D-85E1-E2AB1C3581FD}">
      <dgm:prSet/>
      <dgm:spPr/>
      <dgm:t>
        <a:bodyPr/>
        <a:lstStyle/>
        <a:p>
          <a:endParaRPr lang="ru-RU">
            <a:solidFill>
              <a:schemeClr val="tx1"/>
            </a:solidFill>
          </a:endParaRPr>
        </a:p>
      </dgm:t>
    </dgm:pt>
    <dgm:pt modelId="{45513A40-23BC-4483-859F-D7E758B7492A}">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 полезных ископаемых в недрах под участком предстоящей застройки;</a:t>
          </a:r>
        </a:p>
      </dgm:t>
    </dgm:pt>
    <dgm:pt modelId="{D691B2A1-28C5-470B-BFD2-C1EBE94D4F7D}" type="sibTrans" cxnId="{31846AFF-9704-4625-B611-72258875A89F}">
      <dgm:prSet/>
      <dgm:spPr/>
      <dgm:t>
        <a:bodyPr/>
        <a:lstStyle/>
        <a:p>
          <a:endParaRPr lang="ru-RU">
            <a:solidFill>
              <a:schemeClr val="tx1"/>
            </a:solidFill>
          </a:endParaRPr>
        </a:p>
      </dgm:t>
    </dgm:pt>
    <dgm:pt modelId="{847699B2-81B9-4625-BAE1-CE068719AFAB}" type="parTrans" cxnId="{31846AFF-9704-4625-B611-72258875A89F}">
      <dgm:prSet/>
      <dgm:spPr/>
      <dgm:t>
        <a:bodyPr/>
        <a:lstStyle/>
        <a:p>
          <a:endParaRPr lang="ru-RU">
            <a:solidFill>
              <a:schemeClr val="tx1"/>
            </a:solidFill>
          </a:endParaRPr>
        </a:p>
      </dgm:t>
    </dgm:pt>
    <dgm:pt modelId="{3802A10A-BD80-47D2-BA3F-5E184CBA7F8D}">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 лесопарковых зеленых поясах;</a:t>
          </a:r>
        </a:p>
      </dgm:t>
    </dgm:pt>
    <dgm:pt modelId="{C675DFE3-D133-4AC2-9C79-42E3E6B08A93}" type="sibTrans" cxnId="{3CE4D6BD-CBF9-4E54-B04A-BDB8986B463D}">
      <dgm:prSet/>
      <dgm:spPr/>
      <dgm:t>
        <a:bodyPr/>
        <a:lstStyle/>
        <a:p>
          <a:endParaRPr lang="ru-RU">
            <a:solidFill>
              <a:schemeClr val="tx1"/>
            </a:solidFill>
          </a:endParaRPr>
        </a:p>
      </dgm:t>
    </dgm:pt>
    <dgm:pt modelId="{68C8287D-248D-4009-A44C-1446FE91C447}" type="parTrans" cxnId="{3CE4D6BD-CBF9-4E54-B04A-BDB8986B463D}">
      <dgm:prSet/>
      <dgm:spPr/>
      <dgm:t>
        <a:bodyPr/>
        <a:lstStyle/>
        <a:p>
          <a:endParaRPr lang="ru-RU">
            <a:solidFill>
              <a:schemeClr val="tx1"/>
            </a:solidFill>
          </a:endParaRPr>
        </a:p>
      </dgm:t>
    </dgm:pt>
    <dgm:pt modelId="{1F438A0A-E462-44B8-8668-4EAE470E8126}">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 защитных лесах и особо защитных участков лесов;</a:t>
          </a:r>
        </a:p>
      </dgm:t>
    </dgm:pt>
    <dgm:pt modelId="{7EF73637-E870-4CC9-BED0-47ACBDB4806E}" type="sibTrans" cxnId="{144EAFF0-D854-49D4-A410-C91FDA686E19}">
      <dgm:prSet/>
      <dgm:spPr/>
      <dgm:t>
        <a:bodyPr/>
        <a:lstStyle/>
        <a:p>
          <a:endParaRPr lang="ru-RU">
            <a:solidFill>
              <a:schemeClr val="tx1"/>
            </a:solidFill>
          </a:endParaRPr>
        </a:p>
      </dgm:t>
    </dgm:pt>
    <dgm:pt modelId="{9D8697C8-B284-43C8-8264-92135547D63B}" type="parTrans" cxnId="{144EAFF0-D854-49D4-A410-C91FDA686E19}">
      <dgm:prSet/>
      <dgm:spPr/>
      <dgm:t>
        <a:bodyPr/>
        <a:lstStyle/>
        <a:p>
          <a:endParaRPr lang="ru-RU">
            <a:solidFill>
              <a:schemeClr val="tx1"/>
            </a:solidFill>
          </a:endParaRPr>
        </a:p>
      </dgm:t>
    </dgm:pt>
    <dgm:pt modelId="{7F179B3C-B857-404A-8CFB-983288E1D3A1}">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 </a:t>
          </a:r>
          <a:r>
            <a:rPr lang="ru-RU" b="1" i="0" dirty="0" err="1" smtClean="0">
              <a:solidFill>
                <a:schemeClr val="tx1"/>
              </a:solidFill>
              <a:latin typeface="+mn-lt"/>
              <a:ea typeface="+mn-ea"/>
              <a:cs typeface="+mn-cs"/>
            </a:rPr>
            <a:t>приаэродромных</a:t>
          </a:r>
          <a:r>
            <a:rPr lang="ru-RU" b="1" i="0" dirty="0" smtClean="0">
              <a:solidFill>
                <a:schemeClr val="tx1"/>
              </a:solidFill>
              <a:latin typeface="+mn-lt"/>
              <a:ea typeface="+mn-ea"/>
              <a:cs typeface="+mn-cs"/>
            </a:rPr>
            <a:t> территориях;</a:t>
          </a:r>
        </a:p>
      </dgm:t>
    </dgm:pt>
    <dgm:pt modelId="{60E5BC8F-B94B-4B75-AE4A-E838A478FA9A}" type="sibTrans" cxnId="{359AB3B3-01BD-49B6-8E53-A4169C64AD05}">
      <dgm:prSet/>
      <dgm:spPr/>
      <dgm:t>
        <a:bodyPr/>
        <a:lstStyle/>
        <a:p>
          <a:endParaRPr lang="ru-RU">
            <a:solidFill>
              <a:schemeClr val="tx1"/>
            </a:solidFill>
          </a:endParaRPr>
        </a:p>
      </dgm:t>
    </dgm:pt>
    <dgm:pt modelId="{CC4AE57B-CB05-4968-B9EE-DA7922F2891C}" type="parTrans" cxnId="{359AB3B3-01BD-49B6-8E53-A4169C64AD05}">
      <dgm:prSet/>
      <dgm:spPr/>
      <dgm:t>
        <a:bodyPr/>
        <a:lstStyle/>
        <a:p>
          <a:endParaRPr lang="ru-RU">
            <a:solidFill>
              <a:schemeClr val="tx1"/>
            </a:solidFill>
          </a:endParaRPr>
        </a:p>
      </dgm:t>
    </dgm:pt>
    <dgm:pt modelId="{FAF298F6-FDE9-48AA-B140-875AD0919B82}">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особо ценных продуктивных сельскохозяйственных  угодьях;</a:t>
          </a:r>
        </a:p>
      </dgm:t>
    </dgm:pt>
    <dgm:pt modelId="{403F7DA7-2AE9-44D0-98C6-3FC1CC432771}" type="sibTrans" cxnId="{D058431E-1940-47DE-93F7-7D0AB6E9B9C7}">
      <dgm:prSet/>
      <dgm:spPr/>
      <dgm:t>
        <a:bodyPr/>
        <a:lstStyle/>
        <a:p>
          <a:endParaRPr lang="ru-RU">
            <a:solidFill>
              <a:schemeClr val="tx1"/>
            </a:solidFill>
          </a:endParaRPr>
        </a:p>
      </dgm:t>
    </dgm:pt>
    <dgm:pt modelId="{2106C824-C975-4FC1-BC7C-7B602D98E05F}" type="parTrans" cxnId="{D058431E-1940-47DE-93F7-7D0AB6E9B9C7}">
      <dgm:prSet/>
      <dgm:spPr/>
      <dgm:t>
        <a:bodyPr/>
        <a:lstStyle/>
        <a:p>
          <a:endParaRPr lang="ru-RU">
            <a:solidFill>
              <a:schemeClr val="tx1"/>
            </a:solidFill>
          </a:endParaRPr>
        </a:p>
      </dgm:t>
    </dgm:pt>
    <dgm:pt modelId="{92A2F9F5-4216-4767-A938-1D770593C8EA}">
      <dgm:prSet/>
      <dgm:spPr>
        <a:solidFill>
          <a:srgbClr val="A8C7E8"/>
        </a:solidFill>
        <a:ln w="15875" cap="flat" cmpd="sng">
          <a:noFill/>
          <a:round/>
        </a:ln>
      </dgm:spPr>
      <dgm:t>
        <a:bodyPr/>
        <a:lstStyle/>
        <a:p>
          <a:r>
            <a:rPr lang="ru-RU" b="1" i="0" dirty="0" smtClean="0">
              <a:solidFill>
                <a:schemeClr val="tx1"/>
              </a:solidFill>
              <a:latin typeface="+mn-lt"/>
              <a:ea typeface="+mn-ea"/>
              <a:cs typeface="+mn-cs"/>
            </a:rPr>
            <a:t>Сведения о территориях лечебно-оздоровительной местностей и курортов;</a:t>
          </a:r>
        </a:p>
      </dgm:t>
    </dgm:pt>
    <dgm:pt modelId="{C444EB73-DBD7-4242-9771-2062CDBFC2B1}" type="sibTrans" cxnId="{07002903-78E9-4005-8A09-2E9B46513117}">
      <dgm:prSet/>
      <dgm:spPr/>
      <dgm:t>
        <a:bodyPr/>
        <a:lstStyle/>
        <a:p>
          <a:endParaRPr lang="ru-RU">
            <a:solidFill>
              <a:schemeClr val="tx1"/>
            </a:solidFill>
          </a:endParaRPr>
        </a:p>
      </dgm:t>
    </dgm:pt>
    <dgm:pt modelId="{F2420EE3-19BC-43A1-B0E7-7407EAEF6B51}" type="parTrans" cxnId="{07002903-78E9-4005-8A09-2E9B46513117}">
      <dgm:prSet/>
      <dgm:spPr/>
      <dgm:t>
        <a:bodyPr/>
        <a:lstStyle/>
        <a:p>
          <a:endParaRPr lang="ru-RU">
            <a:solidFill>
              <a:schemeClr val="tx1"/>
            </a:solidFill>
          </a:endParaRPr>
        </a:p>
      </dgm:t>
    </dgm:pt>
    <dgm:pt modelId="{726456A8-C94B-4A1E-92E6-40141DFFFD5E}" type="pres">
      <dgm:prSet presAssocID="{494F2D1B-E0C7-4C8F-909E-7F5EA8EDFCC9}" presName="diagram" presStyleCnt="0">
        <dgm:presLayoutVars>
          <dgm:dir/>
          <dgm:resizeHandles val="exact"/>
        </dgm:presLayoutVars>
      </dgm:prSet>
      <dgm:spPr/>
      <dgm:t>
        <a:bodyPr/>
        <a:lstStyle/>
        <a:p>
          <a:endParaRPr lang="ru-RU"/>
        </a:p>
      </dgm:t>
    </dgm:pt>
    <dgm:pt modelId="{AE6BE203-8941-41F3-9A10-B09719D574A4}" type="pres">
      <dgm:prSet presAssocID="{6C1B4457-D28F-4466-BA6C-13E4ED1BF99B}" presName="node" presStyleLbl="node1" presStyleIdx="0" presStyleCnt="15" custScaleX="164578" custScaleY="108121">
        <dgm:presLayoutVars>
          <dgm:bulletEnabled val="1"/>
        </dgm:presLayoutVars>
      </dgm:prSet>
      <dgm:spPr>
        <a:prstGeom prst="flowChartPreparation">
          <a:avLst/>
        </a:prstGeom>
      </dgm:spPr>
      <dgm:t>
        <a:bodyPr/>
        <a:lstStyle/>
        <a:p>
          <a:endParaRPr lang="ru-RU"/>
        </a:p>
      </dgm:t>
    </dgm:pt>
    <dgm:pt modelId="{AFBD8C96-C9B5-410D-B70B-48D73DABB546}" type="pres">
      <dgm:prSet presAssocID="{7C9F8179-1350-44D4-98D9-86F8F64F0EB3}" presName="sibTrans" presStyleCnt="0"/>
      <dgm:spPr/>
    </dgm:pt>
    <dgm:pt modelId="{ED4DED66-949B-44F4-ABFD-6F5B12F2ED36}" type="pres">
      <dgm:prSet presAssocID="{CEDF6015-973F-441F-96E1-97C22E315042}" presName="node" presStyleLbl="node1" presStyleIdx="1" presStyleCnt="15" custScaleX="164578" custScaleY="108121">
        <dgm:presLayoutVars>
          <dgm:bulletEnabled val="1"/>
        </dgm:presLayoutVars>
      </dgm:prSet>
      <dgm:spPr>
        <a:prstGeom prst="flowChartPreparation">
          <a:avLst/>
        </a:prstGeom>
      </dgm:spPr>
      <dgm:t>
        <a:bodyPr/>
        <a:lstStyle/>
        <a:p>
          <a:endParaRPr lang="ru-RU"/>
        </a:p>
      </dgm:t>
    </dgm:pt>
    <dgm:pt modelId="{9A1C4791-5C21-4BB3-B0B8-329C74CBAF3F}" type="pres">
      <dgm:prSet presAssocID="{C9BECDBA-B0BA-414E-A7FF-3B550C93235F}" presName="sibTrans" presStyleCnt="0"/>
      <dgm:spPr/>
    </dgm:pt>
    <dgm:pt modelId="{D64A4DE8-765A-4C03-9ED7-2E4FB47E6AA8}" type="pres">
      <dgm:prSet presAssocID="{225694C7-04BB-4789-9F73-87C096433A9A}" presName="node" presStyleLbl="node1" presStyleIdx="2" presStyleCnt="15" custScaleX="164578" custScaleY="108121">
        <dgm:presLayoutVars>
          <dgm:bulletEnabled val="1"/>
        </dgm:presLayoutVars>
      </dgm:prSet>
      <dgm:spPr>
        <a:prstGeom prst="flowChartPreparation">
          <a:avLst/>
        </a:prstGeom>
      </dgm:spPr>
      <dgm:t>
        <a:bodyPr/>
        <a:lstStyle/>
        <a:p>
          <a:endParaRPr lang="ru-RU"/>
        </a:p>
      </dgm:t>
    </dgm:pt>
    <dgm:pt modelId="{75A3F2F9-D300-4366-AC76-54D8154E9D5C}" type="pres">
      <dgm:prSet presAssocID="{7BC4EEE8-D2F8-40AF-8A01-4E0D1656D1E5}" presName="sibTrans" presStyleCnt="0"/>
      <dgm:spPr/>
    </dgm:pt>
    <dgm:pt modelId="{C855A188-FFD5-4747-8793-531861483E11}" type="pres">
      <dgm:prSet presAssocID="{C90A5A2A-7A81-4847-88D9-DBC91C354B1A}" presName="node" presStyleLbl="node1" presStyleIdx="3" presStyleCnt="15" custScaleX="164578" custScaleY="108121">
        <dgm:presLayoutVars>
          <dgm:bulletEnabled val="1"/>
        </dgm:presLayoutVars>
      </dgm:prSet>
      <dgm:spPr>
        <a:prstGeom prst="flowChartPreparation">
          <a:avLst/>
        </a:prstGeom>
      </dgm:spPr>
      <dgm:t>
        <a:bodyPr/>
        <a:lstStyle/>
        <a:p>
          <a:endParaRPr lang="ru-RU"/>
        </a:p>
      </dgm:t>
    </dgm:pt>
    <dgm:pt modelId="{C4C7B138-F0DF-4449-949B-8556D13A8D28}" type="pres">
      <dgm:prSet presAssocID="{AFA09A03-7DBC-454D-ABA8-9D988090FD95}" presName="sibTrans" presStyleCnt="0"/>
      <dgm:spPr/>
    </dgm:pt>
    <dgm:pt modelId="{89A07345-6652-4C9A-BD67-65D932AC0753}" type="pres">
      <dgm:prSet presAssocID="{D1A845FA-4086-4500-ADC7-948CC6171293}" presName="node" presStyleLbl="node1" presStyleIdx="4" presStyleCnt="15" custScaleX="164578" custScaleY="108121">
        <dgm:presLayoutVars>
          <dgm:bulletEnabled val="1"/>
        </dgm:presLayoutVars>
      </dgm:prSet>
      <dgm:spPr>
        <a:prstGeom prst="flowChartPreparation">
          <a:avLst/>
        </a:prstGeom>
      </dgm:spPr>
      <dgm:t>
        <a:bodyPr/>
        <a:lstStyle/>
        <a:p>
          <a:endParaRPr lang="ru-RU"/>
        </a:p>
      </dgm:t>
    </dgm:pt>
    <dgm:pt modelId="{85E530FD-10F8-47A4-AA87-7937B29B6CF8}" type="pres">
      <dgm:prSet presAssocID="{065C0CE5-7BB6-4FD9-9AF5-3827BDAF8BE7}" presName="sibTrans" presStyleCnt="0"/>
      <dgm:spPr/>
    </dgm:pt>
    <dgm:pt modelId="{56BEA217-F723-40B1-B25D-A8B2A6750006}" type="pres">
      <dgm:prSet presAssocID="{4EECEA0E-1AA0-4964-AC69-DABC9FF65679}" presName="node" presStyleLbl="node1" presStyleIdx="5" presStyleCnt="15" custScaleX="164578" custScaleY="108121">
        <dgm:presLayoutVars>
          <dgm:bulletEnabled val="1"/>
        </dgm:presLayoutVars>
      </dgm:prSet>
      <dgm:spPr>
        <a:prstGeom prst="flowChartPreparation">
          <a:avLst/>
        </a:prstGeom>
      </dgm:spPr>
      <dgm:t>
        <a:bodyPr/>
        <a:lstStyle/>
        <a:p>
          <a:endParaRPr lang="ru-RU"/>
        </a:p>
      </dgm:t>
    </dgm:pt>
    <dgm:pt modelId="{F6722C0B-F40B-4C9E-8A53-92CD82B204E8}" type="pres">
      <dgm:prSet presAssocID="{B7A2CC79-1A49-4955-B62D-E8DA52FB51BE}" presName="sibTrans" presStyleCnt="0"/>
      <dgm:spPr/>
    </dgm:pt>
    <dgm:pt modelId="{06B5F107-4DA6-4D3F-8A98-EA68C59E75AC}" type="pres">
      <dgm:prSet presAssocID="{92A2F9F5-4216-4767-A938-1D770593C8EA}" presName="node" presStyleLbl="node1" presStyleIdx="6" presStyleCnt="15" custScaleX="164578" custScaleY="108121">
        <dgm:presLayoutVars>
          <dgm:bulletEnabled val="1"/>
        </dgm:presLayoutVars>
      </dgm:prSet>
      <dgm:spPr>
        <a:prstGeom prst="flowChartPreparation">
          <a:avLst/>
        </a:prstGeom>
      </dgm:spPr>
      <dgm:t>
        <a:bodyPr/>
        <a:lstStyle/>
        <a:p>
          <a:endParaRPr lang="ru-RU"/>
        </a:p>
      </dgm:t>
    </dgm:pt>
    <dgm:pt modelId="{5C6FE732-9A80-4169-82D7-5023ECF1B1DF}" type="pres">
      <dgm:prSet presAssocID="{C444EB73-DBD7-4242-9771-2062CDBFC2B1}" presName="sibTrans" presStyleCnt="0"/>
      <dgm:spPr/>
    </dgm:pt>
    <dgm:pt modelId="{D087CD6E-6442-4F20-B728-D6863BE00DB0}" type="pres">
      <dgm:prSet presAssocID="{FAF298F6-FDE9-48AA-B140-875AD0919B82}" presName="node" presStyleLbl="node1" presStyleIdx="7" presStyleCnt="15" custScaleX="164578" custScaleY="108121">
        <dgm:presLayoutVars>
          <dgm:bulletEnabled val="1"/>
        </dgm:presLayoutVars>
      </dgm:prSet>
      <dgm:spPr>
        <a:prstGeom prst="flowChartPreparation">
          <a:avLst/>
        </a:prstGeom>
      </dgm:spPr>
      <dgm:t>
        <a:bodyPr/>
        <a:lstStyle/>
        <a:p>
          <a:endParaRPr lang="ru-RU"/>
        </a:p>
      </dgm:t>
    </dgm:pt>
    <dgm:pt modelId="{21598DFD-EE86-4727-A957-80A4E26846B5}" type="pres">
      <dgm:prSet presAssocID="{403F7DA7-2AE9-44D0-98C6-3FC1CC432771}" presName="sibTrans" presStyleCnt="0"/>
      <dgm:spPr/>
    </dgm:pt>
    <dgm:pt modelId="{E6421FCC-358E-4BF5-AE02-18F5FB45CB20}" type="pres">
      <dgm:prSet presAssocID="{7F179B3C-B857-404A-8CFB-983288E1D3A1}" presName="node" presStyleLbl="node1" presStyleIdx="8" presStyleCnt="15" custScaleX="164578" custScaleY="108121">
        <dgm:presLayoutVars>
          <dgm:bulletEnabled val="1"/>
        </dgm:presLayoutVars>
      </dgm:prSet>
      <dgm:spPr>
        <a:prstGeom prst="flowChartPreparation">
          <a:avLst/>
        </a:prstGeom>
      </dgm:spPr>
      <dgm:t>
        <a:bodyPr/>
        <a:lstStyle/>
        <a:p>
          <a:endParaRPr lang="ru-RU"/>
        </a:p>
      </dgm:t>
    </dgm:pt>
    <dgm:pt modelId="{5566126C-C0E5-4362-9971-78DBAD49911A}" type="pres">
      <dgm:prSet presAssocID="{60E5BC8F-B94B-4B75-AE4A-E838A478FA9A}" presName="sibTrans" presStyleCnt="0"/>
      <dgm:spPr/>
    </dgm:pt>
    <dgm:pt modelId="{44DF5819-34E0-4570-919F-3E7497D4A256}" type="pres">
      <dgm:prSet presAssocID="{1F438A0A-E462-44B8-8668-4EAE470E8126}" presName="node" presStyleLbl="node1" presStyleIdx="9" presStyleCnt="15" custScaleX="164578" custScaleY="108121">
        <dgm:presLayoutVars>
          <dgm:bulletEnabled val="1"/>
        </dgm:presLayoutVars>
      </dgm:prSet>
      <dgm:spPr>
        <a:prstGeom prst="flowChartPreparation">
          <a:avLst/>
        </a:prstGeom>
      </dgm:spPr>
      <dgm:t>
        <a:bodyPr/>
        <a:lstStyle/>
        <a:p>
          <a:endParaRPr lang="ru-RU"/>
        </a:p>
      </dgm:t>
    </dgm:pt>
    <dgm:pt modelId="{3918A4AD-6D56-45EB-96ED-157C29781BA3}" type="pres">
      <dgm:prSet presAssocID="{7EF73637-E870-4CC9-BED0-47ACBDB4806E}" presName="sibTrans" presStyleCnt="0"/>
      <dgm:spPr/>
    </dgm:pt>
    <dgm:pt modelId="{CC4DEB04-FC42-40AA-99FD-D116AF15DBB2}" type="pres">
      <dgm:prSet presAssocID="{3802A10A-BD80-47D2-BA3F-5E184CBA7F8D}" presName="node" presStyleLbl="node1" presStyleIdx="10" presStyleCnt="15" custScaleX="164578" custScaleY="108121">
        <dgm:presLayoutVars>
          <dgm:bulletEnabled val="1"/>
        </dgm:presLayoutVars>
      </dgm:prSet>
      <dgm:spPr>
        <a:prstGeom prst="flowChartPreparation">
          <a:avLst/>
        </a:prstGeom>
      </dgm:spPr>
      <dgm:t>
        <a:bodyPr/>
        <a:lstStyle/>
        <a:p>
          <a:endParaRPr lang="ru-RU"/>
        </a:p>
      </dgm:t>
    </dgm:pt>
    <dgm:pt modelId="{65636907-8815-4321-AEB7-85E9BB5D8A48}" type="pres">
      <dgm:prSet presAssocID="{C675DFE3-D133-4AC2-9C79-42E3E6B08A93}" presName="sibTrans" presStyleCnt="0"/>
      <dgm:spPr/>
    </dgm:pt>
    <dgm:pt modelId="{3F27A036-5A2E-4335-B876-0F95A5164AA9}" type="pres">
      <dgm:prSet presAssocID="{45513A40-23BC-4483-859F-D7E758B7492A}" presName="node" presStyleLbl="node1" presStyleIdx="11" presStyleCnt="15" custScaleX="164578" custScaleY="108121">
        <dgm:presLayoutVars>
          <dgm:bulletEnabled val="1"/>
        </dgm:presLayoutVars>
      </dgm:prSet>
      <dgm:spPr>
        <a:prstGeom prst="flowChartPreparation">
          <a:avLst/>
        </a:prstGeom>
      </dgm:spPr>
      <dgm:t>
        <a:bodyPr/>
        <a:lstStyle/>
        <a:p>
          <a:endParaRPr lang="ru-RU"/>
        </a:p>
      </dgm:t>
    </dgm:pt>
    <dgm:pt modelId="{F8E50550-1772-4559-88CB-D542CCD3F00F}" type="pres">
      <dgm:prSet presAssocID="{D691B2A1-28C5-470B-BFD2-C1EBE94D4F7D}" presName="sibTrans" presStyleCnt="0"/>
      <dgm:spPr/>
    </dgm:pt>
    <dgm:pt modelId="{52B7939C-DCD8-49FB-BA72-40047C004C4C}" type="pres">
      <dgm:prSet presAssocID="{CF6094B1-9E62-439C-B3F3-3130B8874F1E}" presName="node" presStyleLbl="node1" presStyleIdx="12" presStyleCnt="15" custScaleX="164578" custScaleY="108121">
        <dgm:presLayoutVars>
          <dgm:bulletEnabled val="1"/>
        </dgm:presLayoutVars>
      </dgm:prSet>
      <dgm:spPr>
        <a:prstGeom prst="flowChartPreparation">
          <a:avLst/>
        </a:prstGeom>
      </dgm:spPr>
      <dgm:t>
        <a:bodyPr/>
        <a:lstStyle/>
        <a:p>
          <a:endParaRPr lang="ru-RU"/>
        </a:p>
      </dgm:t>
    </dgm:pt>
    <dgm:pt modelId="{8B35E5D9-0B03-427A-BE74-6CD15AAC19A8}" type="pres">
      <dgm:prSet presAssocID="{61C5D084-A11E-422D-BCB9-27FD48FCAD89}" presName="sibTrans" presStyleCnt="0"/>
      <dgm:spPr/>
    </dgm:pt>
    <dgm:pt modelId="{05E13DF3-7E6E-4A8A-AF0E-7CD15A935BCC}" type="pres">
      <dgm:prSet presAssocID="{EA8B21B0-8754-4ABD-AF6E-D464E39C8E28}" presName="node" presStyleLbl="node1" presStyleIdx="13" presStyleCnt="15" custScaleX="164578" custScaleY="108121">
        <dgm:presLayoutVars>
          <dgm:bulletEnabled val="1"/>
        </dgm:presLayoutVars>
      </dgm:prSet>
      <dgm:spPr>
        <a:prstGeom prst="flowChartPreparation">
          <a:avLst/>
        </a:prstGeom>
      </dgm:spPr>
      <dgm:t>
        <a:bodyPr/>
        <a:lstStyle/>
        <a:p>
          <a:endParaRPr lang="ru-RU"/>
        </a:p>
      </dgm:t>
    </dgm:pt>
    <dgm:pt modelId="{C7244BBB-718D-442C-BE9C-6BAEBA3B185B}" type="pres">
      <dgm:prSet presAssocID="{4F925958-7187-48B7-9F6F-5024075DB464}" presName="sibTrans" presStyleCnt="0"/>
      <dgm:spPr/>
    </dgm:pt>
    <dgm:pt modelId="{EA4B6DE7-E507-45A7-A243-E004E13E4707}" type="pres">
      <dgm:prSet presAssocID="{AFFDE2CE-29E5-49F6-A20C-8BB74BF1748A}" presName="node" presStyleLbl="node1" presStyleIdx="14" presStyleCnt="15" custScaleX="164578" custScaleY="108121">
        <dgm:presLayoutVars>
          <dgm:bulletEnabled val="1"/>
        </dgm:presLayoutVars>
      </dgm:prSet>
      <dgm:spPr>
        <a:prstGeom prst="flowChartPreparation">
          <a:avLst/>
        </a:prstGeom>
      </dgm:spPr>
      <dgm:t>
        <a:bodyPr/>
        <a:lstStyle/>
        <a:p>
          <a:endParaRPr lang="ru-RU"/>
        </a:p>
      </dgm:t>
    </dgm:pt>
  </dgm:ptLst>
  <dgm:cxnLst>
    <dgm:cxn modelId="{B7323EF0-BF9C-42EA-A76C-EA549DD5BE18}" srcId="{494F2D1B-E0C7-4C8F-909E-7F5EA8EDFCC9}" destId="{C90A5A2A-7A81-4847-88D9-DBC91C354B1A}" srcOrd="3" destOrd="0" parTransId="{0C910AA8-6BD4-47AE-9A97-0F9B1F49F3AE}" sibTransId="{AFA09A03-7DBC-454D-ABA8-9D988090FD95}"/>
    <dgm:cxn modelId="{144EAFF0-D854-49D4-A410-C91FDA686E19}" srcId="{494F2D1B-E0C7-4C8F-909E-7F5EA8EDFCC9}" destId="{1F438A0A-E462-44B8-8668-4EAE470E8126}" srcOrd="9" destOrd="0" parTransId="{9D8697C8-B284-43C8-8264-92135547D63B}" sibTransId="{7EF73637-E870-4CC9-BED0-47ACBDB4806E}"/>
    <dgm:cxn modelId="{27F841A3-EDC2-4F6B-A191-F00864A1729E}" type="presOf" srcId="{7F179B3C-B857-404A-8CFB-983288E1D3A1}" destId="{E6421FCC-358E-4BF5-AE02-18F5FB45CB20}" srcOrd="0" destOrd="0" presId="urn:microsoft.com/office/officeart/2005/8/layout/default"/>
    <dgm:cxn modelId="{9365249A-9D51-42A6-B2CA-2EA642141DEF}" type="presOf" srcId="{EA8B21B0-8754-4ABD-AF6E-D464E39C8E28}" destId="{05E13DF3-7E6E-4A8A-AF0E-7CD15A935BCC}" srcOrd="0" destOrd="0" presId="urn:microsoft.com/office/officeart/2005/8/layout/default"/>
    <dgm:cxn modelId="{58F66D6B-3B02-4F49-BA98-D8D4D1A62F96}" type="presOf" srcId="{1F438A0A-E462-44B8-8668-4EAE470E8126}" destId="{44DF5819-34E0-4570-919F-3E7497D4A256}" srcOrd="0" destOrd="0" presId="urn:microsoft.com/office/officeart/2005/8/layout/default"/>
    <dgm:cxn modelId="{3CE4D6BD-CBF9-4E54-B04A-BDB8986B463D}" srcId="{494F2D1B-E0C7-4C8F-909E-7F5EA8EDFCC9}" destId="{3802A10A-BD80-47D2-BA3F-5E184CBA7F8D}" srcOrd="10" destOrd="0" parTransId="{68C8287D-248D-4009-A44C-1446FE91C447}" sibTransId="{C675DFE3-D133-4AC2-9C79-42E3E6B08A93}"/>
    <dgm:cxn modelId="{69436EFB-AADB-4FFE-BDF0-231F7B9D2FA1}" srcId="{494F2D1B-E0C7-4C8F-909E-7F5EA8EDFCC9}" destId="{AFFDE2CE-29E5-49F6-A20C-8BB74BF1748A}" srcOrd="14" destOrd="0" parTransId="{28BA3C9C-A7B4-4682-AA2B-9434A02CBC4B}" sibTransId="{FB346F12-59DD-4E6D-95D1-CAFF4B3E072F}"/>
    <dgm:cxn modelId="{01CA20CF-FF45-4A99-9EE0-6A345D193DA7}" type="presOf" srcId="{C90A5A2A-7A81-4847-88D9-DBC91C354B1A}" destId="{C855A188-FFD5-4747-8793-531861483E11}" srcOrd="0" destOrd="0" presId="urn:microsoft.com/office/officeart/2005/8/layout/default"/>
    <dgm:cxn modelId="{4CFDEB03-A20F-4F31-8BC7-B20D569D3409}" type="presOf" srcId="{92A2F9F5-4216-4767-A938-1D770593C8EA}" destId="{06B5F107-4DA6-4D3F-8A98-EA68C59E75AC}" srcOrd="0" destOrd="0" presId="urn:microsoft.com/office/officeart/2005/8/layout/default"/>
    <dgm:cxn modelId="{7D6295D6-AB47-451E-805E-54E17BBE76C1}" type="presOf" srcId="{4EECEA0E-1AA0-4964-AC69-DABC9FF65679}" destId="{56BEA217-F723-40B1-B25D-A8B2A6750006}" srcOrd="0" destOrd="0" presId="urn:microsoft.com/office/officeart/2005/8/layout/default"/>
    <dgm:cxn modelId="{31846AFF-9704-4625-B611-72258875A89F}" srcId="{494F2D1B-E0C7-4C8F-909E-7F5EA8EDFCC9}" destId="{45513A40-23BC-4483-859F-D7E758B7492A}" srcOrd="11" destOrd="0" parTransId="{847699B2-81B9-4625-BAE1-CE068719AFAB}" sibTransId="{D691B2A1-28C5-470B-BFD2-C1EBE94D4F7D}"/>
    <dgm:cxn modelId="{E1508FB3-3094-4420-863F-2E711EF073B5}" type="presOf" srcId="{45513A40-23BC-4483-859F-D7E758B7492A}" destId="{3F27A036-5A2E-4335-B876-0F95A5164AA9}" srcOrd="0" destOrd="0" presId="urn:microsoft.com/office/officeart/2005/8/layout/default"/>
    <dgm:cxn modelId="{9E3567BE-D7CC-43D6-B946-0645E3026C98}" type="presOf" srcId="{FAF298F6-FDE9-48AA-B140-875AD0919B82}" destId="{D087CD6E-6442-4F20-B728-D6863BE00DB0}" srcOrd="0" destOrd="0" presId="urn:microsoft.com/office/officeart/2005/8/layout/default"/>
    <dgm:cxn modelId="{4F99AF0A-B8C7-498D-85E1-E2AB1C3581FD}" srcId="{494F2D1B-E0C7-4C8F-909E-7F5EA8EDFCC9}" destId="{CF6094B1-9E62-439C-B3F3-3130B8874F1E}" srcOrd="12" destOrd="0" parTransId="{4B14A605-7DEE-467C-8E31-927AADD25BFC}" sibTransId="{61C5D084-A11E-422D-BCB9-27FD48FCAD89}"/>
    <dgm:cxn modelId="{AB2DC8E9-1D15-4207-9549-3E7A2A2227E9}" type="presOf" srcId="{6C1B4457-D28F-4466-BA6C-13E4ED1BF99B}" destId="{AE6BE203-8941-41F3-9A10-B09719D574A4}" srcOrd="0" destOrd="0" presId="urn:microsoft.com/office/officeart/2005/8/layout/default"/>
    <dgm:cxn modelId="{2BDD80BB-608F-416C-8E45-71DB4F2B6B48}" type="presOf" srcId="{3802A10A-BD80-47D2-BA3F-5E184CBA7F8D}" destId="{CC4DEB04-FC42-40AA-99FD-D116AF15DBB2}" srcOrd="0" destOrd="0" presId="urn:microsoft.com/office/officeart/2005/8/layout/default"/>
    <dgm:cxn modelId="{06186666-BF3F-44F1-A083-2808D86BC936}" srcId="{494F2D1B-E0C7-4C8F-909E-7F5EA8EDFCC9}" destId="{EA8B21B0-8754-4ABD-AF6E-D464E39C8E28}" srcOrd="13" destOrd="0" parTransId="{09A49975-EFC4-430E-9D0C-0AF1722024ED}" sibTransId="{4F925958-7187-48B7-9F6F-5024075DB464}"/>
    <dgm:cxn modelId="{405DD708-1A9D-4CE6-995F-DD227C7DB12D}" srcId="{494F2D1B-E0C7-4C8F-909E-7F5EA8EDFCC9}" destId="{D1A845FA-4086-4500-ADC7-948CC6171293}" srcOrd="4" destOrd="0" parTransId="{9858B2D0-E0FD-4259-9F6F-379DAD1863E8}" sibTransId="{065C0CE5-7BB6-4FD9-9AF5-3827BDAF8BE7}"/>
    <dgm:cxn modelId="{EA0E4342-854F-47F8-9E28-364E4F7C72C7}" type="presOf" srcId="{AFFDE2CE-29E5-49F6-A20C-8BB74BF1748A}" destId="{EA4B6DE7-E507-45A7-A243-E004E13E4707}" srcOrd="0" destOrd="0" presId="urn:microsoft.com/office/officeart/2005/8/layout/default"/>
    <dgm:cxn modelId="{5BCE1A52-FA7C-408F-8E22-6F5C9933EAA6}" srcId="{494F2D1B-E0C7-4C8F-909E-7F5EA8EDFCC9}" destId="{4EECEA0E-1AA0-4964-AC69-DABC9FF65679}" srcOrd="5" destOrd="0" parTransId="{07D1AA5C-85B9-4AAA-A5B7-ADED1FB68D01}" sibTransId="{B7A2CC79-1A49-4955-B62D-E8DA52FB51BE}"/>
    <dgm:cxn modelId="{33A18DE8-21FE-4898-9DC8-217F28FF9340}" type="presOf" srcId="{CF6094B1-9E62-439C-B3F3-3130B8874F1E}" destId="{52B7939C-DCD8-49FB-BA72-40047C004C4C}" srcOrd="0" destOrd="0" presId="urn:microsoft.com/office/officeart/2005/8/layout/default"/>
    <dgm:cxn modelId="{268FA6E4-2010-472D-B1DA-2C3C4C169D10}" type="presOf" srcId="{D1A845FA-4086-4500-ADC7-948CC6171293}" destId="{89A07345-6652-4C9A-BD67-65D932AC0753}" srcOrd="0" destOrd="0" presId="urn:microsoft.com/office/officeart/2005/8/layout/default"/>
    <dgm:cxn modelId="{73513DFD-EA60-4DD2-BCA9-4BB1B41A1A34}" type="presOf" srcId="{494F2D1B-E0C7-4C8F-909E-7F5EA8EDFCC9}" destId="{726456A8-C94B-4A1E-92E6-40141DFFFD5E}" srcOrd="0" destOrd="0" presId="urn:microsoft.com/office/officeart/2005/8/layout/default"/>
    <dgm:cxn modelId="{359AB3B3-01BD-49B6-8E53-A4169C64AD05}" srcId="{494F2D1B-E0C7-4C8F-909E-7F5EA8EDFCC9}" destId="{7F179B3C-B857-404A-8CFB-983288E1D3A1}" srcOrd="8" destOrd="0" parTransId="{CC4AE57B-CB05-4968-B9EE-DA7922F2891C}" sibTransId="{60E5BC8F-B94B-4B75-AE4A-E838A478FA9A}"/>
    <dgm:cxn modelId="{07002903-78E9-4005-8A09-2E9B46513117}" srcId="{494F2D1B-E0C7-4C8F-909E-7F5EA8EDFCC9}" destId="{92A2F9F5-4216-4767-A938-1D770593C8EA}" srcOrd="6" destOrd="0" parTransId="{F2420EE3-19BC-43A1-B0E7-7407EAEF6B51}" sibTransId="{C444EB73-DBD7-4242-9771-2062CDBFC2B1}"/>
    <dgm:cxn modelId="{37BD319C-4BDD-4515-BCDC-AFE598389DC3}" srcId="{494F2D1B-E0C7-4C8F-909E-7F5EA8EDFCC9}" destId="{6C1B4457-D28F-4466-BA6C-13E4ED1BF99B}" srcOrd="0" destOrd="0" parTransId="{EE88C130-7218-4381-8708-1709FB2C4BC7}" sibTransId="{7C9F8179-1350-44D4-98D9-86F8F64F0EB3}"/>
    <dgm:cxn modelId="{0AD53481-FAB0-4691-A6D8-57EE189F0F9E}" type="presOf" srcId="{CEDF6015-973F-441F-96E1-97C22E315042}" destId="{ED4DED66-949B-44F4-ABFD-6F5B12F2ED36}" srcOrd="0" destOrd="0" presId="urn:microsoft.com/office/officeart/2005/8/layout/default"/>
    <dgm:cxn modelId="{399459A9-D78C-4D68-9DC7-877F23352FF1}" srcId="{494F2D1B-E0C7-4C8F-909E-7F5EA8EDFCC9}" destId="{CEDF6015-973F-441F-96E1-97C22E315042}" srcOrd="1" destOrd="0" parTransId="{2C929864-E256-467B-A50B-BFB676B2142D}" sibTransId="{C9BECDBA-B0BA-414E-A7FF-3B550C93235F}"/>
    <dgm:cxn modelId="{D058431E-1940-47DE-93F7-7D0AB6E9B9C7}" srcId="{494F2D1B-E0C7-4C8F-909E-7F5EA8EDFCC9}" destId="{FAF298F6-FDE9-48AA-B140-875AD0919B82}" srcOrd="7" destOrd="0" parTransId="{2106C824-C975-4FC1-BC7C-7B602D98E05F}" sibTransId="{403F7DA7-2AE9-44D0-98C6-3FC1CC432771}"/>
    <dgm:cxn modelId="{7AA1149B-1FBB-4CBD-91B5-E4C4A0917B0B}" type="presOf" srcId="{225694C7-04BB-4789-9F73-87C096433A9A}" destId="{D64A4DE8-765A-4C03-9ED7-2E4FB47E6AA8}" srcOrd="0" destOrd="0" presId="urn:microsoft.com/office/officeart/2005/8/layout/default"/>
    <dgm:cxn modelId="{0AE07D04-DC0E-4DC9-AA67-A2B71CF641B4}" srcId="{494F2D1B-E0C7-4C8F-909E-7F5EA8EDFCC9}" destId="{225694C7-04BB-4789-9F73-87C096433A9A}" srcOrd="2" destOrd="0" parTransId="{B8DE4800-B846-4C25-BC02-7334F7A943B8}" sibTransId="{7BC4EEE8-D2F8-40AF-8A01-4E0D1656D1E5}"/>
    <dgm:cxn modelId="{6279580C-DCA4-412D-9176-B14585362E61}" type="presParOf" srcId="{726456A8-C94B-4A1E-92E6-40141DFFFD5E}" destId="{AE6BE203-8941-41F3-9A10-B09719D574A4}" srcOrd="0" destOrd="0" presId="urn:microsoft.com/office/officeart/2005/8/layout/default"/>
    <dgm:cxn modelId="{A1EA8226-DC59-4D3A-AF5A-FD07B61DFCA1}" type="presParOf" srcId="{726456A8-C94B-4A1E-92E6-40141DFFFD5E}" destId="{AFBD8C96-C9B5-410D-B70B-48D73DABB546}" srcOrd="1" destOrd="0" presId="urn:microsoft.com/office/officeart/2005/8/layout/default"/>
    <dgm:cxn modelId="{F0E82E53-1BE3-4418-9368-DF50B32CD33C}" type="presParOf" srcId="{726456A8-C94B-4A1E-92E6-40141DFFFD5E}" destId="{ED4DED66-949B-44F4-ABFD-6F5B12F2ED36}" srcOrd="2" destOrd="0" presId="urn:microsoft.com/office/officeart/2005/8/layout/default"/>
    <dgm:cxn modelId="{746FC597-1D9E-4A67-85BE-5F7DCFCAE405}" type="presParOf" srcId="{726456A8-C94B-4A1E-92E6-40141DFFFD5E}" destId="{9A1C4791-5C21-4BB3-B0B8-329C74CBAF3F}" srcOrd="3" destOrd="0" presId="urn:microsoft.com/office/officeart/2005/8/layout/default"/>
    <dgm:cxn modelId="{E6F09C4C-0F3C-446E-8072-EB7816780CEB}" type="presParOf" srcId="{726456A8-C94B-4A1E-92E6-40141DFFFD5E}" destId="{D64A4DE8-765A-4C03-9ED7-2E4FB47E6AA8}" srcOrd="4" destOrd="0" presId="urn:microsoft.com/office/officeart/2005/8/layout/default"/>
    <dgm:cxn modelId="{4AB5A931-1546-4F1D-83A5-499F2D6D6F5B}" type="presParOf" srcId="{726456A8-C94B-4A1E-92E6-40141DFFFD5E}" destId="{75A3F2F9-D300-4366-AC76-54D8154E9D5C}" srcOrd="5" destOrd="0" presId="urn:microsoft.com/office/officeart/2005/8/layout/default"/>
    <dgm:cxn modelId="{299B1551-D253-4E05-89AC-7C257329089C}" type="presParOf" srcId="{726456A8-C94B-4A1E-92E6-40141DFFFD5E}" destId="{C855A188-FFD5-4747-8793-531861483E11}" srcOrd="6" destOrd="0" presId="urn:microsoft.com/office/officeart/2005/8/layout/default"/>
    <dgm:cxn modelId="{4CECB522-624C-47B5-954F-30909417776F}" type="presParOf" srcId="{726456A8-C94B-4A1E-92E6-40141DFFFD5E}" destId="{C4C7B138-F0DF-4449-949B-8556D13A8D28}" srcOrd="7" destOrd="0" presId="urn:microsoft.com/office/officeart/2005/8/layout/default"/>
    <dgm:cxn modelId="{CFBF34FB-578A-487F-BF3E-825F96E22901}" type="presParOf" srcId="{726456A8-C94B-4A1E-92E6-40141DFFFD5E}" destId="{89A07345-6652-4C9A-BD67-65D932AC0753}" srcOrd="8" destOrd="0" presId="urn:microsoft.com/office/officeart/2005/8/layout/default"/>
    <dgm:cxn modelId="{1920BF8C-4303-45AA-8624-04FC3F973A30}" type="presParOf" srcId="{726456A8-C94B-4A1E-92E6-40141DFFFD5E}" destId="{85E530FD-10F8-47A4-AA87-7937B29B6CF8}" srcOrd="9" destOrd="0" presId="urn:microsoft.com/office/officeart/2005/8/layout/default"/>
    <dgm:cxn modelId="{AACF33B5-2977-42BC-AE0C-C5EB5B9F7A59}" type="presParOf" srcId="{726456A8-C94B-4A1E-92E6-40141DFFFD5E}" destId="{56BEA217-F723-40B1-B25D-A8B2A6750006}" srcOrd="10" destOrd="0" presId="urn:microsoft.com/office/officeart/2005/8/layout/default"/>
    <dgm:cxn modelId="{D471465A-C910-49B7-8D3C-30265B4F0801}" type="presParOf" srcId="{726456A8-C94B-4A1E-92E6-40141DFFFD5E}" destId="{F6722C0B-F40B-4C9E-8A53-92CD82B204E8}" srcOrd="11" destOrd="0" presId="urn:microsoft.com/office/officeart/2005/8/layout/default"/>
    <dgm:cxn modelId="{D20020A8-CFCA-4A28-A44A-F511DE7248CB}" type="presParOf" srcId="{726456A8-C94B-4A1E-92E6-40141DFFFD5E}" destId="{06B5F107-4DA6-4D3F-8A98-EA68C59E75AC}" srcOrd="12" destOrd="0" presId="urn:microsoft.com/office/officeart/2005/8/layout/default"/>
    <dgm:cxn modelId="{F8E3C984-694C-4C16-9F6A-A0EF29DB823D}" type="presParOf" srcId="{726456A8-C94B-4A1E-92E6-40141DFFFD5E}" destId="{5C6FE732-9A80-4169-82D7-5023ECF1B1DF}" srcOrd="13" destOrd="0" presId="urn:microsoft.com/office/officeart/2005/8/layout/default"/>
    <dgm:cxn modelId="{29877057-6BA8-43E1-82E8-C5C534388E9F}" type="presParOf" srcId="{726456A8-C94B-4A1E-92E6-40141DFFFD5E}" destId="{D087CD6E-6442-4F20-B728-D6863BE00DB0}" srcOrd="14" destOrd="0" presId="urn:microsoft.com/office/officeart/2005/8/layout/default"/>
    <dgm:cxn modelId="{3A53F4C8-7C11-4BBF-B88E-815A780B8923}" type="presParOf" srcId="{726456A8-C94B-4A1E-92E6-40141DFFFD5E}" destId="{21598DFD-EE86-4727-A957-80A4E26846B5}" srcOrd="15" destOrd="0" presId="urn:microsoft.com/office/officeart/2005/8/layout/default"/>
    <dgm:cxn modelId="{5618894D-2330-4892-A184-0859AEDAC443}" type="presParOf" srcId="{726456A8-C94B-4A1E-92E6-40141DFFFD5E}" destId="{E6421FCC-358E-4BF5-AE02-18F5FB45CB20}" srcOrd="16" destOrd="0" presId="urn:microsoft.com/office/officeart/2005/8/layout/default"/>
    <dgm:cxn modelId="{A2C6D785-511F-4818-83FB-DCC686938DD1}" type="presParOf" srcId="{726456A8-C94B-4A1E-92E6-40141DFFFD5E}" destId="{5566126C-C0E5-4362-9971-78DBAD49911A}" srcOrd="17" destOrd="0" presId="urn:microsoft.com/office/officeart/2005/8/layout/default"/>
    <dgm:cxn modelId="{666A4F37-58EE-4AFE-B2C0-FDFB32C28188}" type="presParOf" srcId="{726456A8-C94B-4A1E-92E6-40141DFFFD5E}" destId="{44DF5819-34E0-4570-919F-3E7497D4A256}" srcOrd="18" destOrd="0" presId="urn:microsoft.com/office/officeart/2005/8/layout/default"/>
    <dgm:cxn modelId="{40ED3159-485F-4018-B57C-DD7EC3ED67F9}" type="presParOf" srcId="{726456A8-C94B-4A1E-92E6-40141DFFFD5E}" destId="{3918A4AD-6D56-45EB-96ED-157C29781BA3}" srcOrd="19" destOrd="0" presId="urn:microsoft.com/office/officeart/2005/8/layout/default"/>
    <dgm:cxn modelId="{72BD3A21-E72F-45B9-8E75-773C9C56AD85}" type="presParOf" srcId="{726456A8-C94B-4A1E-92E6-40141DFFFD5E}" destId="{CC4DEB04-FC42-40AA-99FD-D116AF15DBB2}" srcOrd="20" destOrd="0" presId="urn:microsoft.com/office/officeart/2005/8/layout/default"/>
    <dgm:cxn modelId="{B9FB9A6A-B404-4ACD-A3CB-AEA99BFDABDF}" type="presParOf" srcId="{726456A8-C94B-4A1E-92E6-40141DFFFD5E}" destId="{65636907-8815-4321-AEB7-85E9BB5D8A48}" srcOrd="21" destOrd="0" presId="urn:microsoft.com/office/officeart/2005/8/layout/default"/>
    <dgm:cxn modelId="{3DEB325B-827A-427E-B1B3-0C488E5B40D6}" type="presParOf" srcId="{726456A8-C94B-4A1E-92E6-40141DFFFD5E}" destId="{3F27A036-5A2E-4335-B876-0F95A5164AA9}" srcOrd="22" destOrd="0" presId="urn:microsoft.com/office/officeart/2005/8/layout/default"/>
    <dgm:cxn modelId="{0087E952-5AFA-4846-8F96-4B66F61AA518}" type="presParOf" srcId="{726456A8-C94B-4A1E-92E6-40141DFFFD5E}" destId="{F8E50550-1772-4559-88CB-D542CCD3F00F}" srcOrd="23" destOrd="0" presId="urn:microsoft.com/office/officeart/2005/8/layout/default"/>
    <dgm:cxn modelId="{240E92F9-91B4-4A53-A5AF-250BC672BCF1}" type="presParOf" srcId="{726456A8-C94B-4A1E-92E6-40141DFFFD5E}" destId="{52B7939C-DCD8-49FB-BA72-40047C004C4C}" srcOrd="24" destOrd="0" presId="urn:microsoft.com/office/officeart/2005/8/layout/default"/>
    <dgm:cxn modelId="{C54EF6E0-B07D-476A-BEA9-43A3FA8EB866}" type="presParOf" srcId="{726456A8-C94B-4A1E-92E6-40141DFFFD5E}" destId="{8B35E5D9-0B03-427A-BE74-6CD15AAC19A8}" srcOrd="25" destOrd="0" presId="urn:microsoft.com/office/officeart/2005/8/layout/default"/>
    <dgm:cxn modelId="{1AC781C0-4EB3-4BB5-8E82-42D08A6BA038}" type="presParOf" srcId="{726456A8-C94B-4A1E-92E6-40141DFFFD5E}" destId="{05E13DF3-7E6E-4A8A-AF0E-7CD15A935BCC}" srcOrd="26" destOrd="0" presId="urn:microsoft.com/office/officeart/2005/8/layout/default"/>
    <dgm:cxn modelId="{47D31806-23E0-4D66-8241-F62ECA2E9F25}" type="presParOf" srcId="{726456A8-C94B-4A1E-92E6-40141DFFFD5E}" destId="{C7244BBB-718D-442C-BE9C-6BAEBA3B185B}" srcOrd="27" destOrd="0" presId="urn:microsoft.com/office/officeart/2005/8/layout/default"/>
    <dgm:cxn modelId="{46B695E1-C034-4E1C-9A39-879A8787BEA1}" type="presParOf" srcId="{726456A8-C94B-4A1E-92E6-40141DFFFD5E}" destId="{EA4B6DE7-E507-45A7-A243-E004E13E4707}" srcOrd="28" destOrd="0" presId="urn:microsoft.com/office/officeart/2005/8/layout/defaul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8EB116-2968-410D-A326-E4E00D07E8EE}" type="doc">
      <dgm:prSet loTypeId="urn:microsoft.com/office/officeart/2005/8/layout/process2" loCatId="process" qsTypeId="urn:microsoft.com/office/officeart/2005/8/quickstyle/simple1" qsCatId="simple" csTypeId="urn:microsoft.com/office/officeart/2005/8/colors/accent1_2" csCatId="accent1" phldr="1"/>
      <dgm:spPr/>
    </dgm:pt>
    <dgm:pt modelId="{15A1A1AA-5419-4928-A827-245B55B5FEEF}">
      <dgm:prSet phldrT="[Текст]" custT="1"/>
      <dgm:spPr>
        <a:solidFill>
          <a:srgbClr val="005ABB"/>
        </a:solidFill>
      </dgm:spPr>
      <dgm:t>
        <a:bodyPr/>
        <a:lstStyle/>
        <a:p>
          <a:r>
            <a:rPr lang="ru-RU" sz="2000" dirty="0" smtClean="0"/>
            <a:t>Реализовать проект «Мои документы в строительства».</a:t>
          </a:r>
          <a:endParaRPr lang="ru-RU" sz="2000" dirty="0"/>
        </a:p>
      </dgm:t>
    </dgm:pt>
    <dgm:pt modelId="{F10D87D0-2274-44E2-918F-F47E6DAD0B50}" type="parTrans" cxnId="{AF5B1C39-0397-46EC-A97B-8DC99308A108}">
      <dgm:prSet/>
      <dgm:spPr/>
      <dgm:t>
        <a:bodyPr/>
        <a:lstStyle/>
        <a:p>
          <a:endParaRPr lang="ru-RU"/>
        </a:p>
      </dgm:t>
    </dgm:pt>
    <dgm:pt modelId="{F98BF475-7E52-4935-AB5D-3AE7525D8D53}" type="sibTrans" cxnId="{AF5B1C39-0397-46EC-A97B-8DC99308A108}">
      <dgm:prSet/>
      <dgm:spPr>
        <a:noFill/>
      </dgm:spPr>
      <dgm:t>
        <a:bodyPr/>
        <a:lstStyle/>
        <a:p>
          <a:endParaRPr lang="ru-RU"/>
        </a:p>
      </dgm:t>
    </dgm:pt>
    <dgm:pt modelId="{53B987E6-0BA9-4DD9-9937-E392592E7721}">
      <dgm:prSet phldrT="[Текст]" custT="1"/>
      <dgm:spPr>
        <a:solidFill>
          <a:srgbClr val="005ABB"/>
        </a:solidFill>
      </dgm:spPr>
      <dgm:t>
        <a:bodyPr/>
        <a:lstStyle/>
        <a:p>
          <a:r>
            <a:rPr lang="ru-RU" sz="2000" b="0" dirty="0" smtClean="0"/>
            <a:t>Повысить роль ИСОГД (информационная система обеспечения градостроительной деятельности):</a:t>
          </a:r>
          <a:endParaRPr lang="ru-RU" sz="2000" dirty="0"/>
        </a:p>
      </dgm:t>
    </dgm:pt>
    <dgm:pt modelId="{18F46632-1FB6-48BF-99BE-501790ACB11F}" type="parTrans" cxnId="{01ACA7FF-A28E-4AF6-9236-856D3471747A}">
      <dgm:prSet/>
      <dgm:spPr/>
      <dgm:t>
        <a:bodyPr/>
        <a:lstStyle/>
        <a:p>
          <a:endParaRPr lang="ru-RU"/>
        </a:p>
      </dgm:t>
    </dgm:pt>
    <dgm:pt modelId="{B5097FF9-1F9B-4964-BF4E-6FB9633507FC}" type="sibTrans" cxnId="{01ACA7FF-A28E-4AF6-9236-856D3471747A}">
      <dgm:prSet/>
      <dgm:spPr/>
      <dgm:t>
        <a:bodyPr/>
        <a:lstStyle/>
        <a:p>
          <a:endParaRPr lang="ru-RU"/>
        </a:p>
      </dgm:t>
    </dgm:pt>
    <dgm:pt modelId="{B4FAD7CB-3814-481C-8EF1-9609EFE15EFD}" type="pres">
      <dgm:prSet presAssocID="{498EB116-2968-410D-A326-E4E00D07E8EE}" presName="linearFlow" presStyleCnt="0">
        <dgm:presLayoutVars>
          <dgm:resizeHandles val="exact"/>
        </dgm:presLayoutVars>
      </dgm:prSet>
      <dgm:spPr/>
    </dgm:pt>
    <dgm:pt modelId="{487794FA-3F7C-494E-B5C1-6674401A1374}" type="pres">
      <dgm:prSet presAssocID="{15A1A1AA-5419-4928-A827-245B55B5FEEF}" presName="node" presStyleLbl="node1" presStyleIdx="0" presStyleCnt="2" custScaleX="264271" custScaleY="86779">
        <dgm:presLayoutVars>
          <dgm:bulletEnabled val="1"/>
        </dgm:presLayoutVars>
      </dgm:prSet>
      <dgm:spPr/>
      <dgm:t>
        <a:bodyPr/>
        <a:lstStyle/>
        <a:p>
          <a:endParaRPr lang="ru-RU"/>
        </a:p>
      </dgm:t>
    </dgm:pt>
    <dgm:pt modelId="{1B7F5220-5178-437E-AF08-3D98D967B63B}" type="pres">
      <dgm:prSet presAssocID="{F98BF475-7E52-4935-AB5D-3AE7525D8D53}" presName="sibTrans" presStyleLbl="sibTrans2D1" presStyleIdx="0" presStyleCnt="1" custScaleX="407227" custLinFactY="103998" custLinFactNeighborY="200000"/>
      <dgm:spPr/>
    </dgm:pt>
    <dgm:pt modelId="{A4F880CF-ECAB-474B-8602-068B33BF1796}" type="pres">
      <dgm:prSet presAssocID="{F98BF475-7E52-4935-AB5D-3AE7525D8D53}" presName="connectorText" presStyleLbl="sibTrans2D1" presStyleIdx="0" presStyleCnt="1"/>
      <dgm:spPr/>
    </dgm:pt>
    <dgm:pt modelId="{3C7352B9-0A38-4666-91C8-645A600F699C}" type="pres">
      <dgm:prSet presAssocID="{53B987E6-0BA9-4DD9-9937-E392592E7721}" presName="node" presStyleLbl="node1" presStyleIdx="1" presStyleCnt="2" custScaleX="327556" custScaleY="86779" custLinFactNeighborY="-71446">
        <dgm:presLayoutVars>
          <dgm:bulletEnabled val="1"/>
        </dgm:presLayoutVars>
      </dgm:prSet>
      <dgm:spPr/>
      <dgm:t>
        <a:bodyPr/>
        <a:lstStyle/>
        <a:p>
          <a:endParaRPr lang="ru-RU"/>
        </a:p>
      </dgm:t>
    </dgm:pt>
  </dgm:ptLst>
  <dgm:cxnLst>
    <dgm:cxn modelId="{601A6C75-9DA6-4F54-99BD-119E15E0A18C}" type="presOf" srcId="{F98BF475-7E52-4935-AB5D-3AE7525D8D53}" destId="{1B7F5220-5178-437E-AF08-3D98D967B63B}" srcOrd="0" destOrd="0" presId="urn:microsoft.com/office/officeart/2005/8/layout/process2"/>
    <dgm:cxn modelId="{37D8F57D-B552-4338-8723-BFF8BCC4E1B8}" type="presOf" srcId="{F98BF475-7E52-4935-AB5D-3AE7525D8D53}" destId="{A4F880CF-ECAB-474B-8602-068B33BF1796}" srcOrd="1" destOrd="0" presId="urn:microsoft.com/office/officeart/2005/8/layout/process2"/>
    <dgm:cxn modelId="{ECD20681-D6C8-4266-AC02-BA1374B27A2B}" type="presOf" srcId="{498EB116-2968-410D-A326-E4E00D07E8EE}" destId="{B4FAD7CB-3814-481C-8EF1-9609EFE15EFD}" srcOrd="0" destOrd="0" presId="urn:microsoft.com/office/officeart/2005/8/layout/process2"/>
    <dgm:cxn modelId="{738FAD64-D79C-46FC-83B2-8CE0ACA4F8BF}" type="presOf" srcId="{53B987E6-0BA9-4DD9-9937-E392592E7721}" destId="{3C7352B9-0A38-4666-91C8-645A600F699C}" srcOrd="0" destOrd="0" presId="urn:microsoft.com/office/officeart/2005/8/layout/process2"/>
    <dgm:cxn modelId="{AF5B1C39-0397-46EC-A97B-8DC99308A108}" srcId="{498EB116-2968-410D-A326-E4E00D07E8EE}" destId="{15A1A1AA-5419-4928-A827-245B55B5FEEF}" srcOrd="0" destOrd="0" parTransId="{F10D87D0-2274-44E2-918F-F47E6DAD0B50}" sibTransId="{F98BF475-7E52-4935-AB5D-3AE7525D8D53}"/>
    <dgm:cxn modelId="{9A39472A-01AD-45C4-855B-971F6ED6A125}" type="presOf" srcId="{15A1A1AA-5419-4928-A827-245B55B5FEEF}" destId="{487794FA-3F7C-494E-B5C1-6674401A1374}" srcOrd="0" destOrd="0" presId="urn:microsoft.com/office/officeart/2005/8/layout/process2"/>
    <dgm:cxn modelId="{01ACA7FF-A28E-4AF6-9236-856D3471747A}" srcId="{498EB116-2968-410D-A326-E4E00D07E8EE}" destId="{53B987E6-0BA9-4DD9-9937-E392592E7721}" srcOrd="1" destOrd="0" parTransId="{18F46632-1FB6-48BF-99BE-501790ACB11F}" sibTransId="{B5097FF9-1F9B-4964-BF4E-6FB9633507FC}"/>
    <dgm:cxn modelId="{DCB64587-0ACD-4ADE-BD22-2B699122E7B4}" type="presParOf" srcId="{B4FAD7CB-3814-481C-8EF1-9609EFE15EFD}" destId="{487794FA-3F7C-494E-B5C1-6674401A1374}" srcOrd="0" destOrd="0" presId="urn:microsoft.com/office/officeart/2005/8/layout/process2"/>
    <dgm:cxn modelId="{91ED4834-E342-43F3-868E-380CB0CEE322}" type="presParOf" srcId="{B4FAD7CB-3814-481C-8EF1-9609EFE15EFD}" destId="{1B7F5220-5178-437E-AF08-3D98D967B63B}" srcOrd="1" destOrd="0" presId="urn:microsoft.com/office/officeart/2005/8/layout/process2"/>
    <dgm:cxn modelId="{0DC82F33-20F7-4050-9180-6CC836E4D92D}" type="presParOf" srcId="{1B7F5220-5178-437E-AF08-3D98D967B63B}" destId="{A4F880CF-ECAB-474B-8602-068B33BF1796}" srcOrd="0" destOrd="0" presId="urn:microsoft.com/office/officeart/2005/8/layout/process2"/>
    <dgm:cxn modelId="{8CEC839B-BA87-4842-A833-A8D673629910}" type="presParOf" srcId="{B4FAD7CB-3814-481C-8EF1-9609EFE15EFD}" destId="{3C7352B9-0A38-4666-91C8-645A600F699C}" srcOrd="2"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27F633-D29A-48B5-910B-17A5175FDA5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EBE5950D-C102-4B25-AD3A-F71CF9E19690}">
      <dgm:prSet phldrT="[Текст]" custT="1"/>
      <dgm:spPr>
        <a:solidFill>
          <a:srgbClr val="005ABB"/>
        </a:solidFill>
      </dgm:spPr>
      <dgm:t>
        <a:bodyPr/>
        <a:lstStyle/>
        <a:p>
          <a:r>
            <a:rPr lang="ru-RU" sz="1600" b="1" dirty="0" smtClean="0"/>
            <a:t>Суть проблемы:</a:t>
          </a:r>
          <a:endParaRPr lang="ru-RU" sz="1600" b="1" dirty="0"/>
        </a:p>
      </dgm:t>
    </dgm:pt>
    <dgm:pt modelId="{747367E9-315C-4A91-BFB5-317CDACAA866}" type="parTrans" cxnId="{C7876423-7572-4034-A849-B79066A2601E}">
      <dgm:prSet/>
      <dgm:spPr/>
      <dgm:t>
        <a:bodyPr/>
        <a:lstStyle/>
        <a:p>
          <a:endParaRPr lang="ru-RU"/>
        </a:p>
      </dgm:t>
    </dgm:pt>
    <dgm:pt modelId="{AF852782-4163-4562-8DF5-0C6C882DE7C5}" type="sibTrans" cxnId="{C7876423-7572-4034-A849-B79066A2601E}">
      <dgm:prSet/>
      <dgm:spPr/>
      <dgm:t>
        <a:bodyPr/>
        <a:lstStyle/>
        <a:p>
          <a:endParaRPr lang="ru-RU"/>
        </a:p>
      </dgm:t>
    </dgm:pt>
    <dgm:pt modelId="{209D80D6-9D91-433C-A6F9-7E45FB691879}">
      <dgm:prSet phldrT="[Текст]"/>
      <dgm:spPr>
        <a:ln>
          <a:solidFill>
            <a:srgbClr val="005ABB"/>
          </a:solidFill>
        </a:ln>
      </dgm:spPr>
      <dgm:t>
        <a:bodyPr/>
        <a:lstStyle/>
        <a:p>
          <a:pPr marL="355600" indent="-355600" algn="just">
            <a:spcBef>
              <a:spcPts val="1200"/>
            </a:spcBef>
          </a:pPr>
          <a:r>
            <a:rPr lang="ru-RU" dirty="0" smtClean="0">
              <a:solidFill>
                <a:schemeClr val="tx1"/>
              </a:solidFill>
            </a:rPr>
            <a:t>в соответствии с Постановлением Правительства РФ от 16.02.2008 г. № 87 в отношении автомобильных дорог под этапом строительства понимается комплекс работ по подготовке территории строительства (включающий переустройство (перенос) инженерных коммуникаций). Таким образом переустройство (реконструкция) пересекаемых инженерных коммуникаций является частью работ по строительству (реконструкции) автомобильной дороги, что позволяет отражать данные виды работ в документации по планировке территории автомобильной дороги;</a:t>
          </a:r>
          <a:endParaRPr lang="ru-RU" dirty="0"/>
        </a:p>
      </dgm:t>
    </dgm:pt>
    <dgm:pt modelId="{A4B553DA-81CB-4100-A021-2F453D8C492D}" type="parTrans" cxnId="{FB62371A-C265-454D-93F1-00A2346993CE}">
      <dgm:prSet/>
      <dgm:spPr/>
      <dgm:t>
        <a:bodyPr/>
        <a:lstStyle/>
        <a:p>
          <a:endParaRPr lang="ru-RU"/>
        </a:p>
      </dgm:t>
    </dgm:pt>
    <dgm:pt modelId="{A548700F-3707-4E8F-A40E-AD7809A12EE5}" type="sibTrans" cxnId="{FB62371A-C265-454D-93F1-00A2346993CE}">
      <dgm:prSet/>
      <dgm:spPr/>
      <dgm:t>
        <a:bodyPr/>
        <a:lstStyle/>
        <a:p>
          <a:endParaRPr lang="ru-RU"/>
        </a:p>
      </dgm:t>
    </dgm:pt>
    <dgm:pt modelId="{6629B05D-55E6-4EF1-B61E-0133FB091E9E}">
      <dgm:prSet/>
      <dgm:spPr>
        <a:ln>
          <a:solidFill>
            <a:srgbClr val="005ABB"/>
          </a:solidFill>
        </a:ln>
      </dgm:spPr>
      <dgm:t>
        <a:bodyPr/>
        <a:lstStyle/>
        <a:p>
          <a:pPr marL="355600" indent="-355600" algn="just">
            <a:spcBef>
              <a:spcPts val="1200"/>
            </a:spcBef>
          </a:pPr>
          <a:r>
            <a:rPr lang="ru-RU" dirty="0" smtClean="0">
              <a:solidFill>
                <a:schemeClr val="tx1"/>
              </a:solidFill>
            </a:rPr>
            <a:t>в отношении одного или нескольких линейных объектов (к которым также относятся инженерные сети) ч. 5 ст. 42 Градостроительного кодекса РФ и постановлением Правительства Российской Федерации от 12.05.2017 г. № 564 установлена возможность разработки единого проекта планировки на несколько линейных объектов;</a:t>
          </a:r>
          <a:endParaRPr lang="ru-RU" dirty="0">
            <a:solidFill>
              <a:schemeClr val="tx1"/>
            </a:solidFill>
          </a:endParaRPr>
        </a:p>
      </dgm:t>
    </dgm:pt>
    <dgm:pt modelId="{27808D53-38D8-45D6-83E8-2B9A94417345}" type="parTrans" cxnId="{79094F4B-2E69-434B-BB1F-B373B8639983}">
      <dgm:prSet/>
      <dgm:spPr/>
      <dgm:t>
        <a:bodyPr/>
        <a:lstStyle/>
        <a:p>
          <a:endParaRPr lang="ru-RU"/>
        </a:p>
      </dgm:t>
    </dgm:pt>
    <dgm:pt modelId="{0CF63ABE-CDD7-4E47-8626-6C11F134327D}" type="sibTrans" cxnId="{79094F4B-2E69-434B-BB1F-B373B8639983}">
      <dgm:prSet/>
      <dgm:spPr/>
      <dgm:t>
        <a:bodyPr/>
        <a:lstStyle/>
        <a:p>
          <a:endParaRPr lang="ru-RU"/>
        </a:p>
      </dgm:t>
    </dgm:pt>
    <dgm:pt modelId="{D252095E-4D47-4FEF-A8FA-8CAE228979DC}">
      <dgm:prSet/>
      <dgm:spPr>
        <a:ln>
          <a:solidFill>
            <a:srgbClr val="005ABB"/>
          </a:solidFill>
        </a:ln>
      </dgm:spPr>
      <dgm:t>
        <a:bodyPr/>
        <a:lstStyle/>
        <a:p>
          <a:pPr marL="355600" indent="-355600" algn="just">
            <a:spcBef>
              <a:spcPts val="1200"/>
            </a:spcBef>
          </a:pPr>
          <a:r>
            <a:rPr lang="ru-RU" dirty="0" smtClean="0">
              <a:solidFill>
                <a:schemeClr val="tx1"/>
              </a:solidFill>
            </a:rPr>
            <a:t>порядок согласования и утверждения единой ДПТ для нескольких линейных объектов, относящихся к «разным уполномоченным органам» законодательно не установлен. Данное обстоятельство позволяет владельцам переустраиваемых инженерных сетей выставлять дополнительные требования о разработке отдельных ДПТ. Что ведет к увеличению трудоемкости работ по разработке ДПТ и как следствие к увеличению стоимости и сроков реализации объектов в целом.</a:t>
          </a:r>
          <a:endParaRPr lang="ru-RU" dirty="0">
            <a:solidFill>
              <a:schemeClr val="tx1"/>
            </a:solidFill>
          </a:endParaRPr>
        </a:p>
      </dgm:t>
    </dgm:pt>
    <dgm:pt modelId="{FB288544-4735-48B2-8C5E-24609210C4F9}" type="parTrans" cxnId="{6260A10F-0842-48B2-BCC1-676650647D0A}">
      <dgm:prSet/>
      <dgm:spPr/>
      <dgm:t>
        <a:bodyPr/>
        <a:lstStyle/>
        <a:p>
          <a:endParaRPr lang="ru-RU"/>
        </a:p>
      </dgm:t>
    </dgm:pt>
    <dgm:pt modelId="{EC1FB2A5-3ED3-4641-AF2B-2346138482E9}" type="sibTrans" cxnId="{6260A10F-0842-48B2-BCC1-676650647D0A}">
      <dgm:prSet/>
      <dgm:spPr/>
      <dgm:t>
        <a:bodyPr/>
        <a:lstStyle/>
        <a:p>
          <a:endParaRPr lang="ru-RU"/>
        </a:p>
      </dgm:t>
    </dgm:pt>
    <dgm:pt modelId="{35698854-FF76-4948-9045-23A0EA91929D}">
      <dgm:prSet phldrT="[Текст]" custT="1"/>
      <dgm:spPr>
        <a:solidFill>
          <a:srgbClr val="005ABB"/>
        </a:solidFill>
      </dgm:spPr>
      <dgm:t>
        <a:bodyPr/>
        <a:lstStyle/>
        <a:p>
          <a:r>
            <a:rPr lang="ru-RU" sz="1600" b="1" dirty="0" smtClean="0"/>
            <a:t>Анализ нормативной базы:</a:t>
          </a:r>
          <a:endParaRPr lang="ru-RU" sz="1600" b="1" dirty="0"/>
        </a:p>
      </dgm:t>
    </dgm:pt>
    <dgm:pt modelId="{63EC3A57-2FB9-47E9-A987-98A0663E9236}" type="parTrans" cxnId="{DDABE458-CC2F-419A-A6C3-72355A6ED616}">
      <dgm:prSet/>
      <dgm:spPr/>
      <dgm:t>
        <a:bodyPr/>
        <a:lstStyle/>
        <a:p>
          <a:endParaRPr lang="ru-RU"/>
        </a:p>
      </dgm:t>
    </dgm:pt>
    <dgm:pt modelId="{1A7D8BF3-110C-4079-98D9-B676CCD5C866}" type="sibTrans" cxnId="{DDABE458-CC2F-419A-A6C3-72355A6ED616}">
      <dgm:prSet/>
      <dgm:spPr/>
      <dgm:t>
        <a:bodyPr/>
        <a:lstStyle/>
        <a:p>
          <a:endParaRPr lang="ru-RU"/>
        </a:p>
      </dgm:t>
    </dgm:pt>
    <dgm:pt modelId="{9FC99BE2-03C3-4F5D-A7BE-7D2807F74EDF}">
      <dgm:prSet/>
      <dgm:spPr>
        <a:ln>
          <a:solidFill>
            <a:srgbClr val="005ABB"/>
          </a:solidFill>
        </a:ln>
      </dgm:spPr>
      <dgm:t>
        <a:bodyPr/>
        <a:lstStyle/>
        <a:p>
          <a:r>
            <a:rPr lang="ru-RU" dirty="0" smtClean="0"/>
            <a:t>избыточные требования владельцев инженерных сетей, переустраиваемых в рамках строительства автомобильной дороги, о разработке документаций по планировке территории (далее – ДПТ) по каждой инженерной сети отдельно</a:t>
          </a:r>
          <a:endParaRPr lang="ru-RU" dirty="0"/>
        </a:p>
      </dgm:t>
    </dgm:pt>
    <dgm:pt modelId="{D69E25EF-CB81-4DF1-AA75-84CF279EE9F2}" type="parTrans" cxnId="{5C631FD6-E0F0-4DDD-A0D9-DB6892834DAA}">
      <dgm:prSet/>
      <dgm:spPr/>
      <dgm:t>
        <a:bodyPr/>
        <a:lstStyle/>
        <a:p>
          <a:endParaRPr lang="ru-RU"/>
        </a:p>
      </dgm:t>
    </dgm:pt>
    <dgm:pt modelId="{86B02C5B-3F0E-48B8-899E-7BF7F9B4DFC7}" type="sibTrans" cxnId="{5C631FD6-E0F0-4DDD-A0D9-DB6892834DAA}">
      <dgm:prSet/>
      <dgm:spPr/>
      <dgm:t>
        <a:bodyPr/>
        <a:lstStyle/>
        <a:p>
          <a:endParaRPr lang="ru-RU"/>
        </a:p>
      </dgm:t>
    </dgm:pt>
    <dgm:pt modelId="{15940207-D872-417B-9B3E-786C21FE4B42}">
      <dgm:prSet phldrT="[Текст]"/>
      <dgm:spPr>
        <a:ln>
          <a:solidFill>
            <a:srgbClr val="005ABB"/>
          </a:solidFill>
        </a:ln>
      </dgm:spPr>
      <dgm:t>
        <a:bodyPr/>
        <a:lstStyle/>
        <a:p>
          <a:pPr marL="355600" indent="-355600" algn="just">
            <a:spcBef>
              <a:spcPts val="1200"/>
            </a:spcBef>
          </a:pPr>
          <a:endParaRPr lang="ru-RU" dirty="0"/>
        </a:p>
      </dgm:t>
    </dgm:pt>
    <dgm:pt modelId="{A5B2BD36-0D03-42C7-BE91-AD34B9A498FA}" type="parTrans" cxnId="{630BE6B6-49AA-419B-91A7-0FA1723EBD9E}">
      <dgm:prSet/>
      <dgm:spPr/>
      <dgm:t>
        <a:bodyPr/>
        <a:lstStyle/>
        <a:p>
          <a:endParaRPr lang="ru-RU"/>
        </a:p>
      </dgm:t>
    </dgm:pt>
    <dgm:pt modelId="{0E800412-FB94-467C-9971-06226824DEB3}" type="sibTrans" cxnId="{630BE6B6-49AA-419B-91A7-0FA1723EBD9E}">
      <dgm:prSet/>
      <dgm:spPr/>
      <dgm:t>
        <a:bodyPr/>
        <a:lstStyle/>
        <a:p>
          <a:endParaRPr lang="ru-RU"/>
        </a:p>
      </dgm:t>
    </dgm:pt>
    <dgm:pt modelId="{24676200-AC45-4B90-A00E-C7B4EAC74442}">
      <dgm:prSet/>
      <dgm:spPr>
        <a:ln>
          <a:solidFill>
            <a:srgbClr val="005ABB"/>
          </a:solidFill>
        </a:ln>
      </dgm:spPr>
      <dgm:t>
        <a:bodyPr/>
        <a:lstStyle/>
        <a:p>
          <a:pPr marL="355600" indent="-355600" algn="just">
            <a:spcBef>
              <a:spcPts val="1200"/>
            </a:spcBef>
          </a:pPr>
          <a:endParaRPr lang="ru-RU" dirty="0">
            <a:solidFill>
              <a:schemeClr val="tx1"/>
            </a:solidFill>
          </a:endParaRPr>
        </a:p>
      </dgm:t>
    </dgm:pt>
    <dgm:pt modelId="{06427EA1-66F7-4E8F-89E0-E420462D8FE3}" type="parTrans" cxnId="{FCAA2AD0-359C-447C-B274-62CAF6E4DFC1}">
      <dgm:prSet/>
      <dgm:spPr/>
      <dgm:t>
        <a:bodyPr/>
        <a:lstStyle/>
        <a:p>
          <a:endParaRPr lang="ru-RU"/>
        </a:p>
      </dgm:t>
    </dgm:pt>
    <dgm:pt modelId="{5F3715AD-B552-4B45-A7CE-FF67F59168E5}" type="sibTrans" cxnId="{FCAA2AD0-359C-447C-B274-62CAF6E4DFC1}">
      <dgm:prSet/>
      <dgm:spPr/>
      <dgm:t>
        <a:bodyPr/>
        <a:lstStyle/>
        <a:p>
          <a:endParaRPr lang="ru-RU"/>
        </a:p>
      </dgm:t>
    </dgm:pt>
    <dgm:pt modelId="{4D8B7E84-A667-4C73-A0E9-0F1A38EA552D}" type="pres">
      <dgm:prSet presAssocID="{1927F633-D29A-48B5-910B-17A5175FDA5E}" presName="linear" presStyleCnt="0">
        <dgm:presLayoutVars>
          <dgm:dir/>
          <dgm:animLvl val="lvl"/>
          <dgm:resizeHandles val="exact"/>
        </dgm:presLayoutVars>
      </dgm:prSet>
      <dgm:spPr/>
    </dgm:pt>
    <dgm:pt modelId="{1157E436-D45E-401E-8FAC-7C8915187859}" type="pres">
      <dgm:prSet presAssocID="{EBE5950D-C102-4B25-AD3A-F71CF9E19690}" presName="parentLin" presStyleCnt="0"/>
      <dgm:spPr/>
    </dgm:pt>
    <dgm:pt modelId="{8AEE44A8-A650-4371-9E84-E9149DC61651}" type="pres">
      <dgm:prSet presAssocID="{EBE5950D-C102-4B25-AD3A-F71CF9E19690}" presName="parentLeftMargin" presStyleLbl="node1" presStyleIdx="0" presStyleCnt="2"/>
      <dgm:spPr/>
    </dgm:pt>
    <dgm:pt modelId="{45ED225E-6670-42C4-8E3B-D47DAA93735C}" type="pres">
      <dgm:prSet presAssocID="{EBE5950D-C102-4B25-AD3A-F71CF9E19690}" presName="parentText" presStyleLbl="node1" presStyleIdx="0" presStyleCnt="2">
        <dgm:presLayoutVars>
          <dgm:chMax val="0"/>
          <dgm:bulletEnabled val="1"/>
        </dgm:presLayoutVars>
      </dgm:prSet>
      <dgm:spPr/>
      <dgm:t>
        <a:bodyPr/>
        <a:lstStyle/>
        <a:p>
          <a:endParaRPr lang="ru-RU"/>
        </a:p>
      </dgm:t>
    </dgm:pt>
    <dgm:pt modelId="{F05470A8-AED8-4534-B411-3D32E79BE0AB}" type="pres">
      <dgm:prSet presAssocID="{EBE5950D-C102-4B25-AD3A-F71CF9E19690}" presName="negativeSpace" presStyleCnt="0"/>
      <dgm:spPr/>
    </dgm:pt>
    <dgm:pt modelId="{788A0295-6862-483A-91EC-CA913A22AB97}" type="pres">
      <dgm:prSet presAssocID="{EBE5950D-C102-4B25-AD3A-F71CF9E19690}" presName="childText" presStyleLbl="conFgAcc1" presStyleIdx="0" presStyleCnt="2">
        <dgm:presLayoutVars>
          <dgm:bulletEnabled val="1"/>
        </dgm:presLayoutVars>
      </dgm:prSet>
      <dgm:spPr/>
      <dgm:t>
        <a:bodyPr/>
        <a:lstStyle/>
        <a:p>
          <a:endParaRPr lang="ru-RU"/>
        </a:p>
      </dgm:t>
    </dgm:pt>
    <dgm:pt modelId="{D4EF4F8F-B37F-49EF-81E4-B0F2FEB7223B}" type="pres">
      <dgm:prSet presAssocID="{AF852782-4163-4562-8DF5-0C6C882DE7C5}" presName="spaceBetweenRectangles" presStyleCnt="0"/>
      <dgm:spPr/>
    </dgm:pt>
    <dgm:pt modelId="{C4664FA1-4558-4E89-B819-F96CA6E5BFCB}" type="pres">
      <dgm:prSet presAssocID="{35698854-FF76-4948-9045-23A0EA91929D}" presName="parentLin" presStyleCnt="0"/>
      <dgm:spPr/>
    </dgm:pt>
    <dgm:pt modelId="{D1077591-BA25-4A71-A413-84CB72D6BF3E}" type="pres">
      <dgm:prSet presAssocID="{35698854-FF76-4948-9045-23A0EA91929D}" presName="parentLeftMargin" presStyleLbl="node1" presStyleIdx="0" presStyleCnt="2"/>
      <dgm:spPr/>
    </dgm:pt>
    <dgm:pt modelId="{BDA052A4-341F-4BBF-801D-FB80B468FA7B}" type="pres">
      <dgm:prSet presAssocID="{35698854-FF76-4948-9045-23A0EA91929D}" presName="parentText" presStyleLbl="node1" presStyleIdx="1" presStyleCnt="2">
        <dgm:presLayoutVars>
          <dgm:chMax val="0"/>
          <dgm:bulletEnabled val="1"/>
        </dgm:presLayoutVars>
      </dgm:prSet>
      <dgm:spPr/>
      <dgm:t>
        <a:bodyPr/>
        <a:lstStyle/>
        <a:p>
          <a:endParaRPr lang="ru-RU"/>
        </a:p>
      </dgm:t>
    </dgm:pt>
    <dgm:pt modelId="{2445CD9A-BE9A-44F5-9D04-3A1BC1A95E6B}" type="pres">
      <dgm:prSet presAssocID="{35698854-FF76-4948-9045-23A0EA91929D}" presName="negativeSpace" presStyleCnt="0"/>
      <dgm:spPr/>
    </dgm:pt>
    <dgm:pt modelId="{33AE838A-5264-46E6-8049-B5EFF6357FC0}" type="pres">
      <dgm:prSet presAssocID="{35698854-FF76-4948-9045-23A0EA91929D}" presName="childText" presStyleLbl="conFgAcc1" presStyleIdx="1" presStyleCnt="2">
        <dgm:presLayoutVars>
          <dgm:bulletEnabled val="1"/>
        </dgm:presLayoutVars>
      </dgm:prSet>
      <dgm:spPr/>
    </dgm:pt>
  </dgm:ptLst>
  <dgm:cxnLst>
    <dgm:cxn modelId="{262590B5-BC72-4DE8-BAEB-F0ABC4BFB0CD}" type="presOf" srcId="{EBE5950D-C102-4B25-AD3A-F71CF9E19690}" destId="{8AEE44A8-A650-4371-9E84-E9149DC61651}" srcOrd="0" destOrd="0" presId="urn:microsoft.com/office/officeart/2005/8/layout/list1"/>
    <dgm:cxn modelId="{28A2D8BF-26D8-4AE7-85BF-DD363B09F972}" type="presOf" srcId="{209D80D6-9D91-433C-A6F9-7E45FB691879}" destId="{33AE838A-5264-46E6-8049-B5EFF6357FC0}" srcOrd="0" destOrd="0" presId="urn:microsoft.com/office/officeart/2005/8/layout/list1"/>
    <dgm:cxn modelId="{630BE6B6-49AA-419B-91A7-0FA1723EBD9E}" srcId="{35698854-FF76-4948-9045-23A0EA91929D}" destId="{15940207-D872-417B-9B3E-786C21FE4B42}" srcOrd="1" destOrd="0" parTransId="{A5B2BD36-0D03-42C7-BE91-AD34B9A498FA}" sibTransId="{0E800412-FB94-467C-9971-06226824DEB3}"/>
    <dgm:cxn modelId="{45D29C14-26D1-4FC8-99BE-F9F71A1FEB4B}" type="presOf" srcId="{EBE5950D-C102-4B25-AD3A-F71CF9E19690}" destId="{45ED225E-6670-42C4-8E3B-D47DAA93735C}" srcOrd="1" destOrd="0" presId="urn:microsoft.com/office/officeart/2005/8/layout/list1"/>
    <dgm:cxn modelId="{71A824CD-9DF3-469A-A332-E43502B00BF6}" type="presOf" srcId="{24676200-AC45-4B90-A00E-C7B4EAC74442}" destId="{33AE838A-5264-46E6-8049-B5EFF6357FC0}" srcOrd="0" destOrd="3" presId="urn:microsoft.com/office/officeart/2005/8/layout/list1"/>
    <dgm:cxn modelId="{D6CBF75A-55D2-40D1-BE34-72D6DA397D24}" type="presOf" srcId="{35698854-FF76-4948-9045-23A0EA91929D}" destId="{D1077591-BA25-4A71-A413-84CB72D6BF3E}" srcOrd="0" destOrd="0" presId="urn:microsoft.com/office/officeart/2005/8/layout/list1"/>
    <dgm:cxn modelId="{D4A98879-1BD1-4D17-A693-6937F725C789}" type="presOf" srcId="{D252095E-4D47-4FEF-A8FA-8CAE228979DC}" destId="{33AE838A-5264-46E6-8049-B5EFF6357FC0}" srcOrd="0" destOrd="4" presId="urn:microsoft.com/office/officeart/2005/8/layout/list1"/>
    <dgm:cxn modelId="{C7876423-7572-4034-A849-B79066A2601E}" srcId="{1927F633-D29A-48B5-910B-17A5175FDA5E}" destId="{EBE5950D-C102-4B25-AD3A-F71CF9E19690}" srcOrd="0" destOrd="0" parTransId="{747367E9-315C-4A91-BFB5-317CDACAA866}" sibTransId="{AF852782-4163-4562-8DF5-0C6C882DE7C5}"/>
    <dgm:cxn modelId="{C695C368-37AC-4776-9E79-D7A715EB91C9}" type="presOf" srcId="{9FC99BE2-03C3-4F5D-A7BE-7D2807F74EDF}" destId="{788A0295-6862-483A-91EC-CA913A22AB97}" srcOrd="0" destOrd="0" presId="urn:microsoft.com/office/officeart/2005/8/layout/list1"/>
    <dgm:cxn modelId="{EC9BC579-6086-4B16-80DB-2636945B0AA4}" type="presOf" srcId="{6629B05D-55E6-4EF1-B61E-0133FB091E9E}" destId="{33AE838A-5264-46E6-8049-B5EFF6357FC0}" srcOrd="0" destOrd="2" presId="urn:microsoft.com/office/officeart/2005/8/layout/list1"/>
    <dgm:cxn modelId="{1E3821B8-91D5-4D45-A8C6-856FF8F0BAC4}" type="presOf" srcId="{35698854-FF76-4948-9045-23A0EA91929D}" destId="{BDA052A4-341F-4BBF-801D-FB80B468FA7B}" srcOrd="1" destOrd="0" presId="urn:microsoft.com/office/officeart/2005/8/layout/list1"/>
    <dgm:cxn modelId="{FCAA2AD0-359C-447C-B274-62CAF6E4DFC1}" srcId="{35698854-FF76-4948-9045-23A0EA91929D}" destId="{24676200-AC45-4B90-A00E-C7B4EAC74442}" srcOrd="3" destOrd="0" parTransId="{06427EA1-66F7-4E8F-89E0-E420462D8FE3}" sibTransId="{5F3715AD-B552-4B45-A7CE-FF67F59168E5}"/>
    <dgm:cxn modelId="{D4C0C61A-BFD1-44D5-931B-C0AC52CEFB59}" type="presOf" srcId="{15940207-D872-417B-9B3E-786C21FE4B42}" destId="{33AE838A-5264-46E6-8049-B5EFF6357FC0}" srcOrd="0" destOrd="1" presId="urn:microsoft.com/office/officeart/2005/8/layout/list1"/>
    <dgm:cxn modelId="{DDABE458-CC2F-419A-A6C3-72355A6ED616}" srcId="{1927F633-D29A-48B5-910B-17A5175FDA5E}" destId="{35698854-FF76-4948-9045-23A0EA91929D}" srcOrd="1" destOrd="0" parTransId="{63EC3A57-2FB9-47E9-A987-98A0663E9236}" sibTransId="{1A7D8BF3-110C-4079-98D9-B676CCD5C866}"/>
    <dgm:cxn modelId="{5C631FD6-E0F0-4DDD-A0D9-DB6892834DAA}" srcId="{EBE5950D-C102-4B25-AD3A-F71CF9E19690}" destId="{9FC99BE2-03C3-4F5D-A7BE-7D2807F74EDF}" srcOrd="0" destOrd="0" parTransId="{D69E25EF-CB81-4DF1-AA75-84CF279EE9F2}" sibTransId="{86B02C5B-3F0E-48B8-899E-7BF7F9B4DFC7}"/>
    <dgm:cxn modelId="{CB8519F7-99C4-4C6C-8B06-5DC5D35DF1B0}" type="presOf" srcId="{1927F633-D29A-48B5-910B-17A5175FDA5E}" destId="{4D8B7E84-A667-4C73-A0E9-0F1A38EA552D}" srcOrd="0" destOrd="0" presId="urn:microsoft.com/office/officeart/2005/8/layout/list1"/>
    <dgm:cxn modelId="{6260A10F-0842-48B2-BCC1-676650647D0A}" srcId="{35698854-FF76-4948-9045-23A0EA91929D}" destId="{D252095E-4D47-4FEF-A8FA-8CAE228979DC}" srcOrd="4" destOrd="0" parTransId="{FB288544-4735-48B2-8C5E-24609210C4F9}" sibTransId="{EC1FB2A5-3ED3-4641-AF2B-2346138482E9}"/>
    <dgm:cxn modelId="{79094F4B-2E69-434B-BB1F-B373B8639983}" srcId="{35698854-FF76-4948-9045-23A0EA91929D}" destId="{6629B05D-55E6-4EF1-B61E-0133FB091E9E}" srcOrd="2" destOrd="0" parTransId="{27808D53-38D8-45D6-83E8-2B9A94417345}" sibTransId="{0CF63ABE-CDD7-4E47-8626-6C11F134327D}"/>
    <dgm:cxn modelId="{FB62371A-C265-454D-93F1-00A2346993CE}" srcId="{35698854-FF76-4948-9045-23A0EA91929D}" destId="{209D80D6-9D91-433C-A6F9-7E45FB691879}" srcOrd="0" destOrd="0" parTransId="{A4B553DA-81CB-4100-A021-2F453D8C492D}" sibTransId="{A548700F-3707-4E8F-A40E-AD7809A12EE5}"/>
    <dgm:cxn modelId="{6703BCC7-B1E2-4A74-A9CA-D334A97134D4}" type="presParOf" srcId="{4D8B7E84-A667-4C73-A0E9-0F1A38EA552D}" destId="{1157E436-D45E-401E-8FAC-7C8915187859}" srcOrd="0" destOrd="0" presId="urn:microsoft.com/office/officeart/2005/8/layout/list1"/>
    <dgm:cxn modelId="{B684FD53-6557-4B6C-81D4-18D94B8ED836}" type="presParOf" srcId="{1157E436-D45E-401E-8FAC-7C8915187859}" destId="{8AEE44A8-A650-4371-9E84-E9149DC61651}" srcOrd="0" destOrd="0" presId="urn:microsoft.com/office/officeart/2005/8/layout/list1"/>
    <dgm:cxn modelId="{6A590850-E75C-431A-A0C6-C7EDF11AB265}" type="presParOf" srcId="{1157E436-D45E-401E-8FAC-7C8915187859}" destId="{45ED225E-6670-42C4-8E3B-D47DAA93735C}" srcOrd="1" destOrd="0" presId="urn:microsoft.com/office/officeart/2005/8/layout/list1"/>
    <dgm:cxn modelId="{CD713B8C-8E3A-4F3D-BF3C-FD00B2359405}" type="presParOf" srcId="{4D8B7E84-A667-4C73-A0E9-0F1A38EA552D}" destId="{F05470A8-AED8-4534-B411-3D32E79BE0AB}" srcOrd="1" destOrd="0" presId="urn:microsoft.com/office/officeart/2005/8/layout/list1"/>
    <dgm:cxn modelId="{48F08F4F-9510-46F5-87D0-DC84B1D8D919}" type="presParOf" srcId="{4D8B7E84-A667-4C73-A0E9-0F1A38EA552D}" destId="{788A0295-6862-483A-91EC-CA913A22AB97}" srcOrd="2" destOrd="0" presId="urn:microsoft.com/office/officeart/2005/8/layout/list1"/>
    <dgm:cxn modelId="{85B023BA-1EE4-4712-815C-070CA41D6765}" type="presParOf" srcId="{4D8B7E84-A667-4C73-A0E9-0F1A38EA552D}" destId="{D4EF4F8F-B37F-49EF-81E4-B0F2FEB7223B}" srcOrd="3" destOrd="0" presId="urn:microsoft.com/office/officeart/2005/8/layout/list1"/>
    <dgm:cxn modelId="{6F446C47-2809-40EE-91FB-BFFF4B537DF0}" type="presParOf" srcId="{4D8B7E84-A667-4C73-A0E9-0F1A38EA552D}" destId="{C4664FA1-4558-4E89-B819-F96CA6E5BFCB}" srcOrd="4" destOrd="0" presId="urn:microsoft.com/office/officeart/2005/8/layout/list1"/>
    <dgm:cxn modelId="{F2E2510D-D455-42C8-BFC4-321557C51546}" type="presParOf" srcId="{C4664FA1-4558-4E89-B819-F96CA6E5BFCB}" destId="{D1077591-BA25-4A71-A413-84CB72D6BF3E}" srcOrd="0" destOrd="0" presId="urn:microsoft.com/office/officeart/2005/8/layout/list1"/>
    <dgm:cxn modelId="{D1D8945D-502E-4A4C-8240-3F885074658D}" type="presParOf" srcId="{C4664FA1-4558-4E89-B819-F96CA6E5BFCB}" destId="{BDA052A4-341F-4BBF-801D-FB80B468FA7B}" srcOrd="1" destOrd="0" presId="urn:microsoft.com/office/officeart/2005/8/layout/list1"/>
    <dgm:cxn modelId="{19FD4E53-ADE3-4E51-85F7-4CDA3B5CF85D}" type="presParOf" srcId="{4D8B7E84-A667-4C73-A0E9-0F1A38EA552D}" destId="{2445CD9A-BE9A-44F5-9D04-3A1BC1A95E6B}" srcOrd="5" destOrd="0" presId="urn:microsoft.com/office/officeart/2005/8/layout/list1"/>
    <dgm:cxn modelId="{27C40CCF-F386-4059-9D55-932699CD291B}" type="presParOf" srcId="{4D8B7E84-A667-4C73-A0E9-0F1A38EA552D}" destId="{33AE838A-5264-46E6-8049-B5EFF6357FC0}"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957BA6-5D0F-46C7-A461-70CAE248DA2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69A6D45D-52DD-4E58-A3D5-3A93134328E4}">
      <dgm:prSet phldrT="[Текст]" custT="1"/>
      <dgm:spPr>
        <a:solidFill>
          <a:srgbClr val="005ABB"/>
        </a:solidFill>
      </dgm:spPr>
      <dgm:t>
        <a:bodyPr/>
        <a:lstStyle/>
        <a:p>
          <a:r>
            <a:rPr lang="ru-RU" sz="1600" b="1" dirty="0" smtClean="0"/>
            <a:t>В рамках работы рабочей группы определена необходимость:</a:t>
          </a:r>
          <a:endParaRPr lang="ru-RU" sz="1600" b="1" dirty="0"/>
        </a:p>
      </dgm:t>
    </dgm:pt>
    <dgm:pt modelId="{52D3EB49-9BEA-445E-A069-03559ED4AA91}" type="parTrans" cxnId="{E1B5E617-AB07-4B60-94AB-20B9E66B02AE}">
      <dgm:prSet/>
      <dgm:spPr/>
      <dgm:t>
        <a:bodyPr/>
        <a:lstStyle/>
        <a:p>
          <a:endParaRPr lang="ru-RU"/>
        </a:p>
      </dgm:t>
    </dgm:pt>
    <dgm:pt modelId="{6234E7DB-5B22-41F8-94F0-BCAB88CFFF1F}" type="sibTrans" cxnId="{E1B5E617-AB07-4B60-94AB-20B9E66B02AE}">
      <dgm:prSet/>
      <dgm:spPr/>
      <dgm:t>
        <a:bodyPr/>
        <a:lstStyle/>
        <a:p>
          <a:endParaRPr lang="ru-RU"/>
        </a:p>
      </dgm:t>
    </dgm:pt>
    <dgm:pt modelId="{0A90718E-86F7-40DD-B8D9-C839B10BB45C}">
      <dgm:prSet phldrT="[Текст]" custT="1"/>
      <dgm:spPr>
        <a:solidFill>
          <a:srgbClr val="005ABB"/>
        </a:solidFill>
      </dgm:spPr>
      <dgm:t>
        <a:bodyPr/>
        <a:lstStyle/>
        <a:p>
          <a:r>
            <a:rPr lang="ru-RU" sz="1600" b="1" dirty="0" smtClean="0"/>
            <a:t>Подготовлены предложения по внесению изменений в следующие нормативные акты:</a:t>
          </a:r>
          <a:endParaRPr lang="ru-RU" sz="1600" b="1" dirty="0"/>
        </a:p>
      </dgm:t>
    </dgm:pt>
    <dgm:pt modelId="{868E3CD3-4EDA-4419-A39C-C3053E4CB94A}" type="parTrans" cxnId="{43F81695-410B-466B-BD19-42304BA17DE4}">
      <dgm:prSet/>
      <dgm:spPr/>
      <dgm:t>
        <a:bodyPr/>
        <a:lstStyle/>
        <a:p>
          <a:endParaRPr lang="ru-RU"/>
        </a:p>
      </dgm:t>
    </dgm:pt>
    <dgm:pt modelId="{28BA437E-9175-485F-9F48-1EA8139500BD}" type="sibTrans" cxnId="{43F81695-410B-466B-BD19-42304BA17DE4}">
      <dgm:prSet/>
      <dgm:spPr/>
      <dgm:t>
        <a:bodyPr/>
        <a:lstStyle/>
        <a:p>
          <a:endParaRPr lang="ru-RU"/>
        </a:p>
      </dgm:t>
    </dgm:pt>
    <dgm:pt modelId="{0FB4086C-70EF-4219-8529-CC207D2E6630}">
      <dgm:prSet custT="1"/>
      <dgm:spPr>
        <a:ln>
          <a:solidFill>
            <a:srgbClr val="005ABB"/>
          </a:solidFill>
        </a:ln>
      </dgm:spPr>
      <dgm:t>
        <a:bodyPr/>
        <a:lstStyle/>
        <a:p>
          <a:pPr algn="just"/>
          <a:r>
            <a:rPr lang="ru-RU" sz="1400" dirty="0" smtClean="0"/>
            <a:t>уточнения порядка согласования и утверждения ДПТ в отношении автомобильных дорог, предусматривающего переустройство одного или нескольких пересекаемых линейных объектов. Предлагается дополнительно ввести процедуру согласования единую ДПТ с органами (организациями), уполномоченными на утверждение ДПТ в отношении переустраиваемых линейных объектов без разработки и утверждения отдельных ДПТ по каждой инженерной сети;</a:t>
          </a:r>
          <a:endParaRPr lang="ru-RU" sz="1400" dirty="0"/>
        </a:p>
      </dgm:t>
    </dgm:pt>
    <dgm:pt modelId="{34418364-33DB-47D6-A4D5-7F332E7C0D06}" type="parTrans" cxnId="{C4343B72-2D8B-4340-870D-FCE1AFB8FD20}">
      <dgm:prSet/>
      <dgm:spPr/>
      <dgm:t>
        <a:bodyPr/>
        <a:lstStyle/>
        <a:p>
          <a:endParaRPr lang="ru-RU"/>
        </a:p>
      </dgm:t>
    </dgm:pt>
    <dgm:pt modelId="{A09669A2-5C9E-484B-BFBB-7C169A4365D0}" type="sibTrans" cxnId="{C4343B72-2D8B-4340-870D-FCE1AFB8FD20}">
      <dgm:prSet/>
      <dgm:spPr/>
      <dgm:t>
        <a:bodyPr/>
        <a:lstStyle/>
        <a:p>
          <a:endParaRPr lang="ru-RU"/>
        </a:p>
      </dgm:t>
    </dgm:pt>
    <dgm:pt modelId="{6E90184E-B697-4640-B38C-7F9B400BEC16}">
      <dgm:prSet custT="1"/>
      <dgm:spPr>
        <a:ln>
          <a:solidFill>
            <a:srgbClr val="005ABB"/>
          </a:solidFill>
        </a:ln>
      </dgm:spPr>
      <dgm:t>
        <a:bodyPr/>
        <a:lstStyle/>
        <a:p>
          <a:pPr algn="just"/>
          <a:r>
            <a:rPr lang="ru-RU" sz="1400" dirty="0" smtClean="0"/>
            <a:t>наделения Федерального дорожного агентства полномочиями утверждения документации по планировке территории федеральных автомобильных дорог и в части предусматривающей размещение автомобильной дороги и в части переустройства линейных объектов (инженерных сетей, дорог), вызванных строительством (реконструкцией) автомобильной дороги федерального значения;</a:t>
          </a:r>
          <a:endParaRPr lang="ru-RU" sz="1400" dirty="0"/>
        </a:p>
      </dgm:t>
    </dgm:pt>
    <dgm:pt modelId="{476A2F9A-F27D-429A-82D8-0287AA56CC93}" type="parTrans" cxnId="{78863DF1-E956-48EA-8046-FE3D3709995B}">
      <dgm:prSet/>
      <dgm:spPr/>
      <dgm:t>
        <a:bodyPr/>
        <a:lstStyle/>
        <a:p>
          <a:endParaRPr lang="ru-RU"/>
        </a:p>
      </dgm:t>
    </dgm:pt>
    <dgm:pt modelId="{E9A578D5-1ED0-4130-A07C-E16C708778EB}" type="sibTrans" cxnId="{78863DF1-E956-48EA-8046-FE3D3709995B}">
      <dgm:prSet/>
      <dgm:spPr/>
      <dgm:t>
        <a:bodyPr/>
        <a:lstStyle/>
        <a:p>
          <a:endParaRPr lang="ru-RU"/>
        </a:p>
      </dgm:t>
    </dgm:pt>
    <dgm:pt modelId="{F9F011D6-FA5D-42BA-8470-1D16EDC35140}">
      <dgm:prSet custT="1"/>
      <dgm:spPr>
        <a:ln>
          <a:solidFill>
            <a:srgbClr val="005ABB"/>
          </a:solidFill>
        </a:ln>
      </dgm:spPr>
      <dgm:t>
        <a:bodyPr/>
        <a:lstStyle/>
        <a:p>
          <a:pPr algn="just"/>
          <a:r>
            <a:rPr lang="ru-RU" sz="1400" dirty="0" smtClean="0"/>
            <a:t>наделения Федерального дорожного агентства полномочиями принимать решения по изъятию, установлению сервитута для размещения реконструируемых инженерных сетей по новым трассам, если такое размещение вызвано строительством и реконструкцией АД и предусмотрено ДПТ по АД.</a:t>
          </a:r>
          <a:endParaRPr lang="ru-RU" sz="1400" dirty="0"/>
        </a:p>
      </dgm:t>
    </dgm:pt>
    <dgm:pt modelId="{847BE5CF-CC83-474B-84E0-478882C89140}" type="parTrans" cxnId="{F269FAF3-2889-40AD-A91A-1162B1EDEFD1}">
      <dgm:prSet/>
      <dgm:spPr/>
      <dgm:t>
        <a:bodyPr/>
        <a:lstStyle/>
        <a:p>
          <a:endParaRPr lang="ru-RU"/>
        </a:p>
      </dgm:t>
    </dgm:pt>
    <dgm:pt modelId="{4C9CDC42-F407-4A75-AC51-2F2AD8B60089}" type="sibTrans" cxnId="{F269FAF3-2889-40AD-A91A-1162B1EDEFD1}">
      <dgm:prSet/>
      <dgm:spPr/>
      <dgm:t>
        <a:bodyPr/>
        <a:lstStyle/>
        <a:p>
          <a:endParaRPr lang="ru-RU"/>
        </a:p>
      </dgm:t>
    </dgm:pt>
    <dgm:pt modelId="{552EB648-B2E3-4FA6-A729-5BE249563243}">
      <dgm:prSet custT="1"/>
      <dgm:spPr>
        <a:ln>
          <a:solidFill>
            <a:srgbClr val="005ABB"/>
          </a:solidFill>
        </a:ln>
      </dgm:spPr>
      <dgm:t>
        <a:bodyPr/>
        <a:lstStyle/>
        <a:p>
          <a:r>
            <a:rPr lang="ru-RU" sz="1400" dirty="0" smtClean="0"/>
            <a:t>Градостроительный кодекс Российской Федерации;</a:t>
          </a:r>
          <a:endParaRPr lang="ru-RU" sz="1400" dirty="0"/>
        </a:p>
      </dgm:t>
    </dgm:pt>
    <dgm:pt modelId="{86E62BE5-27F3-4DF9-B7C5-980267F1E247}" type="parTrans" cxnId="{B9982020-487E-459B-9ABC-5076513E7E4A}">
      <dgm:prSet/>
      <dgm:spPr/>
      <dgm:t>
        <a:bodyPr/>
        <a:lstStyle/>
        <a:p>
          <a:endParaRPr lang="ru-RU"/>
        </a:p>
      </dgm:t>
    </dgm:pt>
    <dgm:pt modelId="{EC4F8261-796B-429A-85B4-F1D063D19546}" type="sibTrans" cxnId="{B9982020-487E-459B-9ABC-5076513E7E4A}">
      <dgm:prSet/>
      <dgm:spPr/>
      <dgm:t>
        <a:bodyPr/>
        <a:lstStyle/>
        <a:p>
          <a:endParaRPr lang="ru-RU"/>
        </a:p>
      </dgm:t>
    </dgm:pt>
    <dgm:pt modelId="{95B29AE9-2CA5-4647-8D9B-F0450016D60E}">
      <dgm:prSet custT="1"/>
      <dgm:spPr>
        <a:ln>
          <a:solidFill>
            <a:srgbClr val="005ABB"/>
          </a:solidFill>
        </a:ln>
      </dgm:spPr>
      <dgm:t>
        <a:bodyPr/>
        <a:lstStyle/>
        <a:p>
          <a:r>
            <a:rPr lang="ru-RU" sz="1400" dirty="0" smtClean="0"/>
            <a:t>Земельный кодекс Российской Федерации;</a:t>
          </a:r>
          <a:endParaRPr lang="ru-RU" sz="1400" dirty="0"/>
        </a:p>
      </dgm:t>
    </dgm:pt>
    <dgm:pt modelId="{3FE18C4E-7D49-415B-A3E9-13B87B45D930}" type="parTrans" cxnId="{012B68D0-E47A-4758-A1C1-701E394B1ACE}">
      <dgm:prSet/>
      <dgm:spPr/>
      <dgm:t>
        <a:bodyPr/>
        <a:lstStyle/>
        <a:p>
          <a:endParaRPr lang="ru-RU"/>
        </a:p>
      </dgm:t>
    </dgm:pt>
    <dgm:pt modelId="{40C65024-90C4-4349-A010-66196C2134A4}" type="sibTrans" cxnId="{012B68D0-E47A-4758-A1C1-701E394B1ACE}">
      <dgm:prSet/>
      <dgm:spPr/>
      <dgm:t>
        <a:bodyPr/>
        <a:lstStyle/>
        <a:p>
          <a:endParaRPr lang="ru-RU"/>
        </a:p>
      </dgm:t>
    </dgm:pt>
    <dgm:pt modelId="{9D44D851-B63F-45A8-AE4C-5BA9360F0BCD}">
      <dgm:prSet custT="1"/>
      <dgm:spPr>
        <a:ln>
          <a:solidFill>
            <a:srgbClr val="005ABB"/>
          </a:solidFill>
        </a:ln>
      </dgm:spPr>
      <dgm:t>
        <a:bodyPr/>
        <a:lstStyle/>
        <a:p>
          <a:r>
            <a:rPr lang="ru-RU" sz="1400" dirty="0" smtClean="0"/>
            <a:t>Положение о Федеральном дорожном агентстве.</a:t>
          </a:r>
          <a:endParaRPr lang="ru-RU" sz="1400" dirty="0"/>
        </a:p>
      </dgm:t>
    </dgm:pt>
    <dgm:pt modelId="{484BBF4B-5F2A-41EF-A6E7-AE87A8082514}" type="parTrans" cxnId="{88117B87-3356-47B1-BB29-35466BA68A10}">
      <dgm:prSet/>
      <dgm:spPr/>
      <dgm:t>
        <a:bodyPr/>
        <a:lstStyle/>
        <a:p>
          <a:endParaRPr lang="ru-RU"/>
        </a:p>
      </dgm:t>
    </dgm:pt>
    <dgm:pt modelId="{0C59D478-B12E-4D37-90C2-30381568C8F6}" type="sibTrans" cxnId="{88117B87-3356-47B1-BB29-35466BA68A10}">
      <dgm:prSet/>
      <dgm:spPr/>
      <dgm:t>
        <a:bodyPr/>
        <a:lstStyle/>
        <a:p>
          <a:endParaRPr lang="ru-RU"/>
        </a:p>
      </dgm:t>
    </dgm:pt>
    <dgm:pt modelId="{5C18EC3D-AC65-41D5-9AFA-7DD46023455F}" type="pres">
      <dgm:prSet presAssocID="{1C957BA6-5D0F-46C7-A461-70CAE248DA27}" presName="linear" presStyleCnt="0">
        <dgm:presLayoutVars>
          <dgm:dir/>
          <dgm:animLvl val="lvl"/>
          <dgm:resizeHandles val="exact"/>
        </dgm:presLayoutVars>
      </dgm:prSet>
      <dgm:spPr/>
    </dgm:pt>
    <dgm:pt modelId="{3E3B21E6-572A-4894-BBC6-DF90BEA8DB78}" type="pres">
      <dgm:prSet presAssocID="{69A6D45D-52DD-4E58-A3D5-3A93134328E4}" presName="parentLin" presStyleCnt="0"/>
      <dgm:spPr/>
    </dgm:pt>
    <dgm:pt modelId="{4A4705F1-9A0F-4E7A-B73E-0172E6AC5B34}" type="pres">
      <dgm:prSet presAssocID="{69A6D45D-52DD-4E58-A3D5-3A93134328E4}" presName="parentLeftMargin" presStyleLbl="node1" presStyleIdx="0" presStyleCnt="2"/>
      <dgm:spPr/>
    </dgm:pt>
    <dgm:pt modelId="{50739055-209C-4B45-9FB3-6250942F2C8A}" type="pres">
      <dgm:prSet presAssocID="{69A6D45D-52DD-4E58-A3D5-3A93134328E4}" presName="parentText" presStyleLbl="node1" presStyleIdx="0" presStyleCnt="2" custScaleX="107893" custScaleY="95208">
        <dgm:presLayoutVars>
          <dgm:chMax val="0"/>
          <dgm:bulletEnabled val="1"/>
        </dgm:presLayoutVars>
      </dgm:prSet>
      <dgm:spPr/>
      <dgm:t>
        <a:bodyPr/>
        <a:lstStyle/>
        <a:p>
          <a:endParaRPr lang="ru-RU"/>
        </a:p>
      </dgm:t>
    </dgm:pt>
    <dgm:pt modelId="{1E3528FF-0B52-4248-B92A-301BB5C46908}" type="pres">
      <dgm:prSet presAssocID="{69A6D45D-52DD-4E58-A3D5-3A93134328E4}" presName="negativeSpace" presStyleCnt="0"/>
      <dgm:spPr/>
    </dgm:pt>
    <dgm:pt modelId="{AD65C0C3-D40E-409E-83E9-F2EA8E36764D}" type="pres">
      <dgm:prSet presAssocID="{69A6D45D-52DD-4E58-A3D5-3A93134328E4}" presName="childText" presStyleLbl="conFgAcc1" presStyleIdx="0" presStyleCnt="2">
        <dgm:presLayoutVars>
          <dgm:bulletEnabled val="1"/>
        </dgm:presLayoutVars>
      </dgm:prSet>
      <dgm:spPr/>
      <dgm:t>
        <a:bodyPr/>
        <a:lstStyle/>
        <a:p>
          <a:endParaRPr lang="ru-RU"/>
        </a:p>
      </dgm:t>
    </dgm:pt>
    <dgm:pt modelId="{AD59F6E6-9F2B-44A1-92E7-5060BDA80B52}" type="pres">
      <dgm:prSet presAssocID="{6234E7DB-5B22-41F8-94F0-BCAB88CFFF1F}" presName="spaceBetweenRectangles" presStyleCnt="0"/>
      <dgm:spPr/>
    </dgm:pt>
    <dgm:pt modelId="{9D3C389B-95B5-4E6A-A452-D98202B52638}" type="pres">
      <dgm:prSet presAssocID="{0A90718E-86F7-40DD-B8D9-C839B10BB45C}" presName="parentLin" presStyleCnt="0"/>
      <dgm:spPr/>
    </dgm:pt>
    <dgm:pt modelId="{F77D68CC-5348-4E74-945C-07DC8688F2D2}" type="pres">
      <dgm:prSet presAssocID="{0A90718E-86F7-40DD-B8D9-C839B10BB45C}" presName="parentLeftMargin" presStyleLbl="node1" presStyleIdx="0" presStyleCnt="2"/>
      <dgm:spPr/>
    </dgm:pt>
    <dgm:pt modelId="{B1DDB04F-C50A-43D0-B58D-4FDD2D0E3E70}" type="pres">
      <dgm:prSet presAssocID="{0A90718E-86F7-40DD-B8D9-C839B10BB45C}" presName="parentText" presStyleLbl="node1" presStyleIdx="1" presStyleCnt="2" custScaleX="107893" custScaleY="95208">
        <dgm:presLayoutVars>
          <dgm:chMax val="0"/>
          <dgm:bulletEnabled val="1"/>
        </dgm:presLayoutVars>
      </dgm:prSet>
      <dgm:spPr/>
      <dgm:t>
        <a:bodyPr/>
        <a:lstStyle/>
        <a:p>
          <a:endParaRPr lang="ru-RU"/>
        </a:p>
      </dgm:t>
    </dgm:pt>
    <dgm:pt modelId="{2AAFA05C-B013-4FD5-B5C4-EBEE02BA7BA2}" type="pres">
      <dgm:prSet presAssocID="{0A90718E-86F7-40DD-B8D9-C839B10BB45C}" presName="negativeSpace" presStyleCnt="0"/>
      <dgm:spPr/>
    </dgm:pt>
    <dgm:pt modelId="{0D1C306C-5529-437D-8F85-71CE330AB8EC}" type="pres">
      <dgm:prSet presAssocID="{0A90718E-86F7-40DD-B8D9-C839B10BB45C}" presName="childText" presStyleLbl="conFgAcc1" presStyleIdx="1" presStyleCnt="2">
        <dgm:presLayoutVars>
          <dgm:bulletEnabled val="1"/>
        </dgm:presLayoutVars>
      </dgm:prSet>
      <dgm:spPr/>
      <dgm:t>
        <a:bodyPr/>
        <a:lstStyle/>
        <a:p>
          <a:endParaRPr lang="ru-RU"/>
        </a:p>
      </dgm:t>
    </dgm:pt>
  </dgm:ptLst>
  <dgm:cxnLst>
    <dgm:cxn modelId="{43F81695-410B-466B-BD19-42304BA17DE4}" srcId="{1C957BA6-5D0F-46C7-A461-70CAE248DA27}" destId="{0A90718E-86F7-40DD-B8D9-C839B10BB45C}" srcOrd="1" destOrd="0" parTransId="{868E3CD3-4EDA-4419-A39C-C3053E4CB94A}" sibTransId="{28BA437E-9175-485F-9F48-1EA8139500BD}"/>
    <dgm:cxn modelId="{F8AE3B18-7A93-45AD-B99A-E80ECE279353}" type="presOf" srcId="{552EB648-B2E3-4FA6-A729-5BE249563243}" destId="{0D1C306C-5529-437D-8F85-71CE330AB8EC}" srcOrd="0" destOrd="0" presId="urn:microsoft.com/office/officeart/2005/8/layout/list1"/>
    <dgm:cxn modelId="{07C9B927-A726-41F8-A6CF-5401CE99EAEC}" type="presOf" srcId="{6E90184E-B697-4640-B38C-7F9B400BEC16}" destId="{AD65C0C3-D40E-409E-83E9-F2EA8E36764D}" srcOrd="0" destOrd="1" presId="urn:microsoft.com/office/officeart/2005/8/layout/list1"/>
    <dgm:cxn modelId="{60C592BE-7740-4FC6-97C1-40830C887414}" type="presOf" srcId="{69A6D45D-52DD-4E58-A3D5-3A93134328E4}" destId="{4A4705F1-9A0F-4E7A-B73E-0172E6AC5B34}" srcOrd="0" destOrd="0" presId="urn:microsoft.com/office/officeart/2005/8/layout/list1"/>
    <dgm:cxn modelId="{F269FAF3-2889-40AD-A91A-1162B1EDEFD1}" srcId="{69A6D45D-52DD-4E58-A3D5-3A93134328E4}" destId="{F9F011D6-FA5D-42BA-8470-1D16EDC35140}" srcOrd="2" destOrd="0" parTransId="{847BE5CF-CC83-474B-84E0-478882C89140}" sibTransId="{4C9CDC42-F407-4A75-AC51-2F2AD8B60089}"/>
    <dgm:cxn modelId="{4399CA2F-E764-4BC6-BF8C-19240292578A}" type="presOf" srcId="{69A6D45D-52DD-4E58-A3D5-3A93134328E4}" destId="{50739055-209C-4B45-9FB3-6250942F2C8A}" srcOrd="1" destOrd="0" presId="urn:microsoft.com/office/officeart/2005/8/layout/list1"/>
    <dgm:cxn modelId="{FA13887C-31A1-47B1-A156-509BD7E22B21}" type="presOf" srcId="{0A90718E-86F7-40DD-B8D9-C839B10BB45C}" destId="{F77D68CC-5348-4E74-945C-07DC8688F2D2}" srcOrd="0" destOrd="0" presId="urn:microsoft.com/office/officeart/2005/8/layout/list1"/>
    <dgm:cxn modelId="{78863DF1-E956-48EA-8046-FE3D3709995B}" srcId="{69A6D45D-52DD-4E58-A3D5-3A93134328E4}" destId="{6E90184E-B697-4640-B38C-7F9B400BEC16}" srcOrd="1" destOrd="0" parTransId="{476A2F9A-F27D-429A-82D8-0287AA56CC93}" sibTransId="{E9A578D5-1ED0-4130-A07C-E16C708778EB}"/>
    <dgm:cxn modelId="{DF5C0408-7B7D-4EB9-8DEB-21AC47378043}" type="presOf" srcId="{9D44D851-B63F-45A8-AE4C-5BA9360F0BCD}" destId="{0D1C306C-5529-437D-8F85-71CE330AB8EC}" srcOrd="0" destOrd="2" presId="urn:microsoft.com/office/officeart/2005/8/layout/list1"/>
    <dgm:cxn modelId="{FC4B2369-2E8C-4DB0-A82E-848F123362C2}" type="presOf" srcId="{F9F011D6-FA5D-42BA-8470-1D16EDC35140}" destId="{AD65C0C3-D40E-409E-83E9-F2EA8E36764D}" srcOrd="0" destOrd="2" presId="urn:microsoft.com/office/officeart/2005/8/layout/list1"/>
    <dgm:cxn modelId="{B9982020-487E-459B-9ABC-5076513E7E4A}" srcId="{0A90718E-86F7-40DD-B8D9-C839B10BB45C}" destId="{552EB648-B2E3-4FA6-A729-5BE249563243}" srcOrd="0" destOrd="0" parTransId="{86E62BE5-27F3-4DF9-B7C5-980267F1E247}" sibTransId="{EC4F8261-796B-429A-85B4-F1D063D19546}"/>
    <dgm:cxn modelId="{C4343B72-2D8B-4340-870D-FCE1AFB8FD20}" srcId="{69A6D45D-52DD-4E58-A3D5-3A93134328E4}" destId="{0FB4086C-70EF-4219-8529-CC207D2E6630}" srcOrd="0" destOrd="0" parTransId="{34418364-33DB-47D6-A4D5-7F332E7C0D06}" sibTransId="{A09669A2-5C9E-484B-BFBB-7C169A4365D0}"/>
    <dgm:cxn modelId="{D1391A5D-9FDB-4EE1-AE30-1ABC67C7BE56}" type="presOf" srcId="{1C957BA6-5D0F-46C7-A461-70CAE248DA27}" destId="{5C18EC3D-AC65-41D5-9AFA-7DD46023455F}" srcOrd="0" destOrd="0" presId="urn:microsoft.com/office/officeart/2005/8/layout/list1"/>
    <dgm:cxn modelId="{1984F83B-F16F-4578-9761-41633C83EF9F}" type="presOf" srcId="{95B29AE9-2CA5-4647-8D9B-F0450016D60E}" destId="{0D1C306C-5529-437D-8F85-71CE330AB8EC}" srcOrd="0" destOrd="1" presId="urn:microsoft.com/office/officeart/2005/8/layout/list1"/>
    <dgm:cxn modelId="{B1479BAF-5904-4CF8-8F9F-65426542A471}" type="presOf" srcId="{0FB4086C-70EF-4219-8529-CC207D2E6630}" destId="{AD65C0C3-D40E-409E-83E9-F2EA8E36764D}" srcOrd="0" destOrd="0" presId="urn:microsoft.com/office/officeart/2005/8/layout/list1"/>
    <dgm:cxn modelId="{D88CA08B-FB09-4463-B28D-A10CD7BDC41D}" type="presOf" srcId="{0A90718E-86F7-40DD-B8D9-C839B10BB45C}" destId="{B1DDB04F-C50A-43D0-B58D-4FDD2D0E3E70}" srcOrd="1" destOrd="0" presId="urn:microsoft.com/office/officeart/2005/8/layout/list1"/>
    <dgm:cxn modelId="{012B68D0-E47A-4758-A1C1-701E394B1ACE}" srcId="{0A90718E-86F7-40DD-B8D9-C839B10BB45C}" destId="{95B29AE9-2CA5-4647-8D9B-F0450016D60E}" srcOrd="1" destOrd="0" parTransId="{3FE18C4E-7D49-415B-A3E9-13B87B45D930}" sibTransId="{40C65024-90C4-4349-A010-66196C2134A4}"/>
    <dgm:cxn modelId="{88117B87-3356-47B1-BB29-35466BA68A10}" srcId="{0A90718E-86F7-40DD-B8D9-C839B10BB45C}" destId="{9D44D851-B63F-45A8-AE4C-5BA9360F0BCD}" srcOrd="2" destOrd="0" parTransId="{484BBF4B-5F2A-41EF-A6E7-AE87A8082514}" sibTransId="{0C59D478-B12E-4D37-90C2-30381568C8F6}"/>
    <dgm:cxn modelId="{E1B5E617-AB07-4B60-94AB-20B9E66B02AE}" srcId="{1C957BA6-5D0F-46C7-A461-70CAE248DA27}" destId="{69A6D45D-52DD-4E58-A3D5-3A93134328E4}" srcOrd="0" destOrd="0" parTransId="{52D3EB49-9BEA-445E-A069-03559ED4AA91}" sibTransId="{6234E7DB-5B22-41F8-94F0-BCAB88CFFF1F}"/>
    <dgm:cxn modelId="{A03694CB-A2AB-4682-B3C9-919DAF246F13}" type="presParOf" srcId="{5C18EC3D-AC65-41D5-9AFA-7DD46023455F}" destId="{3E3B21E6-572A-4894-BBC6-DF90BEA8DB78}" srcOrd="0" destOrd="0" presId="urn:microsoft.com/office/officeart/2005/8/layout/list1"/>
    <dgm:cxn modelId="{ACB8A294-B5D3-4212-8D7A-18976985C392}" type="presParOf" srcId="{3E3B21E6-572A-4894-BBC6-DF90BEA8DB78}" destId="{4A4705F1-9A0F-4E7A-B73E-0172E6AC5B34}" srcOrd="0" destOrd="0" presId="urn:microsoft.com/office/officeart/2005/8/layout/list1"/>
    <dgm:cxn modelId="{C9D22899-5621-42A9-A46B-7DF48913961B}" type="presParOf" srcId="{3E3B21E6-572A-4894-BBC6-DF90BEA8DB78}" destId="{50739055-209C-4B45-9FB3-6250942F2C8A}" srcOrd="1" destOrd="0" presId="urn:microsoft.com/office/officeart/2005/8/layout/list1"/>
    <dgm:cxn modelId="{CA22F880-72EE-46EB-9EA9-D709A4517BAE}" type="presParOf" srcId="{5C18EC3D-AC65-41D5-9AFA-7DD46023455F}" destId="{1E3528FF-0B52-4248-B92A-301BB5C46908}" srcOrd="1" destOrd="0" presId="urn:microsoft.com/office/officeart/2005/8/layout/list1"/>
    <dgm:cxn modelId="{B22653EA-38B4-4F9A-88ED-E9E2ACF652D8}" type="presParOf" srcId="{5C18EC3D-AC65-41D5-9AFA-7DD46023455F}" destId="{AD65C0C3-D40E-409E-83E9-F2EA8E36764D}" srcOrd="2" destOrd="0" presId="urn:microsoft.com/office/officeart/2005/8/layout/list1"/>
    <dgm:cxn modelId="{48ED0F32-C6DA-4412-8E89-127D8553F92A}" type="presParOf" srcId="{5C18EC3D-AC65-41D5-9AFA-7DD46023455F}" destId="{AD59F6E6-9F2B-44A1-92E7-5060BDA80B52}" srcOrd="3" destOrd="0" presId="urn:microsoft.com/office/officeart/2005/8/layout/list1"/>
    <dgm:cxn modelId="{0EC09EB3-0E2A-4E9C-8917-89F24E847750}" type="presParOf" srcId="{5C18EC3D-AC65-41D5-9AFA-7DD46023455F}" destId="{9D3C389B-95B5-4E6A-A452-D98202B52638}" srcOrd="4" destOrd="0" presId="urn:microsoft.com/office/officeart/2005/8/layout/list1"/>
    <dgm:cxn modelId="{122CC949-AC07-487F-978A-8D5669431A2D}" type="presParOf" srcId="{9D3C389B-95B5-4E6A-A452-D98202B52638}" destId="{F77D68CC-5348-4E74-945C-07DC8688F2D2}" srcOrd="0" destOrd="0" presId="urn:microsoft.com/office/officeart/2005/8/layout/list1"/>
    <dgm:cxn modelId="{0144533D-E8FF-4ECE-810D-DA1473D2B684}" type="presParOf" srcId="{9D3C389B-95B5-4E6A-A452-D98202B52638}" destId="{B1DDB04F-C50A-43D0-B58D-4FDD2D0E3E70}" srcOrd="1" destOrd="0" presId="urn:microsoft.com/office/officeart/2005/8/layout/list1"/>
    <dgm:cxn modelId="{7B7C30B4-E06D-49FD-8065-EEA409DCE8B6}" type="presParOf" srcId="{5C18EC3D-AC65-41D5-9AFA-7DD46023455F}" destId="{2AAFA05C-B013-4FD5-B5C4-EBEE02BA7BA2}" srcOrd="5" destOrd="0" presId="urn:microsoft.com/office/officeart/2005/8/layout/list1"/>
    <dgm:cxn modelId="{FC432431-241B-45AD-96D5-9ACA39591249}" type="presParOf" srcId="{5C18EC3D-AC65-41D5-9AFA-7DD46023455F}" destId="{0D1C306C-5529-437D-8F85-71CE330AB8EC}"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6F39AE-81D7-4536-9F40-2002F9435EF7}"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ru-RU"/>
        </a:p>
      </dgm:t>
    </dgm:pt>
    <dgm:pt modelId="{E05A5388-2457-4EF5-9B1A-482ABC555F80}">
      <dgm:prSet phldrT="[Текст]"/>
      <dgm:spPr/>
      <dgm:t>
        <a:bodyPr anchor="ctr"/>
        <a:lstStyle/>
        <a:p>
          <a:r>
            <a:rPr lang="ru-RU" b="0" i="0" dirty="0" smtClean="0"/>
            <a:t>Земельные, экологические и иные вопросы, относящиеся к формированию земельного участка для размещения объекта, в том числе необходимость предоставления:</a:t>
          </a:r>
          <a:endParaRPr lang="ru-RU" dirty="0"/>
        </a:p>
      </dgm:t>
    </dgm:pt>
    <dgm:pt modelId="{0E2C0019-4EB8-4D4B-B49D-E193EF2D08BF}" type="parTrans" cxnId="{DB42E39D-3738-41F6-A0D2-708A3864F701}">
      <dgm:prSet/>
      <dgm:spPr/>
      <dgm:t>
        <a:bodyPr/>
        <a:lstStyle/>
        <a:p>
          <a:endParaRPr lang="ru-RU"/>
        </a:p>
      </dgm:t>
    </dgm:pt>
    <dgm:pt modelId="{86BA6380-6452-42FD-9730-E7807CC02F97}" type="sibTrans" cxnId="{DB42E39D-3738-41F6-A0D2-708A3864F701}">
      <dgm:prSet/>
      <dgm:spPr/>
      <dgm:t>
        <a:bodyPr/>
        <a:lstStyle/>
        <a:p>
          <a:endParaRPr lang="ru-RU"/>
        </a:p>
      </dgm:t>
    </dgm:pt>
    <dgm:pt modelId="{F0D04210-457B-43F6-B25C-E1C36288AC8D}">
      <dgm:prSet/>
      <dgm:spPr/>
      <dgm:t>
        <a:bodyPr anchor="ctr"/>
        <a:lstStyle/>
        <a:p>
          <a:r>
            <a:rPr lang="ru-RU" b="0" i="0" dirty="0" smtClean="0"/>
            <a:t>сведений об изменении границ лесопарковых зон, городских и других защитных лесов; </a:t>
          </a:r>
          <a:endParaRPr lang="ru-RU" b="0" i="0" dirty="0" smtClean="0"/>
        </a:p>
      </dgm:t>
    </dgm:pt>
    <dgm:pt modelId="{37AEA5ED-FB59-44AC-BD10-4311902B144F}" type="parTrans" cxnId="{4F4C7D3E-2213-4109-BF31-C0584FC9323F}">
      <dgm:prSet/>
      <dgm:spPr/>
      <dgm:t>
        <a:bodyPr/>
        <a:lstStyle/>
        <a:p>
          <a:endParaRPr lang="ru-RU"/>
        </a:p>
      </dgm:t>
    </dgm:pt>
    <dgm:pt modelId="{982D8052-3E47-45C5-A8A3-81DECACD2FD0}" type="sibTrans" cxnId="{4F4C7D3E-2213-4109-BF31-C0584FC9323F}">
      <dgm:prSet/>
      <dgm:spPr/>
      <dgm:t>
        <a:bodyPr/>
        <a:lstStyle/>
        <a:p>
          <a:endParaRPr lang="ru-RU"/>
        </a:p>
      </dgm:t>
    </dgm:pt>
    <dgm:pt modelId="{B7733309-956A-4A96-B6D6-F80BC903A1C4}">
      <dgm:prSet/>
      <dgm:spPr/>
      <dgm:t>
        <a:bodyPr anchor="ctr"/>
        <a:lstStyle/>
        <a:p>
          <a:r>
            <a:rPr lang="ru-RU" b="0" i="0" dirty="0" smtClean="0"/>
            <a:t>сведений об объектах культурного наследия;</a:t>
          </a:r>
          <a:endParaRPr lang="ru-RU" b="0" i="0" dirty="0" smtClean="0"/>
        </a:p>
      </dgm:t>
    </dgm:pt>
    <dgm:pt modelId="{04E9C521-AC4A-41F1-B983-B23DE2F8E4BC}" type="parTrans" cxnId="{F18B6526-D545-4CAE-9968-2556024199F9}">
      <dgm:prSet/>
      <dgm:spPr/>
      <dgm:t>
        <a:bodyPr/>
        <a:lstStyle/>
        <a:p>
          <a:endParaRPr lang="ru-RU"/>
        </a:p>
      </dgm:t>
    </dgm:pt>
    <dgm:pt modelId="{F80E70B9-0678-4A4F-87D0-65FF1C2F44E9}" type="sibTrans" cxnId="{F18B6526-D545-4CAE-9968-2556024199F9}">
      <dgm:prSet/>
      <dgm:spPr/>
      <dgm:t>
        <a:bodyPr/>
        <a:lstStyle/>
        <a:p>
          <a:endParaRPr lang="ru-RU"/>
        </a:p>
      </dgm:t>
    </dgm:pt>
    <dgm:pt modelId="{AE3259AC-70C8-4089-A7DE-18837F39A665}">
      <dgm:prSet/>
      <dgm:spPr/>
      <dgm:t>
        <a:bodyPr anchor="ctr"/>
        <a:lstStyle/>
        <a:p>
          <a:r>
            <a:rPr lang="ru-RU" b="0" i="0" dirty="0" smtClean="0"/>
            <a:t>разрешения на застройку участков недр;</a:t>
          </a:r>
          <a:endParaRPr lang="ru-RU" b="0" i="0" dirty="0" smtClean="0"/>
        </a:p>
      </dgm:t>
    </dgm:pt>
    <dgm:pt modelId="{4630D9E6-C4BF-4A9A-9BDD-8CFD150C3802}" type="parTrans" cxnId="{035E2B53-9C82-44AD-BAC6-3FF6DCBA6B69}">
      <dgm:prSet/>
      <dgm:spPr/>
      <dgm:t>
        <a:bodyPr/>
        <a:lstStyle/>
        <a:p>
          <a:endParaRPr lang="ru-RU"/>
        </a:p>
      </dgm:t>
    </dgm:pt>
    <dgm:pt modelId="{6B7CF545-6ABC-4814-AC72-EDE3488417ED}" type="sibTrans" cxnId="{035E2B53-9C82-44AD-BAC6-3FF6DCBA6B69}">
      <dgm:prSet/>
      <dgm:spPr/>
      <dgm:t>
        <a:bodyPr/>
        <a:lstStyle/>
        <a:p>
          <a:endParaRPr lang="ru-RU"/>
        </a:p>
      </dgm:t>
    </dgm:pt>
    <dgm:pt modelId="{1B45AA02-AA98-4F5B-9A20-8A15F7F5FDCC}">
      <dgm:prSet/>
      <dgm:spPr/>
      <dgm:t>
        <a:bodyPr anchor="ctr"/>
        <a:lstStyle/>
        <a:p>
          <a:r>
            <a:rPr lang="ru-RU" b="0" i="0" dirty="0" smtClean="0"/>
            <a:t>согласование рубки зеленых насаждений вне границ лесного фонда.</a:t>
          </a:r>
          <a:endParaRPr lang="ru-RU" b="0" i="0" dirty="0" smtClean="0"/>
        </a:p>
      </dgm:t>
    </dgm:pt>
    <dgm:pt modelId="{3075BA16-5E7E-4522-9234-022A2E777B8D}" type="parTrans" cxnId="{792484EC-D7F8-4218-9E95-F93B8CDC36BE}">
      <dgm:prSet/>
      <dgm:spPr/>
      <dgm:t>
        <a:bodyPr/>
        <a:lstStyle/>
        <a:p>
          <a:endParaRPr lang="ru-RU"/>
        </a:p>
      </dgm:t>
    </dgm:pt>
    <dgm:pt modelId="{7C0C3D22-54C8-4BAF-A714-E4B93B6EBDEE}" type="sibTrans" cxnId="{792484EC-D7F8-4218-9E95-F93B8CDC36BE}">
      <dgm:prSet/>
      <dgm:spPr/>
      <dgm:t>
        <a:bodyPr/>
        <a:lstStyle/>
        <a:p>
          <a:endParaRPr lang="ru-RU"/>
        </a:p>
      </dgm:t>
    </dgm:pt>
    <dgm:pt modelId="{933843B4-3F43-4EDB-BF11-CE45F1BCBBF1}">
      <dgm:prSet/>
      <dgm:spPr/>
      <dgm:t>
        <a:bodyPr anchor="ctr"/>
        <a:lstStyle/>
        <a:p>
          <a:r>
            <a:rPr lang="ru-RU" b="0" i="0" dirty="0" smtClean="0"/>
            <a:t>Вопросы к проектной документации на переустройство инженерных коммуникаций, ранее получившая положительное заключение экспертизы и не подлежащая корректировке, в том числе необходимость:</a:t>
          </a:r>
          <a:endParaRPr lang="ru-RU" b="0" i="0" dirty="0" smtClean="0"/>
        </a:p>
      </dgm:t>
    </dgm:pt>
    <dgm:pt modelId="{9947124E-3DCF-4EE3-914E-A4C8213C7E1E}" type="parTrans" cxnId="{72E802F1-45A8-4BB3-B8EC-096560801C1A}">
      <dgm:prSet/>
      <dgm:spPr/>
      <dgm:t>
        <a:bodyPr/>
        <a:lstStyle/>
        <a:p>
          <a:endParaRPr lang="ru-RU"/>
        </a:p>
      </dgm:t>
    </dgm:pt>
    <dgm:pt modelId="{C925DC1C-2E22-48BD-81DB-69FC1F56EDF1}" type="sibTrans" cxnId="{72E802F1-45A8-4BB3-B8EC-096560801C1A}">
      <dgm:prSet/>
      <dgm:spPr/>
      <dgm:t>
        <a:bodyPr/>
        <a:lstStyle/>
        <a:p>
          <a:endParaRPr lang="ru-RU"/>
        </a:p>
      </dgm:t>
    </dgm:pt>
    <dgm:pt modelId="{06465373-CA1A-45B4-81F3-C4EEAAF6B1F3}">
      <dgm:prSet/>
      <dgm:spPr/>
      <dgm:t>
        <a:bodyPr anchor="ctr"/>
        <a:lstStyle/>
        <a:p>
          <a:r>
            <a:rPr lang="ru-RU" b="0" i="0" dirty="0" smtClean="0"/>
            <a:t>выполнить расчеты по опорам ВЛ;</a:t>
          </a:r>
          <a:endParaRPr lang="ru-RU" b="0" i="0" dirty="0" smtClean="0"/>
        </a:p>
      </dgm:t>
    </dgm:pt>
    <dgm:pt modelId="{9CF36052-32CF-47DF-BA1F-21DC91F7E934}" type="parTrans" cxnId="{193E290B-4AF2-4E74-A87E-CD831E8775AB}">
      <dgm:prSet/>
      <dgm:spPr/>
      <dgm:t>
        <a:bodyPr/>
        <a:lstStyle/>
        <a:p>
          <a:endParaRPr lang="ru-RU"/>
        </a:p>
      </dgm:t>
    </dgm:pt>
    <dgm:pt modelId="{6BA7E926-4256-4F8B-A836-ACB7CEA8B162}" type="sibTrans" cxnId="{193E290B-4AF2-4E74-A87E-CD831E8775AB}">
      <dgm:prSet/>
      <dgm:spPr/>
      <dgm:t>
        <a:bodyPr/>
        <a:lstStyle/>
        <a:p>
          <a:endParaRPr lang="ru-RU"/>
        </a:p>
      </dgm:t>
    </dgm:pt>
    <dgm:pt modelId="{21341429-AA51-44E5-81EC-44965BAA3926}">
      <dgm:prSet/>
      <dgm:spPr/>
      <dgm:t>
        <a:bodyPr anchor="ctr"/>
        <a:lstStyle/>
        <a:p>
          <a:r>
            <a:rPr lang="ru-RU" b="0" i="0" dirty="0" smtClean="0"/>
            <a:t>разработать решения по усилению опор;</a:t>
          </a:r>
          <a:endParaRPr lang="ru-RU" b="0" i="0" dirty="0" smtClean="0"/>
        </a:p>
      </dgm:t>
    </dgm:pt>
    <dgm:pt modelId="{10BD95B5-B237-4FE0-8048-4A85E5103DC1}" type="parTrans" cxnId="{AE86795C-BC28-492D-800E-2C66D27BE59B}">
      <dgm:prSet/>
      <dgm:spPr/>
      <dgm:t>
        <a:bodyPr/>
        <a:lstStyle/>
        <a:p>
          <a:endParaRPr lang="ru-RU"/>
        </a:p>
      </dgm:t>
    </dgm:pt>
    <dgm:pt modelId="{A4F10EF6-1120-4E65-B318-258D9C837181}" type="sibTrans" cxnId="{AE86795C-BC28-492D-800E-2C66D27BE59B}">
      <dgm:prSet/>
      <dgm:spPr/>
      <dgm:t>
        <a:bodyPr/>
        <a:lstStyle/>
        <a:p>
          <a:endParaRPr lang="ru-RU"/>
        </a:p>
      </dgm:t>
    </dgm:pt>
    <dgm:pt modelId="{5495B210-E158-490F-922C-7ED587812123}">
      <dgm:prSet/>
      <dgm:spPr/>
      <dgm:t>
        <a:bodyPr anchor="ctr"/>
        <a:lstStyle/>
        <a:p>
          <a:r>
            <a:rPr lang="ru-RU" b="0" i="0" dirty="0" smtClean="0"/>
            <a:t>внести изменения в отчеты по обследованию опор.</a:t>
          </a:r>
          <a:endParaRPr lang="ru-RU" b="0" i="0" dirty="0" smtClean="0"/>
        </a:p>
      </dgm:t>
    </dgm:pt>
    <dgm:pt modelId="{17184D81-4C43-4FD9-A23A-64515F80800B}" type="parTrans" cxnId="{2BDF5AA8-4830-4707-A2D5-F117CC727353}">
      <dgm:prSet/>
      <dgm:spPr/>
      <dgm:t>
        <a:bodyPr/>
        <a:lstStyle/>
        <a:p>
          <a:endParaRPr lang="ru-RU"/>
        </a:p>
      </dgm:t>
    </dgm:pt>
    <dgm:pt modelId="{271793C3-03C6-486D-B809-C8CF2B9F79BF}" type="sibTrans" cxnId="{2BDF5AA8-4830-4707-A2D5-F117CC727353}">
      <dgm:prSet/>
      <dgm:spPr/>
      <dgm:t>
        <a:bodyPr/>
        <a:lstStyle/>
        <a:p>
          <a:endParaRPr lang="ru-RU"/>
        </a:p>
      </dgm:t>
    </dgm:pt>
    <dgm:pt modelId="{D91856B3-A7B8-4A73-853B-4B485D62CA0D}" type="pres">
      <dgm:prSet presAssocID="{566F39AE-81D7-4536-9F40-2002F9435EF7}" presName="vert0" presStyleCnt="0">
        <dgm:presLayoutVars>
          <dgm:dir/>
          <dgm:animOne val="branch"/>
          <dgm:animLvl val="lvl"/>
        </dgm:presLayoutVars>
      </dgm:prSet>
      <dgm:spPr/>
    </dgm:pt>
    <dgm:pt modelId="{B719AAA3-97D7-41E9-9267-BA704D4578FE}" type="pres">
      <dgm:prSet presAssocID="{E05A5388-2457-4EF5-9B1A-482ABC555F80}" presName="thickLine" presStyleLbl="alignNode1" presStyleIdx="0" presStyleCnt="2"/>
      <dgm:spPr>
        <a:ln>
          <a:solidFill>
            <a:srgbClr val="005ABB"/>
          </a:solidFill>
        </a:ln>
      </dgm:spPr>
    </dgm:pt>
    <dgm:pt modelId="{1F31F625-E9B4-4168-97AC-20AFF5FC76A4}" type="pres">
      <dgm:prSet presAssocID="{E05A5388-2457-4EF5-9B1A-482ABC555F80}" presName="horz1" presStyleCnt="0"/>
      <dgm:spPr/>
    </dgm:pt>
    <dgm:pt modelId="{310ECB58-BBAA-4AE6-80C9-34426718FC8F}" type="pres">
      <dgm:prSet presAssocID="{E05A5388-2457-4EF5-9B1A-482ABC555F80}" presName="tx1" presStyleLbl="revTx" presStyleIdx="0" presStyleCnt="9" custScaleX="176542"/>
      <dgm:spPr/>
      <dgm:t>
        <a:bodyPr/>
        <a:lstStyle/>
        <a:p>
          <a:endParaRPr lang="ru-RU"/>
        </a:p>
      </dgm:t>
    </dgm:pt>
    <dgm:pt modelId="{0533D2D8-DD57-4639-B1D2-682FCD93B9F2}" type="pres">
      <dgm:prSet presAssocID="{E05A5388-2457-4EF5-9B1A-482ABC555F80}" presName="vert1" presStyleCnt="0"/>
      <dgm:spPr/>
    </dgm:pt>
    <dgm:pt modelId="{60BC2E19-2506-43E6-967F-01FE37CA8776}" type="pres">
      <dgm:prSet presAssocID="{F0D04210-457B-43F6-B25C-E1C36288AC8D}" presName="vertSpace2a" presStyleCnt="0"/>
      <dgm:spPr/>
    </dgm:pt>
    <dgm:pt modelId="{85F2B793-6FC4-4C58-8DA5-E3E92177C256}" type="pres">
      <dgm:prSet presAssocID="{F0D04210-457B-43F6-B25C-E1C36288AC8D}" presName="horz2" presStyleCnt="0"/>
      <dgm:spPr/>
    </dgm:pt>
    <dgm:pt modelId="{2D0301F0-85B4-4C25-9EDE-ECA40D791088}" type="pres">
      <dgm:prSet presAssocID="{F0D04210-457B-43F6-B25C-E1C36288AC8D}" presName="horzSpace2" presStyleCnt="0"/>
      <dgm:spPr/>
    </dgm:pt>
    <dgm:pt modelId="{8B61B926-AD24-4FFC-9215-737296111970}" type="pres">
      <dgm:prSet presAssocID="{F0D04210-457B-43F6-B25C-E1C36288AC8D}" presName="tx2" presStyleLbl="revTx" presStyleIdx="1" presStyleCnt="9"/>
      <dgm:spPr/>
      <dgm:t>
        <a:bodyPr/>
        <a:lstStyle/>
        <a:p>
          <a:endParaRPr lang="ru-RU"/>
        </a:p>
      </dgm:t>
    </dgm:pt>
    <dgm:pt modelId="{386F115D-C48F-4B62-8A97-EB88F1EF8435}" type="pres">
      <dgm:prSet presAssocID="{F0D04210-457B-43F6-B25C-E1C36288AC8D}" presName="vert2" presStyleCnt="0"/>
      <dgm:spPr/>
    </dgm:pt>
    <dgm:pt modelId="{16400CE2-46CF-445D-A657-FA2798B46FBB}" type="pres">
      <dgm:prSet presAssocID="{F0D04210-457B-43F6-B25C-E1C36288AC8D}" presName="thinLine2b" presStyleLbl="callout" presStyleIdx="0" presStyleCnt="7"/>
      <dgm:spPr>
        <a:ln>
          <a:solidFill>
            <a:srgbClr val="A8C7E8"/>
          </a:solidFill>
        </a:ln>
      </dgm:spPr>
    </dgm:pt>
    <dgm:pt modelId="{F43216F8-0EA5-44F6-A070-578F83178C49}" type="pres">
      <dgm:prSet presAssocID="{F0D04210-457B-43F6-B25C-E1C36288AC8D}" presName="vertSpace2b" presStyleCnt="0"/>
      <dgm:spPr/>
    </dgm:pt>
    <dgm:pt modelId="{842DE80F-BDB3-4062-AD7D-F551D548324F}" type="pres">
      <dgm:prSet presAssocID="{B7733309-956A-4A96-B6D6-F80BC903A1C4}" presName="horz2" presStyleCnt="0"/>
      <dgm:spPr/>
    </dgm:pt>
    <dgm:pt modelId="{5FFFA4C1-4D5C-4F9E-A0CD-44638A1495F8}" type="pres">
      <dgm:prSet presAssocID="{B7733309-956A-4A96-B6D6-F80BC903A1C4}" presName="horzSpace2" presStyleCnt="0"/>
      <dgm:spPr/>
    </dgm:pt>
    <dgm:pt modelId="{01BA01EA-F5FC-4768-A4ED-C4F236E5E37D}" type="pres">
      <dgm:prSet presAssocID="{B7733309-956A-4A96-B6D6-F80BC903A1C4}" presName="tx2" presStyleLbl="revTx" presStyleIdx="2" presStyleCnt="9"/>
      <dgm:spPr/>
      <dgm:t>
        <a:bodyPr/>
        <a:lstStyle/>
        <a:p>
          <a:endParaRPr lang="ru-RU"/>
        </a:p>
      </dgm:t>
    </dgm:pt>
    <dgm:pt modelId="{4E8CF13B-25EA-4314-A702-0751D747D47B}" type="pres">
      <dgm:prSet presAssocID="{B7733309-956A-4A96-B6D6-F80BC903A1C4}" presName="vert2" presStyleCnt="0"/>
      <dgm:spPr/>
    </dgm:pt>
    <dgm:pt modelId="{98A0555A-98E1-4CD8-B736-D074EB216451}" type="pres">
      <dgm:prSet presAssocID="{B7733309-956A-4A96-B6D6-F80BC903A1C4}" presName="thinLine2b" presStyleLbl="callout" presStyleIdx="1" presStyleCnt="7"/>
      <dgm:spPr>
        <a:ln>
          <a:solidFill>
            <a:srgbClr val="A8C7E8"/>
          </a:solidFill>
        </a:ln>
      </dgm:spPr>
    </dgm:pt>
    <dgm:pt modelId="{8CE59AA4-D757-4507-8296-85DBABABDB02}" type="pres">
      <dgm:prSet presAssocID="{B7733309-956A-4A96-B6D6-F80BC903A1C4}" presName="vertSpace2b" presStyleCnt="0"/>
      <dgm:spPr/>
    </dgm:pt>
    <dgm:pt modelId="{9E148913-03B7-48C3-A13F-EF31B6E75B14}" type="pres">
      <dgm:prSet presAssocID="{AE3259AC-70C8-4089-A7DE-18837F39A665}" presName="horz2" presStyleCnt="0"/>
      <dgm:spPr/>
    </dgm:pt>
    <dgm:pt modelId="{BB761335-BA07-42AE-B623-6569A002962D}" type="pres">
      <dgm:prSet presAssocID="{AE3259AC-70C8-4089-A7DE-18837F39A665}" presName="horzSpace2" presStyleCnt="0"/>
      <dgm:spPr/>
    </dgm:pt>
    <dgm:pt modelId="{0B9511C2-C301-4816-A96E-9B510B848DA8}" type="pres">
      <dgm:prSet presAssocID="{AE3259AC-70C8-4089-A7DE-18837F39A665}" presName="tx2" presStyleLbl="revTx" presStyleIdx="3" presStyleCnt="9"/>
      <dgm:spPr/>
      <dgm:t>
        <a:bodyPr/>
        <a:lstStyle/>
        <a:p>
          <a:endParaRPr lang="ru-RU"/>
        </a:p>
      </dgm:t>
    </dgm:pt>
    <dgm:pt modelId="{65F96A00-D7C4-4FCA-8134-968754FD5B66}" type="pres">
      <dgm:prSet presAssocID="{AE3259AC-70C8-4089-A7DE-18837F39A665}" presName="vert2" presStyleCnt="0"/>
      <dgm:spPr/>
    </dgm:pt>
    <dgm:pt modelId="{D6647E49-7574-46D5-A8E9-4C7332742E88}" type="pres">
      <dgm:prSet presAssocID="{AE3259AC-70C8-4089-A7DE-18837F39A665}" presName="thinLine2b" presStyleLbl="callout" presStyleIdx="2" presStyleCnt="7"/>
      <dgm:spPr>
        <a:ln>
          <a:solidFill>
            <a:srgbClr val="A8C7E8"/>
          </a:solidFill>
        </a:ln>
      </dgm:spPr>
    </dgm:pt>
    <dgm:pt modelId="{081C0018-3FCF-4651-B3DC-AAC4C4E56F52}" type="pres">
      <dgm:prSet presAssocID="{AE3259AC-70C8-4089-A7DE-18837F39A665}" presName="vertSpace2b" presStyleCnt="0"/>
      <dgm:spPr/>
    </dgm:pt>
    <dgm:pt modelId="{24D62DB6-DAF2-4726-8DF5-94FE1736BBFA}" type="pres">
      <dgm:prSet presAssocID="{1B45AA02-AA98-4F5B-9A20-8A15F7F5FDCC}" presName="horz2" presStyleCnt="0"/>
      <dgm:spPr/>
    </dgm:pt>
    <dgm:pt modelId="{64FDA6D0-E763-47EC-B9DF-824466B2DB6F}" type="pres">
      <dgm:prSet presAssocID="{1B45AA02-AA98-4F5B-9A20-8A15F7F5FDCC}" presName="horzSpace2" presStyleCnt="0"/>
      <dgm:spPr/>
    </dgm:pt>
    <dgm:pt modelId="{48A726B8-5F1B-4426-BED8-13E9FC04E82C}" type="pres">
      <dgm:prSet presAssocID="{1B45AA02-AA98-4F5B-9A20-8A15F7F5FDCC}" presName="tx2" presStyleLbl="revTx" presStyleIdx="4" presStyleCnt="9"/>
      <dgm:spPr/>
      <dgm:t>
        <a:bodyPr/>
        <a:lstStyle/>
        <a:p>
          <a:endParaRPr lang="ru-RU"/>
        </a:p>
      </dgm:t>
    </dgm:pt>
    <dgm:pt modelId="{31F324E7-1FDE-4938-8482-CFDF4D88CBFE}" type="pres">
      <dgm:prSet presAssocID="{1B45AA02-AA98-4F5B-9A20-8A15F7F5FDCC}" presName="vert2" presStyleCnt="0"/>
      <dgm:spPr/>
    </dgm:pt>
    <dgm:pt modelId="{1819D69E-7BF2-4EDA-9E13-1DC420C2D284}" type="pres">
      <dgm:prSet presAssocID="{1B45AA02-AA98-4F5B-9A20-8A15F7F5FDCC}" presName="thinLine2b" presStyleLbl="callout" presStyleIdx="3" presStyleCnt="7"/>
      <dgm:spPr>
        <a:ln>
          <a:solidFill>
            <a:srgbClr val="A8C7E8"/>
          </a:solidFill>
        </a:ln>
      </dgm:spPr>
    </dgm:pt>
    <dgm:pt modelId="{DC00B809-81D5-482C-9B7D-F88EF82D824C}" type="pres">
      <dgm:prSet presAssocID="{1B45AA02-AA98-4F5B-9A20-8A15F7F5FDCC}" presName="vertSpace2b" presStyleCnt="0"/>
      <dgm:spPr/>
    </dgm:pt>
    <dgm:pt modelId="{CBF4E2A8-C8A8-41DF-874C-CDB26BC5DD04}" type="pres">
      <dgm:prSet presAssocID="{933843B4-3F43-4EDB-BF11-CE45F1BCBBF1}" presName="thickLine" presStyleLbl="alignNode1" presStyleIdx="1" presStyleCnt="2"/>
      <dgm:spPr>
        <a:ln>
          <a:solidFill>
            <a:srgbClr val="005ABB"/>
          </a:solidFill>
        </a:ln>
      </dgm:spPr>
    </dgm:pt>
    <dgm:pt modelId="{F9ED8D82-C7DE-4FC8-ABC1-3813D1E4B528}" type="pres">
      <dgm:prSet presAssocID="{933843B4-3F43-4EDB-BF11-CE45F1BCBBF1}" presName="horz1" presStyleCnt="0"/>
      <dgm:spPr/>
    </dgm:pt>
    <dgm:pt modelId="{9BA80978-2857-4FDD-BEC9-5869A4F076A0}" type="pres">
      <dgm:prSet presAssocID="{933843B4-3F43-4EDB-BF11-CE45F1BCBBF1}" presName="tx1" presStyleLbl="revTx" presStyleIdx="5" presStyleCnt="9" custScaleX="176542"/>
      <dgm:spPr/>
      <dgm:t>
        <a:bodyPr/>
        <a:lstStyle/>
        <a:p>
          <a:endParaRPr lang="ru-RU"/>
        </a:p>
      </dgm:t>
    </dgm:pt>
    <dgm:pt modelId="{F521B2F6-F4D3-4DF6-AEC2-0E0C9C527FF9}" type="pres">
      <dgm:prSet presAssocID="{933843B4-3F43-4EDB-BF11-CE45F1BCBBF1}" presName="vert1" presStyleCnt="0"/>
      <dgm:spPr/>
    </dgm:pt>
    <dgm:pt modelId="{5BA01DED-6BC0-4B1A-B9F7-E4BF1B501833}" type="pres">
      <dgm:prSet presAssocID="{06465373-CA1A-45B4-81F3-C4EEAAF6B1F3}" presName="vertSpace2a" presStyleCnt="0"/>
      <dgm:spPr/>
    </dgm:pt>
    <dgm:pt modelId="{BA9AC144-A4E6-40D7-9E67-F23618884608}" type="pres">
      <dgm:prSet presAssocID="{06465373-CA1A-45B4-81F3-C4EEAAF6B1F3}" presName="horz2" presStyleCnt="0"/>
      <dgm:spPr/>
    </dgm:pt>
    <dgm:pt modelId="{76B1507D-753E-4ED6-9966-974B35BAD3F0}" type="pres">
      <dgm:prSet presAssocID="{06465373-CA1A-45B4-81F3-C4EEAAF6B1F3}" presName="horzSpace2" presStyleCnt="0"/>
      <dgm:spPr/>
    </dgm:pt>
    <dgm:pt modelId="{355096C2-E650-4CD1-BE60-AB3118B8C017}" type="pres">
      <dgm:prSet presAssocID="{06465373-CA1A-45B4-81F3-C4EEAAF6B1F3}" presName="tx2" presStyleLbl="revTx" presStyleIdx="6" presStyleCnt="9"/>
      <dgm:spPr/>
      <dgm:t>
        <a:bodyPr/>
        <a:lstStyle/>
        <a:p>
          <a:endParaRPr lang="ru-RU"/>
        </a:p>
      </dgm:t>
    </dgm:pt>
    <dgm:pt modelId="{9BC7A51C-CE91-4090-91A1-18412CBAAB0D}" type="pres">
      <dgm:prSet presAssocID="{06465373-CA1A-45B4-81F3-C4EEAAF6B1F3}" presName="vert2" presStyleCnt="0"/>
      <dgm:spPr/>
    </dgm:pt>
    <dgm:pt modelId="{3DB7DD37-34A2-4FD9-9352-0C9141867A99}" type="pres">
      <dgm:prSet presAssocID="{06465373-CA1A-45B4-81F3-C4EEAAF6B1F3}" presName="thinLine2b" presStyleLbl="callout" presStyleIdx="4" presStyleCnt="7"/>
      <dgm:spPr>
        <a:ln>
          <a:solidFill>
            <a:srgbClr val="A8C7E8"/>
          </a:solidFill>
        </a:ln>
      </dgm:spPr>
    </dgm:pt>
    <dgm:pt modelId="{943DA5F1-E93D-463E-86EE-66A6FA3A7A17}" type="pres">
      <dgm:prSet presAssocID="{06465373-CA1A-45B4-81F3-C4EEAAF6B1F3}" presName="vertSpace2b" presStyleCnt="0"/>
      <dgm:spPr/>
    </dgm:pt>
    <dgm:pt modelId="{94D423E9-8B36-432F-A2A6-0A1EB3883083}" type="pres">
      <dgm:prSet presAssocID="{21341429-AA51-44E5-81EC-44965BAA3926}" presName="horz2" presStyleCnt="0"/>
      <dgm:spPr/>
    </dgm:pt>
    <dgm:pt modelId="{08D84103-C143-49D1-BD13-C3E21042A782}" type="pres">
      <dgm:prSet presAssocID="{21341429-AA51-44E5-81EC-44965BAA3926}" presName="horzSpace2" presStyleCnt="0"/>
      <dgm:spPr/>
    </dgm:pt>
    <dgm:pt modelId="{F1E5D372-ADC8-4608-8EF5-5995790F0595}" type="pres">
      <dgm:prSet presAssocID="{21341429-AA51-44E5-81EC-44965BAA3926}" presName="tx2" presStyleLbl="revTx" presStyleIdx="7" presStyleCnt="9"/>
      <dgm:spPr/>
      <dgm:t>
        <a:bodyPr/>
        <a:lstStyle/>
        <a:p>
          <a:endParaRPr lang="ru-RU"/>
        </a:p>
      </dgm:t>
    </dgm:pt>
    <dgm:pt modelId="{D6C61B6D-A026-45F9-B481-75A4AA0DCCC1}" type="pres">
      <dgm:prSet presAssocID="{21341429-AA51-44E5-81EC-44965BAA3926}" presName="vert2" presStyleCnt="0"/>
      <dgm:spPr/>
    </dgm:pt>
    <dgm:pt modelId="{75D69027-30B6-485F-9C59-5C7829910658}" type="pres">
      <dgm:prSet presAssocID="{21341429-AA51-44E5-81EC-44965BAA3926}" presName="thinLine2b" presStyleLbl="callout" presStyleIdx="5" presStyleCnt="7"/>
      <dgm:spPr>
        <a:ln>
          <a:solidFill>
            <a:srgbClr val="A8C7E8"/>
          </a:solidFill>
        </a:ln>
      </dgm:spPr>
    </dgm:pt>
    <dgm:pt modelId="{216806AB-E44F-4BB5-8BD7-3825DACF9D96}" type="pres">
      <dgm:prSet presAssocID="{21341429-AA51-44E5-81EC-44965BAA3926}" presName="vertSpace2b" presStyleCnt="0"/>
      <dgm:spPr/>
    </dgm:pt>
    <dgm:pt modelId="{4C4CEC45-522D-49DE-9DE7-6374E2A29FD9}" type="pres">
      <dgm:prSet presAssocID="{5495B210-E158-490F-922C-7ED587812123}" presName="horz2" presStyleCnt="0"/>
      <dgm:spPr/>
    </dgm:pt>
    <dgm:pt modelId="{71E5596D-0379-45CC-99D3-BCDF60F4E19D}" type="pres">
      <dgm:prSet presAssocID="{5495B210-E158-490F-922C-7ED587812123}" presName="horzSpace2" presStyleCnt="0"/>
      <dgm:spPr/>
    </dgm:pt>
    <dgm:pt modelId="{E7F64817-A61F-4D55-8CA5-121414FEB115}" type="pres">
      <dgm:prSet presAssocID="{5495B210-E158-490F-922C-7ED587812123}" presName="tx2" presStyleLbl="revTx" presStyleIdx="8" presStyleCnt="9"/>
      <dgm:spPr/>
      <dgm:t>
        <a:bodyPr/>
        <a:lstStyle/>
        <a:p>
          <a:endParaRPr lang="ru-RU"/>
        </a:p>
      </dgm:t>
    </dgm:pt>
    <dgm:pt modelId="{D9819182-EF9E-4C25-A63B-ACFF4FFF7A7A}" type="pres">
      <dgm:prSet presAssocID="{5495B210-E158-490F-922C-7ED587812123}" presName="vert2" presStyleCnt="0"/>
      <dgm:spPr/>
    </dgm:pt>
    <dgm:pt modelId="{8D7890F0-2E77-4C98-8DF2-897FD3A6500D}" type="pres">
      <dgm:prSet presAssocID="{5495B210-E158-490F-922C-7ED587812123}" presName="thinLine2b" presStyleLbl="callout" presStyleIdx="6" presStyleCnt="7"/>
      <dgm:spPr>
        <a:ln>
          <a:solidFill>
            <a:srgbClr val="A8C7E8"/>
          </a:solidFill>
        </a:ln>
      </dgm:spPr>
    </dgm:pt>
    <dgm:pt modelId="{770A7C1D-8627-4AD1-B9E9-03A64E4C6CA4}" type="pres">
      <dgm:prSet presAssocID="{5495B210-E158-490F-922C-7ED587812123}" presName="vertSpace2b" presStyleCnt="0"/>
      <dgm:spPr/>
    </dgm:pt>
  </dgm:ptLst>
  <dgm:cxnLst>
    <dgm:cxn modelId="{A17DCE29-1166-45B0-AA58-54405482CA50}" type="presOf" srcId="{933843B4-3F43-4EDB-BF11-CE45F1BCBBF1}" destId="{9BA80978-2857-4FDD-BEC9-5869A4F076A0}" srcOrd="0" destOrd="0" presId="urn:microsoft.com/office/officeart/2008/layout/LinedList"/>
    <dgm:cxn modelId="{193E290B-4AF2-4E74-A87E-CD831E8775AB}" srcId="{933843B4-3F43-4EDB-BF11-CE45F1BCBBF1}" destId="{06465373-CA1A-45B4-81F3-C4EEAAF6B1F3}" srcOrd="0" destOrd="0" parTransId="{9CF36052-32CF-47DF-BA1F-21DC91F7E934}" sibTransId="{6BA7E926-4256-4F8B-A836-ACB7CEA8B162}"/>
    <dgm:cxn modelId="{2BDF5AA8-4830-4707-A2D5-F117CC727353}" srcId="{933843B4-3F43-4EDB-BF11-CE45F1BCBBF1}" destId="{5495B210-E158-490F-922C-7ED587812123}" srcOrd="2" destOrd="0" parTransId="{17184D81-4C43-4FD9-A23A-64515F80800B}" sibTransId="{271793C3-03C6-486D-B809-C8CF2B9F79BF}"/>
    <dgm:cxn modelId="{417C19B2-1922-4A2F-A816-3CC44942AECF}" type="presOf" srcId="{F0D04210-457B-43F6-B25C-E1C36288AC8D}" destId="{8B61B926-AD24-4FFC-9215-737296111970}" srcOrd="0" destOrd="0" presId="urn:microsoft.com/office/officeart/2008/layout/LinedList"/>
    <dgm:cxn modelId="{792484EC-D7F8-4218-9E95-F93B8CDC36BE}" srcId="{E05A5388-2457-4EF5-9B1A-482ABC555F80}" destId="{1B45AA02-AA98-4F5B-9A20-8A15F7F5FDCC}" srcOrd="3" destOrd="0" parTransId="{3075BA16-5E7E-4522-9234-022A2E777B8D}" sibTransId="{7C0C3D22-54C8-4BAF-A714-E4B93B6EBDEE}"/>
    <dgm:cxn modelId="{AF6A4F67-55D1-44B7-B0D5-DEC5B75FE8B9}" type="presOf" srcId="{21341429-AA51-44E5-81EC-44965BAA3926}" destId="{F1E5D372-ADC8-4608-8EF5-5995790F0595}" srcOrd="0" destOrd="0" presId="urn:microsoft.com/office/officeart/2008/layout/LinedList"/>
    <dgm:cxn modelId="{035E2B53-9C82-44AD-BAC6-3FF6DCBA6B69}" srcId="{E05A5388-2457-4EF5-9B1A-482ABC555F80}" destId="{AE3259AC-70C8-4089-A7DE-18837F39A665}" srcOrd="2" destOrd="0" parTransId="{4630D9E6-C4BF-4A9A-9BDD-8CFD150C3802}" sibTransId="{6B7CF545-6ABC-4814-AC72-EDE3488417ED}"/>
    <dgm:cxn modelId="{72E802F1-45A8-4BB3-B8EC-096560801C1A}" srcId="{566F39AE-81D7-4536-9F40-2002F9435EF7}" destId="{933843B4-3F43-4EDB-BF11-CE45F1BCBBF1}" srcOrd="1" destOrd="0" parTransId="{9947124E-3DCF-4EE3-914E-A4C8213C7E1E}" sibTransId="{C925DC1C-2E22-48BD-81DB-69FC1F56EDF1}"/>
    <dgm:cxn modelId="{4F4C7D3E-2213-4109-BF31-C0584FC9323F}" srcId="{E05A5388-2457-4EF5-9B1A-482ABC555F80}" destId="{F0D04210-457B-43F6-B25C-E1C36288AC8D}" srcOrd="0" destOrd="0" parTransId="{37AEA5ED-FB59-44AC-BD10-4311902B144F}" sibTransId="{982D8052-3E47-45C5-A8A3-81DECACD2FD0}"/>
    <dgm:cxn modelId="{33DACA5C-3C4D-4740-BC24-37E8432C1AD4}" type="presOf" srcId="{1B45AA02-AA98-4F5B-9A20-8A15F7F5FDCC}" destId="{48A726B8-5F1B-4426-BED8-13E9FC04E82C}" srcOrd="0" destOrd="0" presId="urn:microsoft.com/office/officeart/2008/layout/LinedList"/>
    <dgm:cxn modelId="{A811ADCF-E116-4CB7-AB3A-8EAF1C8E8939}" type="presOf" srcId="{B7733309-956A-4A96-B6D6-F80BC903A1C4}" destId="{01BA01EA-F5FC-4768-A4ED-C4F236E5E37D}" srcOrd="0" destOrd="0" presId="urn:microsoft.com/office/officeart/2008/layout/LinedList"/>
    <dgm:cxn modelId="{42F80333-3302-4C37-901B-EDF4D88C1E5B}" type="presOf" srcId="{E05A5388-2457-4EF5-9B1A-482ABC555F80}" destId="{310ECB58-BBAA-4AE6-80C9-34426718FC8F}" srcOrd="0" destOrd="0" presId="urn:microsoft.com/office/officeart/2008/layout/LinedList"/>
    <dgm:cxn modelId="{EDDBDBEF-E83D-42F2-BC63-200ECC661CBD}" type="presOf" srcId="{AE3259AC-70C8-4089-A7DE-18837F39A665}" destId="{0B9511C2-C301-4816-A96E-9B510B848DA8}" srcOrd="0" destOrd="0" presId="urn:microsoft.com/office/officeart/2008/layout/LinedList"/>
    <dgm:cxn modelId="{AE86795C-BC28-492D-800E-2C66D27BE59B}" srcId="{933843B4-3F43-4EDB-BF11-CE45F1BCBBF1}" destId="{21341429-AA51-44E5-81EC-44965BAA3926}" srcOrd="1" destOrd="0" parTransId="{10BD95B5-B237-4FE0-8048-4A85E5103DC1}" sibTransId="{A4F10EF6-1120-4E65-B318-258D9C837181}"/>
    <dgm:cxn modelId="{F18B6526-D545-4CAE-9968-2556024199F9}" srcId="{E05A5388-2457-4EF5-9B1A-482ABC555F80}" destId="{B7733309-956A-4A96-B6D6-F80BC903A1C4}" srcOrd="1" destOrd="0" parTransId="{04E9C521-AC4A-41F1-B983-B23DE2F8E4BC}" sibTransId="{F80E70B9-0678-4A4F-87D0-65FF1C2F44E9}"/>
    <dgm:cxn modelId="{72BE3BB6-13A0-4DAE-87B4-A6AE90BD4465}" type="presOf" srcId="{06465373-CA1A-45B4-81F3-C4EEAAF6B1F3}" destId="{355096C2-E650-4CD1-BE60-AB3118B8C017}" srcOrd="0" destOrd="0" presId="urn:microsoft.com/office/officeart/2008/layout/LinedList"/>
    <dgm:cxn modelId="{DB42E39D-3738-41F6-A0D2-708A3864F701}" srcId="{566F39AE-81D7-4536-9F40-2002F9435EF7}" destId="{E05A5388-2457-4EF5-9B1A-482ABC555F80}" srcOrd="0" destOrd="0" parTransId="{0E2C0019-4EB8-4D4B-B49D-E193EF2D08BF}" sibTransId="{86BA6380-6452-42FD-9730-E7807CC02F97}"/>
    <dgm:cxn modelId="{802A4CDF-3597-4B23-BD44-CEF1EC61CC17}" type="presOf" srcId="{5495B210-E158-490F-922C-7ED587812123}" destId="{E7F64817-A61F-4D55-8CA5-121414FEB115}" srcOrd="0" destOrd="0" presId="urn:microsoft.com/office/officeart/2008/layout/LinedList"/>
    <dgm:cxn modelId="{5044159E-E057-4BE6-96F1-5EB6F7AA9202}" type="presOf" srcId="{566F39AE-81D7-4536-9F40-2002F9435EF7}" destId="{D91856B3-A7B8-4A73-853B-4B485D62CA0D}" srcOrd="0" destOrd="0" presId="urn:microsoft.com/office/officeart/2008/layout/LinedList"/>
    <dgm:cxn modelId="{502F95E9-5CEC-4E0A-A3C3-AB3BD19A0593}" type="presParOf" srcId="{D91856B3-A7B8-4A73-853B-4B485D62CA0D}" destId="{B719AAA3-97D7-41E9-9267-BA704D4578FE}" srcOrd="0" destOrd="0" presId="urn:microsoft.com/office/officeart/2008/layout/LinedList"/>
    <dgm:cxn modelId="{8F045E2D-0B43-453C-ACFD-2392D297FBFD}" type="presParOf" srcId="{D91856B3-A7B8-4A73-853B-4B485D62CA0D}" destId="{1F31F625-E9B4-4168-97AC-20AFF5FC76A4}" srcOrd="1" destOrd="0" presId="urn:microsoft.com/office/officeart/2008/layout/LinedList"/>
    <dgm:cxn modelId="{163F435E-5A1B-43E7-B78C-C23243B81AF4}" type="presParOf" srcId="{1F31F625-E9B4-4168-97AC-20AFF5FC76A4}" destId="{310ECB58-BBAA-4AE6-80C9-34426718FC8F}" srcOrd="0" destOrd="0" presId="urn:microsoft.com/office/officeart/2008/layout/LinedList"/>
    <dgm:cxn modelId="{D60FC7F3-A1D9-466B-BB23-BF3386E8A1AB}" type="presParOf" srcId="{1F31F625-E9B4-4168-97AC-20AFF5FC76A4}" destId="{0533D2D8-DD57-4639-B1D2-682FCD93B9F2}" srcOrd="1" destOrd="0" presId="urn:microsoft.com/office/officeart/2008/layout/LinedList"/>
    <dgm:cxn modelId="{5841C302-1D86-4788-9C81-6D86461BEE42}" type="presParOf" srcId="{0533D2D8-DD57-4639-B1D2-682FCD93B9F2}" destId="{60BC2E19-2506-43E6-967F-01FE37CA8776}" srcOrd="0" destOrd="0" presId="urn:microsoft.com/office/officeart/2008/layout/LinedList"/>
    <dgm:cxn modelId="{344BC1EC-48E0-44DB-A73B-C4B2F7AE93BA}" type="presParOf" srcId="{0533D2D8-DD57-4639-B1D2-682FCD93B9F2}" destId="{85F2B793-6FC4-4C58-8DA5-E3E92177C256}" srcOrd="1" destOrd="0" presId="urn:microsoft.com/office/officeart/2008/layout/LinedList"/>
    <dgm:cxn modelId="{52A7B112-3A7F-42B3-963F-FA1D8D2F40F4}" type="presParOf" srcId="{85F2B793-6FC4-4C58-8DA5-E3E92177C256}" destId="{2D0301F0-85B4-4C25-9EDE-ECA40D791088}" srcOrd="0" destOrd="0" presId="urn:microsoft.com/office/officeart/2008/layout/LinedList"/>
    <dgm:cxn modelId="{0E7A5248-95AE-4FE7-B64E-8ADA430764A1}" type="presParOf" srcId="{85F2B793-6FC4-4C58-8DA5-E3E92177C256}" destId="{8B61B926-AD24-4FFC-9215-737296111970}" srcOrd="1" destOrd="0" presId="urn:microsoft.com/office/officeart/2008/layout/LinedList"/>
    <dgm:cxn modelId="{C8922A90-0B0D-499A-BD32-F916B8AED28A}" type="presParOf" srcId="{85F2B793-6FC4-4C58-8DA5-E3E92177C256}" destId="{386F115D-C48F-4B62-8A97-EB88F1EF8435}" srcOrd="2" destOrd="0" presId="urn:microsoft.com/office/officeart/2008/layout/LinedList"/>
    <dgm:cxn modelId="{C01C3558-2978-4AFF-A507-25634727A2A9}" type="presParOf" srcId="{0533D2D8-DD57-4639-B1D2-682FCD93B9F2}" destId="{16400CE2-46CF-445D-A657-FA2798B46FBB}" srcOrd="2" destOrd="0" presId="urn:microsoft.com/office/officeart/2008/layout/LinedList"/>
    <dgm:cxn modelId="{BFDB8BBE-C851-4043-BE94-12CF2A06E02A}" type="presParOf" srcId="{0533D2D8-DD57-4639-B1D2-682FCD93B9F2}" destId="{F43216F8-0EA5-44F6-A070-578F83178C49}" srcOrd="3" destOrd="0" presId="urn:microsoft.com/office/officeart/2008/layout/LinedList"/>
    <dgm:cxn modelId="{671BA57A-67EC-49DB-8E85-96D9BFDAD35A}" type="presParOf" srcId="{0533D2D8-DD57-4639-B1D2-682FCD93B9F2}" destId="{842DE80F-BDB3-4062-AD7D-F551D548324F}" srcOrd="4" destOrd="0" presId="urn:microsoft.com/office/officeart/2008/layout/LinedList"/>
    <dgm:cxn modelId="{429BE599-8F25-4F71-898B-72F8C15899B8}" type="presParOf" srcId="{842DE80F-BDB3-4062-AD7D-F551D548324F}" destId="{5FFFA4C1-4D5C-4F9E-A0CD-44638A1495F8}" srcOrd="0" destOrd="0" presId="urn:microsoft.com/office/officeart/2008/layout/LinedList"/>
    <dgm:cxn modelId="{6050A973-7A0A-4871-9B7E-66A5E18DAAEC}" type="presParOf" srcId="{842DE80F-BDB3-4062-AD7D-F551D548324F}" destId="{01BA01EA-F5FC-4768-A4ED-C4F236E5E37D}" srcOrd="1" destOrd="0" presId="urn:microsoft.com/office/officeart/2008/layout/LinedList"/>
    <dgm:cxn modelId="{31C93672-F82C-4468-83E0-ECB66DFBBF7B}" type="presParOf" srcId="{842DE80F-BDB3-4062-AD7D-F551D548324F}" destId="{4E8CF13B-25EA-4314-A702-0751D747D47B}" srcOrd="2" destOrd="0" presId="urn:microsoft.com/office/officeart/2008/layout/LinedList"/>
    <dgm:cxn modelId="{4C471352-C2E5-4DB4-8365-1FAB625F702E}" type="presParOf" srcId="{0533D2D8-DD57-4639-B1D2-682FCD93B9F2}" destId="{98A0555A-98E1-4CD8-B736-D074EB216451}" srcOrd="5" destOrd="0" presId="urn:microsoft.com/office/officeart/2008/layout/LinedList"/>
    <dgm:cxn modelId="{C7A5231F-EC5A-405A-BDBC-5206105B672B}" type="presParOf" srcId="{0533D2D8-DD57-4639-B1D2-682FCD93B9F2}" destId="{8CE59AA4-D757-4507-8296-85DBABABDB02}" srcOrd="6" destOrd="0" presId="urn:microsoft.com/office/officeart/2008/layout/LinedList"/>
    <dgm:cxn modelId="{B7AFABC0-71FA-4B07-A60C-53EBF8A4C9E6}" type="presParOf" srcId="{0533D2D8-DD57-4639-B1D2-682FCD93B9F2}" destId="{9E148913-03B7-48C3-A13F-EF31B6E75B14}" srcOrd="7" destOrd="0" presId="urn:microsoft.com/office/officeart/2008/layout/LinedList"/>
    <dgm:cxn modelId="{4F9CD781-9355-4C7C-B137-BEB44C6A8D18}" type="presParOf" srcId="{9E148913-03B7-48C3-A13F-EF31B6E75B14}" destId="{BB761335-BA07-42AE-B623-6569A002962D}" srcOrd="0" destOrd="0" presId="urn:microsoft.com/office/officeart/2008/layout/LinedList"/>
    <dgm:cxn modelId="{96201AD7-7F07-4A8D-A3DE-E5D7D3DC73B9}" type="presParOf" srcId="{9E148913-03B7-48C3-A13F-EF31B6E75B14}" destId="{0B9511C2-C301-4816-A96E-9B510B848DA8}" srcOrd="1" destOrd="0" presId="urn:microsoft.com/office/officeart/2008/layout/LinedList"/>
    <dgm:cxn modelId="{70A64910-DF2E-4AB2-B2BE-8BE7EC38D1E9}" type="presParOf" srcId="{9E148913-03B7-48C3-A13F-EF31B6E75B14}" destId="{65F96A00-D7C4-4FCA-8134-968754FD5B66}" srcOrd="2" destOrd="0" presId="urn:microsoft.com/office/officeart/2008/layout/LinedList"/>
    <dgm:cxn modelId="{52BAAE21-C00C-4718-9083-E86657E1407D}" type="presParOf" srcId="{0533D2D8-DD57-4639-B1D2-682FCD93B9F2}" destId="{D6647E49-7574-46D5-A8E9-4C7332742E88}" srcOrd="8" destOrd="0" presId="urn:microsoft.com/office/officeart/2008/layout/LinedList"/>
    <dgm:cxn modelId="{E1E9823E-3B1B-499E-8954-1364BF266AFD}" type="presParOf" srcId="{0533D2D8-DD57-4639-B1D2-682FCD93B9F2}" destId="{081C0018-3FCF-4651-B3DC-AAC4C4E56F52}" srcOrd="9" destOrd="0" presId="urn:microsoft.com/office/officeart/2008/layout/LinedList"/>
    <dgm:cxn modelId="{4894C53F-4F1D-4F2C-9884-6BA8DF7D54D5}" type="presParOf" srcId="{0533D2D8-DD57-4639-B1D2-682FCD93B9F2}" destId="{24D62DB6-DAF2-4726-8DF5-94FE1736BBFA}" srcOrd="10" destOrd="0" presId="urn:microsoft.com/office/officeart/2008/layout/LinedList"/>
    <dgm:cxn modelId="{3DB2D06D-0752-4FE5-A960-5F55974B5027}" type="presParOf" srcId="{24D62DB6-DAF2-4726-8DF5-94FE1736BBFA}" destId="{64FDA6D0-E763-47EC-B9DF-824466B2DB6F}" srcOrd="0" destOrd="0" presId="urn:microsoft.com/office/officeart/2008/layout/LinedList"/>
    <dgm:cxn modelId="{5F0DCE20-C4F8-429B-ACA2-CF643DFB9634}" type="presParOf" srcId="{24D62DB6-DAF2-4726-8DF5-94FE1736BBFA}" destId="{48A726B8-5F1B-4426-BED8-13E9FC04E82C}" srcOrd="1" destOrd="0" presId="urn:microsoft.com/office/officeart/2008/layout/LinedList"/>
    <dgm:cxn modelId="{A0891D72-76DA-4CDC-913E-4D29DD6A065E}" type="presParOf" srcId="{24D62DB6-DAF2-4726-8DF5-94FE1736BBFA}" destId="{31F324E7-1FDE-4938-8482-CFDF4D88CBFE}" srcOrd="2" destOrd="0" presId="urn:microsoft.com/office/officeart/2008/layout/LinedList"/>
    <dgm:cxn modelId="{79E5C136-CBDA-4A64-8E89-071C16433DAB}" type="presParOf" srcId="{0533D2D8-DD57-4639-B1D2-682FCD93B9F2}" destId="{1819D69E-7BF2-4EDA-9E13-1DC420C2D284}" srcOrd="11" destOrd="0" presId="urn:microsoft.com/office/officeart/2008/layout/LinedList"/>
    <dgm:cxn modelId="{5133B46C-AA8C-44C2-84EF-D6733AF2C0BE}" type="presParOf" srcId="{0533D2D8-DD57-4639-B1D2-682FCD93B9F2}" destId="{DC00B809-81D5-482C-9B7D-F88EF82D824C}" srcOrd="12" destOrd="0" presId="urn:microsoft.com/office/officeart/2008/layout/LinedList"/>
    <dgm:cxn modelId="{DC61BCE2-506B-4070-A10B-463750A28170}" type="presParOf" srcId="{D91856B3-A7B8-4A73-853B-4B485D62CA0D}" destId="{CBF4E2A8-C8A8-41DF-874C-CDB26BC5DD04}" srcOrd="2" destOrd="0" presId="urn:microsoft.com/office/officeart/2008/layout/LinedList"/>
    <dgm:cxn modelId="{785E4931-7B3C-4C85-801D-F4322B224FDF}" type="presParOf" srcId="{D91856B3-A7B8-4A73-853B-4B485D62CA0D}" destId="{F9ED8D82-C7DE-4FC8-ABC1-3813D1E4B528}" srcOrd="3" destOrd="0" presId="urn:microsoft.com/office/officeart/2008/layout/LinedList"/>
    <dgm:cxn modelId="{6C293EA8-B0AB-41A3-8EC6-45B50F005601}" type="presParOf" srcId="{F9ED8D82-C7DE-4FC8-ABC1-3813D1E4B528}" destId="{9BA80978-2857-4FDD-BEC9-5869A4F076A0}" srcOrd="0" destOrd="0" presId="urn:microsoft.com/office/officeart/2008/layout/LinedList"/>
    <dgm:cxn modelId="{333D5B21-2841-4067-853C-332A3C4BC5CC}" type="presParOf" srcId="{F9ED8D82-C7DE-4FC8-ABC1-3813D1E4B528}" destId="{F521B2F6-F4D3-4DF6-AEC2-0E0C9C527FF9}" srcOrd="1" destOrd="0" presId="urn:microsoft.com/office/officeart/2008/layout/LinedList"/>
    <dgm:cxn modelId="{960E8C55-A3C6-420D-9F32-092750E216BC}" type="presParOf" srcId="{F521B2F6-F4D3-4DF6-AEC2-0E0C9C527FF9}" destId="{5BA01DED-6BC0-4B1A-B9F7-E4BF1B501833}" srcOrd="0" destOrd="0" presId="urn:microsoft.com/office/officeart/2008/layout/LinedList"/>
    <dgm:cxn modelId="{42A8EC81-B81E-4037-9962-F665FECD7152}" type="presParOf" srcId="{F521B2F6-F4D3-4DF6-AEC2-0E0C9C527FF9}" destId="{BA9AC144-A4E6-40D7-9E67-F23618884608}" srcOrd="1" destOrd="0" presId="urn:microsoft.com/office/officeart/2008/layout/LinedList"/>
    <dgm:cxn modelId="{E3E0F6AA-7510-4431-A6D2-4ADF8D4618F9}" type="presParOf" srcId="{BA9AC144-A4E6-40D7-9E67-F23618884608}" destId="{76B1507D-753E-4ED6-9966-974B35BAD3F0}" srcOrd="0" destOrd="0" presId="urn:microsoft.com/office/officeart/2008/layout/LinedList"/>
    <dgm:cxn modelId="{DFD790F1-0742-4CBA-9DB0-6117791B455B}" type="presParOf" srcId="{BA9AC144-A4E6-40D7-9E67-F23618884608}" destId="{355096C2-E650-4CD1-BE60-AB3118B8C017}" srcOrd="1" destOrd="0" presId="urn:microsoft.com/office/officeart/2008/layout/LinedList"/>
    <dgm:cxn modelId="{63C16C33-6384-4E29-9934-A22F113C12BC}" type="presParOf" srcId="{BA9AC144-A4E6-40D7-9E67-F23618884608}" destId="{9BC7A51C-CE91-4090-91A1-18412CBAAB0D}" srcOrd="2" destOrd="0" presId="urn:microsoft.com/office/officeart/2008/layout/LinedList"/>
    <dgm:cxn modelId="{EB6E54AD-CA1F-476E-9048-639BF1E19B42}" type="presParOf" srcId="{F521B2F6-F4D3-4DF6-AEC2-0E0C9C527FF9}" destId="{3DB7DD37-34A2-4FD9-9352-0C9141867A99}" srcOrd="2" destOrd="0" presId="urn:microsoft.com/office/officeart/2008/layout/LinedList"/>
    <dgm:cxn modelId="{49AB6CB5-6BA0-4430-AEC1-1EAF0FA326A0}" type="presParOf" srcId="{F521B2F6-F4D3-4DF6-AEC2-0E0C9C527FF9}" destId="{943DA5F1-E93D-463E-86EE-66A6FA3A7A17}" srcOrd="3" destOrd="0" presId="urn:microsoft.com/office/officeart/2008/layout/LinedList"/>
    <dgm:cxn modelId="{FF9F97B9-4991-47E3-8BD9-BE0A0537DF55}" type="presParOf" srcId="{F521B2F6-F4D3-4DF6-AEC2-0E0C9C527FF9}" destId="{94D423E9-8B36-432F-A2A6-0A1EB3883083}" srcOrd="4" destOrd="0" presId="urn:microsoft.com/office/officeart/2008/layout/LinedList"/>
    <dgm:cxn modelId="{C4A381FB-D762-465A-9C35-0471761E040B}" type="presParOf" srcId="{94D423E9-8B36-432F-A2A6-0A1EB3883083}" destId="{08D84103-C143-49D1-BD13-C3E21042A782}" srcOrd="0" destOrd="0" presId="urn:microsoft.com/office/officeart/2008/layout/LinedList"/>
    <dgm:cxn modelId="{09A27391-453F-4329-8DA8-09E6FC9A28A8}" type="presParOf" srcId="{94D423E9-8B36-432F-A2A6-0A1EB3883083}" destId="{F1E5D372-ADC8-4608-8EF5-5995790F0595}" srcOrd="1" destOrd="0" presId="urn:microsoft.com/office/officeart/2008/layout/LinedList"/>
    <dgm:cxn modelId="{6B2273C8-2E34-4E6A-A583-47997463F0EA}" type="presParOf" srcId="{94D423E9-8B36-432F-A2A6-0A1EB3883083}" destId="{D6C61B6D-A026-45F9-B481-75A4AA0DCCC1}" srcOrd="2" destOrd="0" presId="urn:microsoft.com/office/officeart/2008/layout/LinedList"/>
    <dgm:cxn modelId="{FCE7AF0A-681C-4D66-A706-D47F048E25C7}" type="presParOf" srcId="{F521B2F6-F4D3-4DF6-AEC2-0E0C9C527FF9}" destId="{75D69027-30B6-485F-9C59-5C7829910658}" srcOrd="5" destOrd="0" presId="urn:microsoft.com/office/officeart/2008/layout/LinedList"/>
    <dgm:cxn modelId="{6E60E214-40D2-4D83-A492-DA34C5D82B06}" type="presParOf" srcId="{F521B2F6-F4D3-4DF6-AEC2-0E0C9C527FF9}" destId="{216806AB-E44F-4BB5-8BD7-3825DACF9D96}" srcOrd="6" destOrd="0" presId="urn:microsoft.com/office/officeart/2008/layout/LinedList"/>
    <dgm:cxn modelId="{03E63F99-02C8-4D6B-B322-0DA8DCA07E40}" type="presParOf" srcId="{F521B2F6-F4D3-4DF6-AEC2-0E0C9C527FF9}" destId="{4C4CEC45-522D-49DE-9DE7-6374E2A29FD9}" srcOrd="7" destOrd="0" presId="urn:microsoft.com/office/officeart/2008/layout/LinedList"/>
    <dgm:cxn modelId="{CFD5699C-7A3C-4A28-8471-EC09C59BFB47}" type="presParOf" srcId="{4C4CEC45-522D-49DE-9DE7-6374E2A29FD9}" destId="{71E5596D-0379-45CC-99D3-BCDF60F4E19D}" srcOrd="0" destOrd="0" presId="urn:microsoft.com/office/officeart/2008/layout/LinedList"/>
    <dgm:cxn modelId="{14FE8CDF-FC10-4E04-88D7-196FBE6F5A94}" type="presParOf" srcId="{4C4CEC45-522D-49DE-9DE7-6374E2A29FD9}" destId="{E7F64817-A61F-4D55-8CA5-121414FEB115}" srcOrd="1" destOrd="0" presId="urn:microsoft.com/office/officeart/2008/layout/LinedList"/>
    <dgm:cxn modelId="{B5972179-10FD-495D-B4BE-C0015C26B86C}" type="presParOf" srcId="{4C4CEC45-522D-49DE-9DE7-6374E2A29FD9}" destId="{D9819182-EF9E-4C25-A63B-ACFF4FFF7A7A}" srcOrd="2" destOrd="0" presId="urn:microsoft.com/office/officeart/2008/layout/LinedList"/>
    <dgm:cxn modelId="{A4ECC3CF-05BD-479D-8FAA-02BDD3EAAAE4}" type="presParOf" srcId="{F521B2F6-F4D3-4DF6-AEC2-0E0C9C527FF9}" destId="{8D7890F0-2E77-4C98-8DF2-897FD3A6500D}" srcOrd="8" destOrd="0" presId="urn:microsoft.com/office/officeart/2008/layout/LinedList"/>
    <dgm:cxn modelId="{278A6D29-FE69-45FC-A361-0360078821BD}" type="presParOf" srcId="{F521B2F6-F4D3-4DF6-AEC2-0E0C9C527FF9}" destId="{770A7C1D-8627-4AD1-B9E9-03A64E4C6CA4}"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1FBF5-6A60-464B-AE55-E3425B59D38F}">
      <dsp:nvSpPr>
        <dsp:cNvPr id="0" name=""/>
        <dsp:cNvSpPr/>
      </dsp:nvSpPr>
      <dsp:spPr>
        <a:xfrm>
          <a:off x="3306" y="0"/>
          <a:ext cx="1984075" cy="1895514"/>
        </a:xfrm>
        <a:prstGeom prst="upArrow">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sp>
    <dsp:sp modelId="{0A7A94B0-9A93-4DA7-9A9D-C0BBC84262B6}">
      <dsp:nvSpPr>
        <dsp:cNvPr id="0" name=""/>
        <dsp:cNvSpPr/>
      </dsp:nvSpPr>
      <dsp:spPr>
        <a:xfrm>
          <a:off x="2046904" y="0"/>
          <a:ext cx="3366916" cy="1895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106680" numCol="1" spcCol="1270" anchor="ctr" anchorCtr="0">
          <a:noAutofit/>
        </a:bodyPr>
        <a:lstStyle/>
        <a:p>
          <a:pPr lvl="0" algn="l" defTabSz="666750">
            <a:lnSpc>
              <a:spcPct val="90000"/>
            </a:lnSpc>
            <a:spcBef>
              <a:spcPct val="0"/>
            </a:spcBef>
            <a:spcAft>
              <a:spcPct val="35000"/>
            </a:spcAft>
          </a:pPr>
          <a:r>
            <a:rPr lang="ru-RU" sz="1500" b="0" i="0" kern="1200" dirty="0" smtClean="0">
              <a:solidFill>
                <a:schemeClr val="tx1"/>
              </a:solidFill>
            </a:rPr>
            <a:t>п.5.3 и п.5.5 СанПиН 2.2.1/2.1.1.1200-03 «Санитарно-защитные зоны и санитарная классификация …» </a:t>
          </a:r>
          <a:r>
            <a:rPr lang="ru-RU" sz="1500" b="1" i="0" kern="1200" dirty="0" smtClean="0">
              <a:solidFill>
                <a:srgbClr val="FF0000"/>
              </a:solidFill>
            </a:rPr>
            <a:t>в явном виде разрешается размещать автомагистраль в границах СЗЗ кладбища</a:t>
          </a:r>
          <a:r>
            <a:rPr lang="ru-RU" sz="1500" b="0" i="0" kern="1200" dirty="0" smtClean="0">
              <a:solidFill>
                <a:schemeClr val="tx1"/>
              </a:solidFill>
            </a:rPr>
            <a:t>;</a:t>
          </a:r>
          <a:endParaRPr lang="ru-RU" sz="1500" kern="1200" dirty="0"/>
        </a:p>
      </dsp:txBody>
      <dsp:txXfrm>
        <a:off x="2046904" y="0"/>
        <a:ext cx="3366916" cy="1895514"/>
      </dsp:txXfrm>
    </dsp:sp>
    <dsp:sp modelId="{97B4A30F-FBA2-43BF-BB65-599F3B4F240E}">
      <dsp:nvSpPr>
        <dsp:cNvPr id="0" name=""/>
        <dsp:cNvSpPr/>
      </dsp:nvSpPr>
      <dsp:spPr>
        <a:xfrm>
          <a:off x="598529" y="2053473"/>
          <a:ext cx="1984075" cy="1895514"/>
        </a:xfrm>
        <a:prstGeom prst="downArrow">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sp>
    <dsp:sp modelId="{7634D61D-0196-4D79-A679-0405ABF4E3C0}">
      <dsp:nvSpPr>
        <dsp:cNvPr id="0" name=""/>
        <dsp:cNvSpPr/>
      </dsp:nvSpPr>
      <dsp:spPr>
        <a:xfrm>
          <a:off x="2642127" y="2053473"/>
          <a:ext cx="3366916" cy="1895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106680" numCol="1" spcCol="1270" anchor="ctr" anchorCtr="0">
          <a:noAutofit/>
        </a:bodyPr>
        <a:lstStyle/>
        <a:p>
          <a:pPr lvl="0" algn="l" defTabSz="666750">
            <a:lnSpc>
              <a:spcPct val="90000"/>
            </a:lnSpc>
            <a:spcBef>
              <a:spcPct val="0"/>
            </a:spcBef>
            <a:spcAft>
              <a:spcPct val="35000"/>
            </a:spcAft>
          </a:pPr>
          <a:r>
            <a:rPr lang="ru-RU" sz="1500" b="0" i="0" kern="1200" dirty="0" smtClean="0">
              <a:solidFill>
                <a:schemeClr val="tx1"/>
              </a:solidFill>
            </a:rPr>
            <a:t>Согласно п.2.8 СанПиН 2.1.2882-11 «Гигиенические требования к размещению, устройству и содержанию кладбищ…» </a:t>
          </a:r>
          <a:r>
            <a:rPr lang="ru-RU" sz="1500" b="1" i="0" kern="1200" dirty="0" smtClean="0">
              <a:solidFill>
                <a:srgbClr val="FF0000"/>
              </a:solidFill>
            </a:rPr>
            <a:t>на территориях СЗЗ кладбищ не разрешается строительство зданий и сооружений, не связанных с обслуживанием кладбищ</a:t>
          </a:r>
          <a:endParaRPr lang="ru-RU" sz="1500" kern="1200" dirty="0"/>
        </a:p>
      </dsp:txBody>
      <dsp:txXfrm>
        <a:off x="2642127" y="2053473"/>
        <a:ext cx="3366916" cy="1895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E203-8941-41F3-9A10-B09719D574A4}">
      <dsp:nvSpPr>
        <dsp:cNvPr id="0" name=""/>
        <dsp:cNvSpPr/>
      </dsp:nvSpPr>
      <dsp:spPr>
        <a:xfrm>
          <a:off x="765" y="255530"/>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об особо охраняемых природных территориях;</a:t>
          </a:r>
          <a:endParaRPr lang="ru-RU" sz="900" kern="1200" dirty="0">
            <a:solidFill>
              <a:schemeClr val="tx1"/>
            </a:solidFill>
          </a:endParaRPr>
        </a:p>
      </dsp:txBody>
      <dsp:txXfrm>
        <a:off x="552289" y="255530"/>
        <a:ext cx="1654571" cy="1086985"/>
      </dsp:txXfrm>
    </dsp:sp>
    <dsp:sp modelId="{ED4DED66-949B-44F4-ABFD-6F5B12F2ED36}">
      <dsp:nvSpPr>
        <dsp:cNvPr id="0" name=""/>
        <dsp:cNvSpPr/>
      </dsp:nvSpPr>
      <dsp:spPr>
        <a:xfrm>
          <a:off x="2925941" y="255530"/>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об объектах культурного наследия;</a:t>
          </a:r>
        </a:p>
      </dsp:txBody>
      <dsp:txXfrm>
        <a:off x="3477465" y="255530"/>
        <a:ext cx="1654571" cy="1086985"/>
      </dsp:txXfrm>
    </dsp:sp>
    <dsp:sp modelId="{D64A4DE8-765A-4C03-9ED7-2E4FB47E6AA8}">
      <dsp:nvSpPr>
        <dsp:cNvPr id="0" name=""/>
        <dsp:cNvSpPr/>
      </dsp:nvSpPr>
      <dsp:spPr>
        <a:xfrm>
          <a:off x="5851118" y="255530"/>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 водно-болотных угодьях и ключевых орнитологических территориях;</a:t>
          </a:r>
        </a:p>
      </dsp:txBody>
      <dsp:txXfrm>
        <a:off x="6402642" y="255530"/>
        <a:ext cx="1654571" cy="1086985"/>
      </dsp:txXfrm>
    </dsp:sp>
    <dsp:sp modelId="{C855A188-FFD5-4747-8793-531861483E11}">
      <dsp:nvSpPr>
        <dsp:cNvPr id="0" name=""/>
        <dsp:cNvSpPr/>
      </dsp:nvSpPr>
      <dsp:spPr>
        <a:xfrm>
          <a:off x="8776295" y="255530"/>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 местах традиционного проживания и традиционной хозяйственной деятельности коренных малочисленных народов Российской Федерации;</a:t>
          </a:r>
        </a:p>
      </dsp:txBody>
      <dsp:txXfrm>
        <a:off x="9327819" y="255530"/>
        <a:ext cx="1654571" cy="1086985"/>
      </dsp:txXfrm>
    </dsp:sp>
    <dsp:sp modelId="{89A07345-6652-4C9A-BD67-65D932AC0753}">
      <dsp:nvSpPr>
        <dsp:cNvPr id="0" name=""/>
        <dsp:cNvSpPr/>
      </dsp:nvSpPr>
      <dsp:spPr>
        <a:xfrm>
          <a:off x="765" y="1510073"/>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smtClean="0">
              <a:solidFill>
                <a:schemeClr val="tx1"/>
              </a:solidFill>
              <a:latin typeface="+mn-lt"/>
              <a:ea typeface="+mn-ea"/>
              <a:cs typeface="+mn-cs"/>
            </a:rPr>
            <a:t>Сведения об источниках водоснабжения и зонах санитарной охраны источников водоснабжения;</a:t>
          </a:r>
          <a:endParaRPr lang="ru-RU" sz="900" b="1" i="0" kern="1200" dirty="0" smtClean="0">
            <a:solidFill>
              <a:schemeClr val="tx1"/>
            </a:solidFill>
            <a:latin typeface="+mn-lt"/>
            <a:ea typeface="+mn-ea"/>
            <a:cs typeface="+mn-cs"/>
          </a:endParaRPr>
        </a:p>
      </dsp:txBody>
      <dsp:txXfrm>
        <a:off x="552289" y="1510073"/>
        <a:ext cx="1654571" cy="1086985"/>
      </dsp:txXfrm>
    </dsp:sp>
    <dsp:sp modelId="{56BEA217-F723-40B1-B25D-A8B2A6750006}">
      <dsp:nvSpPr>
        <dsp:cNvPr id="0" name=""/>
        <dsp:cNvSpPr/>
      </dsp:nvSpPr>
      <dsp:spPr>
        <a:xfrm>
          <a:off x="2925941" y="1510073"/>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smtClean="0">
              <a:solidFill>
                <a:schemeClr val="tx1"/>
              </a:solidFill>
              <a:latin typeface="+mn-lt"/>
              <a:ea typeface="+mn-ea"/>
              <a:cs typeface="+mn-cs"/>
            </a:rPr>
            <a:t>Сведения об участках морского водопользования;</a:t>
          </a:r>
          <a:endParaRPr lang="ru-RU" sz="900" b="1" i="0" kern="1200" dirty="0" smtClean="0">
            <a:solidFill>
              <a:schemeClr val="tx1"/>
            </a:solidFill>
            <a:latin typeface="+mn-lt"/>
            <a:ea typeface="+mn-ea"/>
            <a:cs typeface="+mn-cs"/>
          </a:endParaRPr>
        </a:p>
      </dsp:txBody>
      <dsp:txXfrm>
        <a:off x="3477465" y="1510073"/>
        <a:ext cx="1654571" cy="1086985"/>
      </dsp:txXfrm>
    </dsp:sp>
    <dsp:sp modelId="{06B5F107-4DA6-4D3F-8A98-EA68C59E75AC}">
      <dsp:nvSpPr>
        <dsp:cNvPr id="0" name=""/>
        <dsp:cNvSpPr/>
      </dsp:nvSpPr>
      <dsp:spPr>
        <a:xfrm>
          <a:off x="5851118" y="1510073"/>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 территориях лечебно-оздоровительной местностей и курортов;</a:t>
          </a:r>
        </a:p>
      </dsp:txBody>
      <dsp:txXfrm>
        <a:off x="6402642" y="1510073"/>
        <a:ext cx="1654571" cy="1086985"/>
      </dsp:txXfrm>
    </dsp:sp>
    <dsp:sp modelId="{D087CD6E-6442-4F20-B728-D6863BE00DB0}">
      <dsp:nvSpPr>
        <dsp:cNvPr id="0" name=""/>
        <dsp:cNvSpPr/>
      </dsp:nvSpPr>
      <dsp:spPr>
        <a:xfrm>
          <a:off x="8776295" y="1510073"/>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особо ценных продуктивных сельскохозяйственных  угодьях;</a:t>
          </a:r>
        </a:p>
      </dsp:txBody>
      <dsp:txXfrm>
        <a:off x="9327819" y="1510073"/>
        <a:ext cx="1654571" cy="1086985"/>
      </dsp:txXfrm>
    </dsp:sp>
    <dsp:sp modelId="{E6421FCC-358E-4BF5-AE02-18F5FB45CB20}">
      <dsp:nvSpPr>
        <dsp:cNvPr id="0" name=""/>
        <dsp:cNvSpPr/>
      </dsp:nvSpPr>
      <dsp:spPr>
        <a:xfrm>
          <a:off x="765" y="2764615"/>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 </a:t>
          </a:r>
          <a:r>
            <a:rPr lang="ru-RU" sz="900" b="1" i="0" kern="1200" dirty="0" err="1" smtClean="0">
              <a:solidFill>
                <a:schemeClr val="tx1"/>
              </a:solidFill>
              <a:latin typeface="+mn-lt"/>
              <a:ea typeface="+mn-ea"/>
              <a:cs typeface="+mn-cs"/>
            </a:rPr>
            <a:t>приаэродромных</a:t>
          </a:r>
          <a:r>
            <a:rPr lang="ru-RU" sz="900" b="1" i="0" kern="1200" dirty="0" smtClean="0">
              <a:solidFill>
                <a:schemeClr val="tx1"/>
              </a:solidFill>
              <a:latin typeface="+mn-lt"/>
              <a:ea typeface="+mn-ea"/>
              <a:cs typeface="+mn-cs"/>
            </a:rPr>
            <a:t> территориях;</a:t>
          </a:r>
        </a:p>
      </dsp:txBody>
      <dsp:txXfrm>
        <a:off x="552289" y="2764615"/>
        <a:ext cx="1654571" cy="1086985"/>
      </dsp:txXfrm>
    </dsp:sp>
    <dsp:sp modelId="{44DF5819-34E0-4570-919F-3E7497D4A256}">
      <dsp:nvSpPr>
        <dsp:cNvPr id="0" name=""/>
        <dsp:cNvSpPr/>
      </dsp:nvSpPr>
      <dsp:spPr>
        <a:xfrm>
          <a:off x="2925941" y="2764615"/>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 защитных лесах и особо защитных участков лесов;</a:t>
          </a:r>
        </a:p>
      </dsp:txBody>
      <dsp:txXfrm>
        <a:off x="3477465" y="2764615"/>
        <a:ext cx="1654571" cy="1086985"/>
      </dsp:txXfrm>
    </dsp:sp>
    <dsp:sp modelId="{CC4DEB04-FC42-40AA-99FD-D116AF15DBB2}">
      <dsp:nvSpPr>
        <dsp:cNvPr id="0" name=""/>
        <dsp:cNvSpPr/>
      </dsp:nvSpPr>
      <dsp:spPr>
        <a:xfrm>
          <a:off x="5851118" y="2764615"/>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 лесопарковых зеленых поясах;</a:t>
          </a:r>
        </a:p>
      </dsp:txBody>
      <dsp:txXfrm>
        <a:off x="6402642" y="2764615"/>
        <a:ext cx="1654571" cy="1086985"/>
      </dsp:txXfrm>
    </dsp:sp>
    <dsp:sp modelId="{3F27A036-5A2E-4335-B876-0F95A5164AA9}">
      <dsp:nvSpPr>
        <dsp:cNvPr id="0" name=""/>
        <dsp:cNvSpPr/>
      </dsp:nvSpPr>
      <dsp:spPr>
        <a:xfrm>
          <a:off x="8776295" y="2764615"/>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 полезных ископаемых в недрах под участком предстоящей застройки;</a:t>
          </a:r>
        </a:p>
      </dsp:txBody>
      <dsp:txXfrm>
        <a:off x="9327819" y="2764615"/>
        <a:ext cx="1654571" cy="1086985"/>
      </dsp:txXfrm>
    </dsp:sp>
    <dsp:sp modelId="{52B7939C-DCD8-49FB-BA72-40047C004C4C}">
      <dsp:nvSpPr>
        <dsp:cNvPr id="0" name=""/>
        <dsp:cNvSpPr/>
      </dsp:nvSpPr>
      <dsp:spPr>
        <a:xfrm>
          <a:off x="1463353" y="4019158"/>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 скотомогильниках, биотермических ямах и других местах захоронения трупов животных и наличии установленных санитарно-защитных зон таких объектов;</a:t>
          </a:r>
        </a:p>
      </dsp:txBody>
      <dsp:txXfrm>
        <a:off x="2014877" y="4019158"/>
        <a:ext cx="1654571" cy="1086985"/>
      </dsp:txXfrm>
    </dsp:sp>
    <dsp:sp modelId="{05E13DF3-7E6E-4A8A-AF0E-7CD15A935BCC}">
      <dsp:nvSpPr>
        <dsp:cNvPr id="0" name=""/>
        <dsp:cNvSpPr/>
      </dsp:nvSpPr>
      <dsp:spPr>
        <a:xfrm>
          <a:off x="4388530" y="4019158"/>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 санитарно-защитных зонах кладбищ, зданий и сооружений похоронного назначения;</a:t>
          </a:r>
        </a:p>
      </dsp:txBody>
      <dsp:txXfrm>
        <a:off x="4940054" y="4019158"/>
        <a:ext cx="1654571" cy="1086985"/>
      </dsp:txXfrm>
    </dsp:sp>
    <dsp:sp modelId="{EA4B6DE7-E507-45A7-A243-E004E13E4707}">
      <dsp:nvSpPr>
        <dsp:cNvPr id="0" name=""/>
        <dsp:cNvSpPr/>
      </dsp:nvSpPr>
      <dsp:spPr>
        <a:xfrm>
          <a:off x="7313706" y="4019158"/>
          <a:ext cx="2757619" cy="1086985"/>
        </a:xfrm>
        <a:prstGeom prst="flowChartPreparation">
          <a:avLst/>
        </a:prstGeom>
        <a:solidFill>
          <a:srgbClr val="A8C7E8"/>
        </a:solidFill>
        <a:ln w="15875" cap="flat" cmpd="sng" algn="ctr">
          <a:no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ru-RU" sz="900" b="1" i="0" kern="1200" dirty="0" smtClean="0">
              <a:solidFill>
                <a:schemeClr val="tx1"/>
              </a:solidFill>
              <a:latin typeface="+mn-lt"/>
              <a:ea typeface="+mn-ea"/>
              <a:cs typeface="+mn-cs"/>
            </a:rPr>
            <a:t>Сведения о наличия местообитаний и путей миграции охотничьих и промысловых видов животных, редких и уязвимых видов животных</a:t>
          </a:r>
        </a:p>
      </dsp:txBody>
      <dsp:txXfrm>
        <a:off x="7865230" y="4019158"/>
        <a:ext cx="1654571" cy="10869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794FA-3F7C-494E-B5C1-6674401A1374}">
      <dsp:nvSpPr>
        <dsp:cNvPr id="0" name=""/>
        <dsp:cNvSpPr/>
      </dsp:nvSpPr>
      <dsp:spPr>
        <a:xfrm>
          <a:off x="1130418" y="1075"/>
          <a:ext cx="9417403" cy="773101"/>
        </a:xfrm>
        <a:prstGeom prst="roundRect">
          <a:avLst>
            <a:gd name="adj" fmla="val 10000"/>
          </a:avLst>
        </a:prstGeom>
        <a:solidFill>
          <a:srgbClr val="005A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smtClean="0"/>
            <a:t>Реализовать проект «Мои документы в строительства».</a:t>
          </a:r>
          <a:endParaRPr lang="ru-RU" sz="2000" kern="1200" dirty="0"/>
        </a:p>
      </dsp:txBody>
      <dsp:txXfrm>
        <a:off x="1153061" y="23718"/>
        <a:ext cx="9372117" cy="727815"/>
      </dsp:txXfrm>
    </dsp:sp>
    <dsp:sp modelId="{1B7F5220-5178-437E-AF08-3D98D967B63B}">
      <dsp:nvSpPr>
        <dsp:cNvPr id="0" name=""/>
        <dsp:cNvSpPr/>
      </dsp:nvSpPr>
      <dsp:spPr>
        <a:xfrm rot="5400000">
          <a:off x="5644885" y="1793345"/>
          <a:ext cx="388469" cy="40089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ru-RU" sz="1900" kern="1200"/>
        </a:p>
      </dsp:txBody>
      <dsp:txXfrm rot="-5400000">
        <a:off x="5718851" y="1799560"/>
        <a:ext cx="240538" cy="271928"/>
      </dsp:txXfrm>
    </dsp:sp>
    <dsp:sp modelId="{3C7352B9-0A38-4666-91C8-645A600F699C}">
      <dsp:nvSpPr>
        <dsp:cNvPr id="0" name=""/>
        <dsp:cNvSpPr/>
      </dsp:nvSpPr>
      <dsp:spPr>
        <a:xfrm>
          <a:off x="2824" y="901367"/>
          <a:ext cx="11672590" cy="773101"/>
        </a:xfrm>
        <a:prstGeom prst="roundRect">
          <a:avLst>
            <a:gd name="adj" fmla="val 10000"/>
          </a:avLst>
        </a:prstGeom>
        <a:solidFill>
          <a:srgbClr val="005A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0" kern="1200" dirty="0" smtClean="0"/>
            <a:t>Повысить роль ИСОГД (информационная система обеспечения градостроительной деятельности):</a:t>
          </a:r>
          <a:endParaRPr lang="ru-RU" sz="2000" kern="1200" dirty="0"/>
        </a:p>
      </dsp:txBody>
      <dsp:txXfrm>
        <a:off x="25467" y="924010"/>
        <a:ext cx="11627304" cy="7278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A0295-6862-483A-91EC-CA913A22AB97}">
      <dsp:nvSpPr>
        <dsp:cNvPr id="0" name=""/>
        <dsp:cNvSpPr/>
      </dsp:nvSpPr>
      <dsp:spPr>
        <a:xfrm>
          <a:off x="0" y="349198"/>
          <a:ext cx="11216640" cy="793800"/>
        </a:xfrm>
        <a:prstGeom prst="rect">
          <a:avLst/>
        </a:prstGeom>
        <a:solidFill>
          <a:schemeClr val="lt1">
            <a:alpha val="90000"/>
            <a:hueOff val="0"/>
            <a:satOff val="0"/>
            <a:lumOff val="0"/>
            <a:alphaOff val="0"/>
          </a:schemeClr>
        </a:solidFill>
        <a:ln w="12700" cap="flat" cmpd="sng" algn="ctr">
          <a:solidFill>
            <a:srgbClr val="005A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0536" tIns="291592" rIns="870536" bIns="99568" numCol="1" spcCol="1270" anchor="t" anchorCtr="0">
          <a:noAutofit/>
        </a:bodyPr>
        <a:lstStyle/>
        <a:p>
          <a:pPr marL="114300" lvl="1" indent="-114300" algn="l" defTabSz="622300">
            <a:lnSpc>
              <a:spcPct val="90000"/>
            </a:lnSpc>
            <a:spcBef>
              <a:spcPct val="0"/>
            </a:spcBef>
            <a:spcAft>
              <a:spcPct val="15000"/>
            </a:spcAft>
            <a:buChar char="••"/>
          </a:pPr>
          <a:r>
            <a:rPr lang="ru-RU" sz="1400" kern="1200" dirty="0" smtClean="0"/>
            <a:t>избыточные требования владельцев инженерных сетей, переустраиваемых в рамках строительства автомобильной дороги, о разработке документаций по планировке территории (далее – ДПТ) по каждой инженерной сети отдельно</a:t>
          </a:r>
          <a:endParaRPr lang="ru-RU" sz="1400" kern="1200" dirty="0"/>
        </a:p>
      </dsp:txBody>
      <dsp:txXfrm>
        <a:off x="0" y="349198"/>
        <a:ext cx="11216640" cy="793800"/>
      </dsp:txXfrm>
    </dsp:sp>
    <dsp:sp modelId="{45ED225E-6670-42C4-8E3B-D47DAA93735C}">
      <dsp:nvSpPr>
        <dsp:cNvPr id="0" name=""/>
        <dsp:cNvSpPr/>
      </dsp:nvSpPr>
      <dsp:spPr>
        <a:xfrm>
          <a:off x="560832" y="142558"/>
          <a:ext cx="7851648" cy="413280"/>
        </a:xfrm>
        <a:prstGeom prst="roundRect">
          <a:avLst/>
        </a:prstGeom>
        <a:solidFill>
          <a:srgbClr val="005A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774" tIns="0" rIns="296774" bIns="0" numCol="1" spcCol="1270" anchor="ctr" anchorCtr="0">
          <a:noAutofit/>
        </a:bodyPr>
        <a:lstStyle/>
        <a:p>
          <a:pPr lvl="0" algn="l" defTabSz="711200">
            <a:lnSpc>
              <a:spcPct val="90000"/>
            </a:lnSpc>
            <a:spcBef>
              <a:spcPct val="0"/>
            </a:spcBef>
            <a:spcAft>
              <a:spcPct val="35000"/>
            </a:spcAft>
          </a:pPr>
          <a:r>
            <a:rPr lang="ru-RU" sz="1600" b="1" kern="1200" dirty="0" smtClean="0"/>
            <a:t>Суть проблемы:</a:t>
          </a:r>
          <a:endParaRPr lang="ru-RU" sz="1600" b="1" kern="1200" dirty="0"/>
        </a:p>
      </dsp:txBody>
      <dsp:txXfrm>
        <a:off x="581007" y="162733"/>
        <a:ext cx="7811298" cy="372930"/>
      </dsp:txXfrm>
    </dsp:sp>
    <dsp:sp modelId="{33AE838A-5264-46E6-8049-B5EFF6357FC0}">
      <dsp:nvSpPr>
        <dsp:cNvPr id="0" name=""/>
        <dsp:cNvSpPr/>
      </dsp:nvSpPr>
      <dsp:spPr>
        <a:xfrm>
          <a:off x="0" y="1425238"/>
          <a:ext cx="11216640" cy="3528000"/>
        </a:xfrm>
        <a:prstGeom prst="rect">
          <a:avLst/>
        </a:prstGeom>
        <a:solidFill>
          <a:schemeClr val="lt1">
            <a:alpha val="90000"/>
            <a:hueOff val="0"/>
            <a:satOff val="0"/>
            <a:lumOff val="0"/>
            <a:alphaOff val="0"/>
          </a:schemeClr>
        </a:solidFill>
        <a:ln w="12700" cap="flat" cmpd="sng" algn="ctr">
          <a:solidFill>
            <a:srgbClr val="005A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0536" tIns="291592" rIns="870536" bIns="99568" numCol="1" spcCol="1270" anchor="t" anchorCtr="0">
          <a:noAutofit/>
        </a:bodyPr>
        <a:lstStyle/>
        <a:p>
          <a:pPr marL="355600" lvl="1" indent="-355600" algn="just" defTabSz="622300">
            <a:lnSpc>
              <a:spcPct val="90000"/>
            </a:lnSpc>
            <a:spcBef>
              <a:spcPct val="0"/>
            </a:spcBef>
            <a:spcAft>
              <a:spcPct val="15000"/>
            </a:spcAft>
            <a:buChar char="••"/>
          </a:pPr>
          <a:r>
            <a:rPr lang="ru-RU" sz="1400" kern="1200" dirty="0" smtClean="0">
              <a:solidFill>
                <a:schemeClr val="tx1"/>
              </a:solidFill>
            </a:rPr>
            <a:t>в соответствии с Постановлением Правительства РФ от 16.02.2008 г. № 87 в отношении автомобильных дорог под этапом строительства понимается комплекс работ по подготовке территории строительства (включающий переустройство (перенос) инженерных коммуникаций). Таким образом переустройство (реконструкция) пересекаемых инженерных коммуникаций является частью работ по строительству (реконструкции) автомобильной дороги, что позволяет отражать данные виды работ в документации по планировке территории автомобильной дороги;</a:t>
          </a:r>
          <a:endParaRPr lang="ru-RU" sz="1400" kern="1200" dirty="0"/>
        </a:p>
        <a:p>
          <a:pPr marL="355600" lvl="1" indent="-355600" algn="just" defTabSz="622300">
            <a:lnSpc>
              <a:spcPct val="90000"/>
            </a:lnSpc>
            <a:spcBef>
              <a:spcPct val="0"/>
            </a:spcBef>
            <a:spcAft>
              <a:spcPct val="15000"/>
            </a:spcAft>
            <a:buChar char="••"/>
          </a:pPr>
          <a:endParaRPr lang="ru-RU" sz="1400" kern="1200" dirty="0"/>
        </a:p>
        <a:p>
          <a:pPr marL="355600" lvl="1" indent="-355600" algn="just" defTabSz="622300">
            <a:lnSpc>
              <a:spcPct val="90000"/>
            </a:lnSpc>
            <a:spcBef>
              <a:spcPct val="0"/>
            </a:spcBef>
            <a:spcAft>
              <a:spcPct val="15000"/>
            </a:spcAft>
            <a:buChar char="••"/>
          </a:pPr>
          <a:r>
            <a:rPr lang="ru-RU" sz="1400" kern="1200" dirty="0" smtClean="0">
              <a:solidFill>
                <a:schemeClr val="tx1"/>
              </a:solidFill>
            </a:rPr>
            <a:t>в отношении одного или нескольких линейных объектов (к которым также относятся инженерные сети) ч. 5 ст. 42 Градостроительного кодекса РФ и постановлением Правительства Российской Федерации от 12.05.2017 г. № 564 установлена возможность разработки единого проекта планировки на несколько линейных объектов;</a:t>
          </a:r>
          <a:endParaRPr lang="ru-RU" sz="1400" kern="1200" dirty="0">
            <a:solidFill>
              <a:schemeClr val="tx1"/>
            </a:solidFill>
          </a:endParaRPr>
        </a:p>
        <a:p>
          <a:pPr marL="355600" lvl="1" indent="-355600" algn="just" defTabSz="622300">
            <a:lnSpc>
              <a:spcPct val="90000"/>
            </a:lnSpc>
            <a:spcBef>
              <a:spcPct val="0"/>
            </a:spcBef>
            <a:spcAft>
              <a:spcPct val="15000"/>
            </a:spcAft>
            <a:buChar char="••"/>
          </a:pPr>
          <a:endParaRPr lang="ru-RU" sz="1400" kern="1200" dirty="0">
            <a:solidFill>
              <a:schemeClr val="tx1"/>
            </a:solidFill>
          </a:endParaRPr>
        </a:p>
        <a:p>
          <a:pPr marL="355600" lvl="1" indent="-355600" algn="just" defTabSz="622300">
            <a:lnSpc>
              <a:spcPct val="90000"/>
            </a:lnSpc>
            <a:spcBef>
              <a:spcPct val="0"/>
            </a:spcBef>
            <a:spcAft>
              <a:spcPct val="15000"/>
            </a:spcAft>
            <a:buChar char="••"/>
          </a:pPr>
          <a:r>
            <a:rPr lang="ru-RU" sz="1400" kern="1200" dirty="0" smtClean="0">
              <a:solidFill>
                <a:schemeClr val="tx1"/>
              </a:solidFill>
            </a:rPr>
            <a:t>порядок согласования и утверждения единой ДПТ для нескольких линейных объектов, относящихся к «разным уполномоченным органам» законодательно не установлен. Данное обстоятельство позволяет владельцам переустраиваемых инженерных сетей выставлять дополнительные требования о разработке отдельных ДПТ. Что ведет к увеличению трудоемкости работ по разработке ДПТ и как следствие к увеличению стоимости и сроков реализации объектов в целом.</a:t>
          </a:r>
          <a:endParaRPr lang="ru-RU" sz="1400" kern="1200" dirty="0">
            <a:solidFill>
              <a:schemeClr val="tx1"/>
            </a:solidFill>
          </a:endParaRPr>
        </a:p>
      </dsp:txBody>
      <dsp:txXfrm>
        <a:off x="0" y="1425238"/>
        <a:ext cx="11216640" cy="3528000"/>
      </dsp:txXfrm>
    </dsp:sp>
    <dsp:sp modelId="{BDA052A4-341F-4BBF-801D-FB80B468FA7B}">
      <dsp:nvSpPr>
        <dsp:cNvPr id="0" name=""/>
        <dsp:cNvSpPr/>
      </dsp:nvSpPr>
      <dsp:spPr>
        <a:xfrm>
          <a:off x="560832" y="1218598"/>
          <a:ext cx="7851648" cy="413280"/>
        </a:xfrm>
        <a:prstGeom prst="roundRect">
          <a:avLst/>
        </a:prstGeom>
        <a:solidFill>
          <a:srgbClr val="005A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774" tIns="0" rIns="296774" bIns="0" numCol="1" spcCol="1270" anchor="ctr" anchorCtr="0">
          <a:noAutofit/>
        </a:bodyPr>
        <a:lstStyle/>
        <a:p>
          <a:pPr lvl="0" algn="l" defTabSz="711200">
            <a:lnSpc>
              <a:spcPct val="90000"/>
            </a:lnSpc>
            <a:spcBef>
              <a:spcPct val="0"/>
            </a:spcBef>
            <a:spcAft>
              <a:spcPct val="35000"/>
            </a:spcAft>
          </a:pPr>
          <a:r>
            <a:rPr lang="ru-RU" sz="1600" b="1" kern="1200" dirty="0" smtClean="0"/>
            <a:t>Анализ нормативной базы:</a:t>
          </a:r>
          <a:endParaRPr lang="ru-RU" sz="1600" b="1" kern="1200" dirty="0"/>
        </a:p>
      </dsp:txBody>
      <dsp:txXfrm>
        <a:off x="581007" y="1238773"/>
        <a:ext cx="7811298"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5C0C3-D40E-409E-83E9-F2EA8E36764D}">
      <dsp:nvSpPr>
        <dsp:cNvPr id="0" name=""/>
        <dsp:cNvSpPr/>
      </dsp:nvSpPr>
      <dsp:spPr>
        <a:xfrm>
          <a:off x="0" y="202014"/>
          <a:ext cx="11458211" cy="2646000"/>
        </a:xfrm>
        <a:prstGeom prst="rect">
          <a:avLst/>
        </a:prstGeom>
        <a:solidFill>
          <a:schemeClr val="lt1">
            <a:alpha val="90000"/>
            <a:hueOff val="0"/>
            <a:satOff val="0"/>
            <a:lumOff val="0"/>
            <a:alphaOff val="0"/>
          </a:schemeClr>
        </a:solidFill>
        <a:ln w="12700" cap="flat" cmpd="sng" algn="ctr">
          <a:solidFill>
            <a:srgbClr val="005A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284" tIns="291592" rIns="889284" bIns="99568" numCol="1" spcCol="1270" anchor="t" anchorCtr="0">
          <a:noAutofit/>
        </a:bodyPr>
        <a:lstStyle/>
        <a:p>
          <a:pPr marL="114300" lvl="1" indent="-114300" algn="just" defTabSz="622300">
            <a:lnSpc>
              <a:spcPct val="90000"/>
            </a:lnSpc>
            <a:spcBef>
              <a:spcPct val="0"/>
            </a:spcBef>
            <a:spcAft>
              <a:spcPct val="15000"/>
            </a:spcAft>
            <a:buChar char="••"/>
          </a:pPr>
          <a:r>
            <a:rPr lang="ru-RU" sz="1400" kern="1200" dirty="0" smtClean="0"/>
            <a:t>уточнения порядка согласования и утверждения ДПТ в отношении автомобильных дорог, предусматривающего переустройство одного или нескольких пересекаемых линейных объектов. Предлагается дополнительно ввести процедуру согласования единую ДПТ с органами (организациями), уполномоченными на утверждение ДПТ в отношении переустраиваемых линейных объектов без разработки и утверждения отдельных ДПТ по каждой инженерной сети;</a:t>
          </a:r>
          <a:endParaRPr lang="ru-RU" sz="1400" kern="1200" dirty="0"/>
        </a:p>
        <a:p>
          <a:pPr marL="114300" lvl="1" indent="-114300" algn="just" defTabSz="622300">
            <a:lnSpc>
              <a:spcPct val="90000"/>
            </a:lnSpc>
            <a:spcBef>
              <a:spcPct val="0"/>
            </a:spcBef>
            <a:spcAft>
              <a:spcPct val="15000"/>
            </a:spcAft>
            <a:buChar char="••"/>
          </a:pPr>
          <a:r>
            <a:rPr lang="ru-RU" sz="1400" kern="1200" dirty="0" smtClean="0"/>
            <a:t>наделения Федерального дорожного агентства полномочиями утверждения документации по планировке территории федеральных автомобильных дорог и в части предусматривающей размещение автомобильной дороги и в части переустройства линейных объектов (инженерных сетей, дорог), вызванных строительством (реконструкцией) автомобильной дороги федерального значения;</a:t>
          </a:r>
          <a:endParaRPr lang="ru-RU" sz="1400" kern="1200" dirty="0"/>
        </a:p>
        <a:p>
          <a:pPr marL="114300" lvl="1" indent="-114300" algn="just" defTabSz="622300">
            <a:lnSpc>
              <a:spcPct val="90000"/>
            </a:lnSpc>
            <a:spcBef>
              <a:spcPct val="0"/>
            </a:spcBef>
            <a:spcAft>
              <a:spcPct val="15000"/>
            </a:spcAft>
            <a:buChar char="••"/>
          </a:pPr>
          <a:r>
            <a:rPr lang="ru-RU" sz="1400" kern="1200" dirty="0" smtClean="0"/>
            <a:t>наделения Федерального дорожного агентства полномочиями принимать решения по изъятию, установлению сервитута для размещения реконструируемых инженерных сетей по новым трассам, если такое размещение вызвано строительством и реконструкцией АД и предусмотрено ДПТ по АД.</a:t>
          </a:r>
          <a:endParaRPr lang="ru-RU" sz="1400" kern="1200" dirty="0"/>
        </a:p>
      </dsp:txBody>
      <dsp:txXfrm>
        <a:off x="0" y="202014"/>
        <a:ext cx="11458211" cy="2646000"/>
      </dsp:txXfrm>
    </dsp:sp>
    <dsp:sp modelId="{50739055-209C-4B45-9FB3-6250942F2C8A}">
      <dsp:nvSpPr>
        <dsp:cNvPr id="0" name=""/>
        <dsp:cNvSpPr/>
      </dsp:nvSpPr>
      <dsp:spPr>
        <a:xfrm>
          <a:off x="572910" y="15179"/>
          <a:ext cx="8653825" cy="393475"/>
        </a:xfrm>
        <a:prstGeom prst="roundRect">
          <a:avLst/>
        </a:prstGeom>
        <a:solidFill>
          <a:srgbClr val="005A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165" tIns="0" rIns="303165" bIns="0" numCol="1" spcCol="1270" anchor="ctr" anchorCtr="0">
          <a:noAutofit/>
        </a:bodyPr>
        <a:lstStyle/>
        <a:p>
          <a:pPr lvl="0" algn="l" defTabSz="711200">
            <a:lnSpc>
              <a:spcPct val="90000"/>
            </a:lnSpc>
            <a:spcBef>
              <a:spcPct val="0"/>
            </a:spcBef>
            <a:spcAft>
              <a:spcPct val="35000"/>
            </a:spcAft>
          </a:pPr>
          <a:r>
            <a:rPr lang="ru-RU" sz="1600" b="1" kern="1200" dirty="0" smtClean="0"/>
            <a:t>В рамках работы рабочей группы определена необходимость:</a:t>
          </a:r>
          <a:endParaRPr lang="ru-RU" sz="1600" b="1" kern="1200" dirty="0"/>
        </a:p>
      </dsp:txBody>
      <dsp:txXfrm>
        <a:off x="592118" y="34387"/>
        <a:ext cx="8615409" cy="355059"/>
      </dsp:txXfrm>
    </dsp:sp>
    <dsp:sp modelId="{0D1C306C-5529-437D-8F85-71CE330AB8EC}">
      <dsp:nvSpPr>
        <dsp:cNvPr id="0" name=""/>
        <dsp:cNvSpPr/>
      </dsp:nvSpPr>
      <dsp:spPr>
        <a:xfrm>
          <a:off x="0" y="3110450"/>
          <a:ext cx="11458211" cy="1058400"/>
        </a:xfrm>
        <a:prstGeom prst="rect">
          <a:avLst/>
        </a:prstGeom>
        <a:solidFill>
          <a:schemeClr val="lt1">
            <a:alpha val="90000"/>
            <a:hueOff val="0"/>
            <a:satOff val="0"/>
            <a:lumOff val="0"/>
            <a:alphaOff val="0"/>
          </a:schemeClr>
        </a:solidFill>
        <a:ln w="12700" cap="flat" cmpd="sng" algn="ctr">
          <a:solidFill>
            <a:srgbClr val="005A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284" tIns="291592" rIns="889284" bIns="99568" numCol="1" spcCol="1270" anchor="t" anchorCtr="0">
          <a:noAutofit/>
        </a:bodyPr>
        <a:lstStyle/>
        <a:p>
          <a:pPr marL="114300" lvl="1" indent="-114300" algn="l" defTabSz="622300">
            <a:lnSpc>
              <a:spcPct val="90000"/>
            </a:lnSpc>
            <a:spcBef>
              <a:spcPct val="0"/>
            </a:spcBef>
            <a:spcAft>
              <a:spcPct val="15000"/>
            </a:spcAft>
            <a:buChar char="••"/>
          </a:pPr>
          <a:r>
            <a:rPr lang="ru-RU" sz="1400" kern="1200" dirty="0" smtClean="0"/>
            <a:t>Градостроительный кодекс Российской Федерации;</a:t>
          </a:r>
          <a:endParaRPr lang="ru-RU" sz="1400" kern="1200" dirty="0"/>
        </a:p>
        <a:p>
          <a:pPr marL="114300" lvl="1" indent="-114300" algn="l" defTabSz="622300">
            <a:lnSpc>
              <a:spcPct val="90000"/>
            </a:lnSpc>
            <a:spcBef>
              <a:spcPct val="0"/>
            </a:spcBef>
            <a:spcAft>
              <a:spcPct val="15000"/>
            </a:spcAft>
            <a:buChar char="••"/>
          </a:pPr>
          <a:r>
            <a:rPr lang="ru-RU" sz="1400" kern="1200" dirty="0" smtClean="0"/>
            <a:t>Земельный кодекс Российской Федерации;</a:t>
          </a:r>
          <a:endParaRPr lang="ru-RU" sz="1400" kern="1200" dirty="0"/>
        </a:p>
        <a:p>
          <a:pPr marL="114300" lvl="1" indent="-114300" algn="l" defTabSz="622300">
            <a:lnSpc>
              <a:spcPct val="90000"/>
            </a:lnSpc>
            <a:spcBef>
              <a:spcPct val="0"/>
            </a:spcBef>
            <a:spcAft>
              <a:spcPct val="15000"/>
            </a:spcAft>
            <a:buChar char="••"/>
          </a:pPr>
          <a:r>
            <a:rPr lang="ru-RU" sz="1400" kern="1200" dirty="0" smtClean="0"/>
            <a:t>Положение о Федеральном дорожном агентстве.</a:t>
          </a:r>
          <a:endParaRPr lang="ru-RU" sz="1400" kern="1200" dirty="0"/>
        </a:p>
      </dsp:txBody>
      <dsp:txXfrm>
        <a:off x="0" y="3110450"/>
        <a:ext cx="11458211" cy="1058400"/>
      </dsp:txXfrm>
    </dsp:sp>
    <dsp:sp modelId="{B1DDB04F-C50A-43D0-B58D-4FDD2D0E3E70}">
      <dsp:nvSpPr>
        <dsp:cNvPr id="0" name=""/>
        <dsp:cNvSpPr/>
      </dsp:nvSpPr>
      <dsp:spPr>
        <a:xfrm>
          <a:off x="572910" y="2923615"/>
          <a:ext cx="8653825" cy="393475"/>
        </a:xfrm>
        <a:prstGeom prst="roundRect">
          <a:avLst/>
        </a:prstGeom>
        <a:solidFill>
          <a:srgbClr val="005A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165" tIns="0" rIns="303165" bIns="0" numCol="1" spcCol="1270" anchor="ctr" anchorCtr="0">
          <a:noAutofit/>
        </a:bodyPr>
        <a:lstStyle/>
        <a:p>
          <a:pPr lvl="0" algn="l" defTabSz="711200">
            <a:lnSpc>
              <a:spcPct val="90000"/>
            </a:lnSpc>
            <a:spcBef>
              <a:spcPct val="0"/>
            </a:spcBef>
            <a:spcAft>
              <a:spcPct val="35000"/>
            </a:spcAft>
          </a:pPr>
          <a:r>
            <a:rPr lang="ru-RU" sz="1600" b="1" kern="1200" dirty="0" smtClean="0"/>
            <a:t>Подготовлены предложения по внесению изменений в следующие нормативные акты:</a:t>
          </a:r>
          <a:endParaRPr lang="ru-RU" sz="1600" b="1" kern="1200" dirty="0"/>
        </a:p>
      </dsp:txBody>
      <dsp:txXfrm>
        <a:off x="592118" y="2942823"/>
        <a:ext cx="8615409" cy="3550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9AAA3-97D7-41E9-9267-BA704D4578FE}">
      <dsp:nvSpPr>
        <dsp:cNvPr id="0" name=""/>
        <dsp:cNvSpPr/>
      </dsp:nvSpPr>
      <dsp:spPr>
        <a:xfrm>
          <a:off x="0" y="0"/>
          <a:ext cx="9818638" cy="0"/>
        </a:xfrm>
        <a:prstGeom prst="line">
          <a:avLst/>
        </a:prstGeom>
        <a:solidFill>
          <a:schemeClr val="accent5">
            <a:hueOff val="0"/>
            <a:satOff val="0"/>
            <a:lumOff val="0"/>
            <a:alphaOff val="0"/>
          </a:schemeClr>
        </a:solidFill>
        <a:ln w="12700" cap="flat" cmpd="sng" algn="ctr">
          <a:solidFill>
            <a:srgbClr val="005AB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0ECB58-BBAA-4AE6-80C9-34426718FC8F}">
      <dsp:nvSpPr>
        <dsp:cNvPr id="0" name=""/>
        <dsp:cNvSpPr/>
      </dsp:nvSpPr>
      <dsp:spPr>
        <a:xfrm>
          <a:off x="0" y="0"/>
          <a:ext cx="3006369" cy="2492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b="0" i="0" kern="1200" dirty="0" smtClean="0"/>
            <a:t>Земельные, экологические и иные вопросы, относящиеся к формированию земельного участка для размещения объекта, в том числе необходимость предоставления:</a:t>
          </a:r>
          <a:endParaRPr lang="ru-RU" sz="1800" kern="1200" dirty="0"/>
        </a:p>
      </dsp:txBody>
      <dsp:txXfrm>
        <a:off x="0" y="0"/>
        <a:ext cx="3006369" cy="2492638"/>
      </dsp:txXfrm>
    </dsp:sp>
    <dsp:sp modelId="{8B61B926-AD24-4FFC-9215-737296111970}">
      <dsp:nvSpPr>
        <dsp:cNvPr id="0" name=""/>
        <dsp:cNvSpPr/>
      </dsp:nvSpPr>
      <dsp:spPr>
        <a:xfrm>
          <a:off x="3134088" y="29301"/>
          <a:ext cx="6683961" cy="58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b="0" i="0" kern="1200" dirty="0" smtClean="0"/>
            <a:t>сведений об изменении границ лесопарковых зон, городских и других защитных лесов; </a:t>
          </a:r>
          <a:endParaRPr lang="ru-RU" sz="1600" b="0" i="0" kern="1200" dirty="0" smtClean="0"/>
        </a:p>
      </dsp:txBody>
      <dsp:txXfrm>
        <a:off x="3134088" y="29301"/>
        <a:ext cx="6683961" cy="586037"/>
      </dsp:txXfrm>
    </dsp:sp>
    <dsp:sp modelId="{16400CE2-46CF-445D-A657-FA2798B46FBB}">
      <dsp:nvSpPr>
        <dsp:cNvPr id="0" name=""/>
        <dsp:cNvSpPr/>
      </dsp:nvSpPr>
      <dsp:spPr>
        <a:xfrm>
          <a:off x="3006369" y="615339"/>
          <a:ext cx="6811680" cy="0"/>
        </a:xfrm>
        <a:prstGeom prst="line">
          <a:avLst/>
        </a:prstGeom>
        <a:solidFill>
          <a:schemeClr val="accent5">
            <a:hueOff val="0"/>
            <a:satOff val="0"/>
            <a:lumOff val="0"/>
            <a:alphaOff val="0"/>
          </a:schemeClr>
        </a:solidFill>
        <a:ln w="12700" cap="flat" cmpd="sng" algn="ctr">
          <a:solidFill>
            <a:srgbClr val="A8C7E8"/>
          </a:solidFill>
          <a:prstDash val="solid"/>
          <a:miter lim="800000"/>
        </a:ln>
        <a:effectLst/>
      </dsp:spPr>
      <dsp:style>
        <a:lnRef idx="2">
          <a:scrgbClr r="0" g="0" b="0"/>
        </a:lnRef>
        <a:fillRef idx="1">
          <a:scrgbClr r="0" g="0" b="0"/>
        </a:fillRef>
        <a:effectRef idx="0">
          <a:scrgbClr r="0" g="0" b="0"/>
        </a:effectRef>
        <a:fontRef idx="minor"/>
      </dsp:style>
    </dsp:sp>
    <dsp:sp modelId="{01BA01EA-F5FC-4768-A4ED-C4F236E5E37D}">
      <dsp:nvSpPr>
        <dsp:cNvPr id="0" name=""/>
        <dsp:cNvSpPr/>
      </dsp:nvSpPr>
      <dsp:spPr>
        <a:xfrm>
          <a:off x="3134088" y="644641"/>
          <a:ext cx="6683961" cy="58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b="0" i="0" kern="1200" dirty="0" smtClean="0"/>
            <a:t>сведений об объектах культурного наследия;</a:t>
          </a:r>
          <a:endParaRPr lang="ru-RU" sz="1600" b="0" i="0" kern="1200" dirty="0" smtClean="0"/>
        </a:p>
      </dsp:txBody>
      <dsp:txXfrm>
        <a:off x="3134088" y="644641"/>
        <a:ext cx="6683961" cy="586037"/>
      </dsp:txXfrm>
    </dsp:sp>
    <dsp:sp modelId="{98A0555A-98E1-4CD8-B736-D074EB216451}">
      <dsp:nvSpPr>
        <dsp:cNvPr id="0" name=""/>
        <dsp:cNvSpPr/>
      </dsp:nvSpPr>
      <dsp:spPr>
        <a:xfrm>
          <a:off x="3006369" y="1230679"/>
          <a:ext cx="6811680" cy="0"/>
        </a:xfrm>
        <a:prstGeom prst="line">
          <a:avLst/>
        </a:prstGeom>
        <a:solidFill>
          <a:schemeClr val="accent5">
            <a:hueOff val="0"/>
            <a:satOff val="0"/>
            <a:lumOff val="0"/>
            <a:alphaOff val="0"/>
          </a:schemeClr>
        </a:solidFill>
        <a:ln w="12700" cap="flat" cmpd="sng" algn="ctr">
          <a:solidFill>
            <a:srgbClr val="A8C7E8"/>
          </a:solidFill>
          <a:prstDash val="solid"/>
          <a:miter lim="800000"/>
        </a:ln>
        <a:effectLst/>
      </dsp:spPr>
      <dsp:style>
        <a:lnRef idx="2">
          <a:scrgbClr r="0" g="0" b="0"/>
        </a:lnRef>
        <a:fillRef idx="1">
          <a:scrgbClr r="0" g="0" b="0"/>
        </a:fillRef>
        <a:effectRef idx="0">
          <a:scrgbClr r="0" g="0" b="0"/>
        </a:effectRef>
        <a:fontRef idx="minor"/>
      </dsp:style>
    </dsp:sp>
    <dsp:sp modelId="{0B9511C2-C301-4816-A96E-9B510B848DA8}">
      <dsp:nvSpPr>
        <dsp:cNvPr id="0" name=""/>
        <dsp:cNvSpPr/>
      </dsp:nvSpPr>
      <dsp:spPr>
        <a:xfrm>
          <a:off x="3134088" y="1259981"/>
          <a:ext cx="6683961" cy="58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b="0" i="0" kern="1200" dirty="0" smtClean="0"/>
            <a:t>разрешения на застройку участков недр;</a:t>
          </a:r>
          <a:endParaRPr lang="ru-RU" sz="1600" b="0" i="0" kern="1200" dirty="0" smtClean="0"/>
        </a:p>
      </dsp:txBody>
      <dsp:txXfrm>
        <a:off x="3134088" y="1259981"/>
        <a:ext cx="6683961" cy="586037"/>
      </dsp:txXfrm>
    </dsp:sp>
    <dsp:sp modelId="{D6647E49-7574-46D5-A8E9-4C7332742E88}">
      <dsp:nvSpPr>
        <dsp:cNvPr id="0" name=""/>
        <dsp:cNvSpPr/>
      </dsp:nvSpPr>
      <dsp:spPr>
        <a:xfrm>
          <a:off x="3006369" y="1846019"/>
          <a:ext cx="6811680" cy="0"/>
        </a:xfrm>
        <a:prstGeom prst="line">
          <a:avLst/>
        </a:prstGeom>
        <a:solidFill>
          <a:schemeClr val="accent5">
            <a:hueOff val="0"/>
            <a:satOff val="0"/>
            <a:lumOff val="0"/>
            <a:alphaOff val="0"/>
          </a:schemeClr>
        </a:solidFill>
        <a:ln w="12700" cap="flat" cmpd="sng" algn="ctr">
          <a:solidFill>
            <a:srgbClr val="A8C7E8"/>
          </a:solidFill>
          <a:prstDash val="solid"/>
          <a:miter lim="800000"/>
        </a:ln>
        <a:effectLst/>
      </dsp:spPr>
      <dsp:style>
        <a:lnRef idx="2">
          <a:scrgbClr r="0" g="0" b="0"/>
        </a:lnRef>
        <a:fillRef idx="1">
          <a:scrgbClr r="0" g="0" b="0"/>
        </a:fillRef>
        <a:effectRef idx="0">
          <a:scrgbClr r="0" g="0" b="0"/>
        </a:effectRef>
        <a:fontRef idx="minor"/>
      </dsp:style>
    </dsp:sp>
    <dsp:sp modelId="{48A726B8-5F1B-4426-BED8-13E9FC04E82C}">
      <dsp:nvSpPr>
        <dsp:cNvPr id="0" name=""/>
        <dsp:cNvSpPr/>
      </dsp:nvSpPr>
      <dsp:spPr>
        <a:xfrm>
          <a:off x="3134088" y="1875320"/>
          <a:ext cx="6683961" cy="58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b="0" i="0" kern="1200" dirty="0" smtClean="0"/>
            <a:t>согласование рубки зеленых насаждений вне границ лесного фонда.</a:t>
          </a:r>
          <a:endParaRPr lang="ru-RU" sz="1600" b="0" i="0" kern="1200" dirty="0" smtClean="0"/>
        </a:p>
      </dsp:txBody>
      <dsp:txXfrm>
        <a:off x="3134088" y="1875320"/>
        <a:ext cx="6683961" cy="586037"/>
      </dsp:txXfrm>
    </dsp:sp>
    <dsp:sp modelId="{1819D69E-7BF2-4EDA-9E13-1DC420C2D284}">
      <dsp:nvSpPr>
        <dsp:cNvPr id="0" name=""/>
        <dsp:cNvSpPr/>
      </dsp:nvSpPr>
      <dsp:spPr>
        <a:xfrm>
          <a:off x="3006369" y="2461358"/>
          <a:ext cx="6811680" cy="0"/>
        </a:xfrm>
        <a:prstGeom prst="line">
          <a:avLst/>
        </a:prstGeom>
        <a:solidFill>
          <a:schemeClr val="accent5">
            <a:hueOff val="0"/>
            <a:satOff val="0"/>
            <a:lumOff val="0"/>
            <a:alphaOff val="0"/>
          </a:schemeClr>
        </a:solidFill>
        <a:ln w="12700" cap="flat" cmpd="sng" algn="ctr">
          <a:solidFill>
            <a:srgbClr val="A8C7E8"/>
          </a:solidFill>
          <a:prstDash val="solid"/>
          <a:miter lim="800000"/>
        </a:ln>
        <a:effectLst/>
      </dsp:spPr>
      <dsp:style>
        <a:lnRef idx="2">
          <a:scrgbClr r="0" g="0" b="0"/>
        </a:lnRef>
        <a:fillRef idx="1">
          <a:scrgbClr r="0" g="0" b="0"/>
        </a:fillRef>
        <a:effectRef idx="0">
          <a:scrgbClr r="0" g="0" b="0"/>
        </a:effectRef>
        <a:fontRef idx="minor"/>
      </dsp:style>
    </dsp:sp>
    <dsp:sp modelId="{CBF4E2A8-C8A8-41DF-874C-CDB26BC5DD04}">
      <dsp:nvSpPr>
        <dsp:cNvPr id="0" name=""/>
        <dsp:cNvSpPr/>
      </dsp:nvSpPr>
      <dsp:spPr>
        <a:xfrm>
          <a:off x="0" y="2492638"/>
          <a:ext cx="9818638" cy="0"/>
        </a:xfrm>
        <a:prstGeom prst="line">
          <a:avLst/>
        </a:prstGeom>
        <a:solidFill>
          <a:schemeClr val="accent5">
            <a:hueOff val="0"/>
            <a:satOff val="0"/>
            <a:lumOff val="0"/>
            <a:alphaOff val="0"/>
          </a:schemeClr>
        </a:solidFill>
        <a:ln w="12700" cap="flat" cmpd="sng" algn="ctr">
          <a:solidFill>
            <a:srgbClr val="005AB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A80978-2857-4FDD-BEC9-5869A4F076A0}">
      <dsp:nvSpPr>
        <dsp:cNvPr id="0" name=""/>
        <dsp:cNvSpPr/>
      </dsp:nvSpPr>
      <dsp:spPr>
        <a:xfrm>
          <a:off x="0" y="2492638"/>
          <a:ext cx="3006369" cy="2492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b="0" i="0" kern="1200" dirty="0" smtClean="0"/>
            <a:t>Вопросы к проектной документации на переустройство инженерных коммуникаций, ранее получившая положительное заключение экспертизы и не подлежащая корректировке, в том числе необходимость:</a:t>
          </a:r>
          <a:endParaRPr lang="ru-RU" sz="1800" b="0" i="0" kern="1200" dirty="0" smtClean="0"/>
        </a:p>
      </dsp:txBody>
      <dsp:txXfrm>
        <a:off x="0" y="2492638"/>
        <a:ext cx="3006369" cy="2492638"/>
      </dsp:txXfrm>
    </dsp:sp>
    <dsp:sp modelId="{355096C2-E650-4CD1-BE60-AB3118B8C017}">
      <dsp:nvSpPr>
        <dsp:cNvPr id="0" name=""/>
        <dsp:cNvSpPr/>
      </dsp:nvSpPr>
      <dsp:spPr>
        <a:xfrm>
          <a:off x="3134088" y="2531585"/>
          <a:ext cx="6683961" cy="778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b="0" i="0" kern="1200" dirty="0" smtClean="0"/>
            <a:t>выполнить расчеты по опорам ВЛ;</a:t>
          </a:r>
          <a:endParaRPr lang="ru-RU" sz="1600" b="0" i="0" kern="1200" dirty="0" smtClean="0"/>
        </a:p>
      </dsp:txBody>
      <dsp:txXfrm>
        <a:off x="3134088" y="2531585"/>
        <a:ext cx="6683961" cy="778949"/>
      </dsp:txXfrm>
    </dsp:sp>
    <dsp:sp modelId="{3DB7DD37-34A2-4FD9-9352-0C9141867A99}">
      <dsp:nvSpPr>
        <dsp:cNvPr id="0" name=""/>
        <dsp:cNvSpPr/>
      </dsp:nvSpPr>
      <dsp:spPr>
        <a:xfrm>
          <a:off x="3006369" y="3310535"/>
          <a:ext cx="6811680" cy="0"/>
        </a:xfrm>
        <a:prstGeom prst="line">
          <a:avLst/>
        </a:prstGeom>
        <a:solidFill>
          <a:schemeClr val="accent5">
            <a:hueOff val="0"/>
            <a:satOff val="0"/>
            <a:lumOff val="0"/>
            <a:alphaOff val="0"/>
          </a:schemeClr>
        </a:solidFill>
        <a:ln w="12700" cap="flat" cmpd="sng" algn="ctr">
          <a:solidFill>
            <a:srgbClr val="A8C7E8"/>
          </a:solidFill>
          <a:prstDash val="solid"/>
          <a:miter lim="800000"/>
        </a:ln>
        <a:effectLst/>
      </dsp:spPr>
      <dsp:style>
        <a:lnRef idx="2">
          <a:scrgbClr r="0" g="0" b="0"/>
        </a:lnRef>
        <a:fillRef idx="1">
          <a:scrgbClr r="0" g="0" b="0"/>
        </a:fillRef>
        <a:effectRef idx="0">
          <a:scrgbClr r="0" g="0" b="0"/>
        </a:effectRef>
        <a:fontRef idx="minor"/>
      </dsp:style>
    </dsp:sp>
    <dsp:sp modelId="{F1E5D372-ADC8-4608-8EF5-5995790F0595}">
      <dsp:nvSpPr>
        <dsp:cNvPr id="0" name=""/>
        <dsp:cNvSpPr/>
      </dsp:nvSpPr>
      <dsp:spPr>
        <a:xfrm>
          <a:off x="3134088" y="3349482"/>
          <a:ext cx="6683961" cy="778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b="0" i="0" kern="1200" dirty="0" smtClean="0"/>
            <a:t>разработать решения по усилению опор;</a:t>
          </a:r>
          <a:endParaRPr lang="ru-RU" sz="1600" b="0" i="0" kern="1200" dirty="0" smtClean="0"/>
        </a:p>
      </dsp:txBody>
      <dsp:txXfrm>
        <a:off x="3134088" y="3349482"/>
        <a:ext cx="6683961" cy="778949"/>
      </dsp:txXfrm>
    </dsp:sp>
    <dsp:sp modelId="{75D69027-30B6-485F-9C59-5C7829910658}">
      <dsp:nvSpPr>
        <dsp:cNvPr id="0" name=""/>
        <dsp:cNvSpPr/>
      </dsp:nvSpPr>
      <dsp:spPr>
        <a:xfrm>
          <a:off x="3006369" y="4128432"/>
          <a:ext cx="6811680" cy="0"/>
        </a:xfrm>
        <a:prstGeom prst="line">
          <a:avLst/>
        </a:prstGeom>
        <a:solidFill>
          <a:schemeClr val="accent5">
            <a:hueOff val="0"/>
            <a:satOff val="0"/>
            <a:lumOff val="0"/>
            <a:alphaOff val="0"/>
          </a:schemeClr>
        </a:solidFill>
        <a:ln w="12700" cap="flat" cmpd="sng" algn="ctr">
          <a:solidFill>
            <a:srgbClr val="A8C7E8"/>
          </a:solidFill>
          <a:prstDash val="solid"/>
          <a:miter lim="800000"/>
        </a:ln>
        <a:effectLst/>
      </dsp:spPr>
      <dsp:style>
        <a:lnRef idx="2">
          <a:scrgbClr r="0" g="0" b="0"/>
        </a:lnRef>
        <a:fillRef idx="1">
          <a:scrgbClr r="0" g="0" b="0"/>
        </a:fillRef>
        <a:effectRef idx="0">
          <a:scrgbClr r="0" g="0" b="0"/>
        </a:effectRef>
        <a:fontRef idx="minor"/>
      </dsp:style>
    </dsp:sp>
    <dsp:sp modelId="{E7F64817-A61F-4D55-8CA5-121414FEB115}">
      <dsp:nvSpPr>
        <dsp:cNvPr id="0" name=""/>
        <dsp:cNvSpPr/>
      </dsp:nvSpPr>
      <dsp:spPr>
        <a:xfrm>
          <a:off x="3134088" y="4167379"/>
          <a:ext cx="6683961" cy="778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b="0" i="0" kern="1200" dirty="0" smtClean="0"/>
            <a:t>внести изменения в отчеты по обследованию опор.</a:t>
          </a:r>
          <a:endParaRPr lang="ru-RU" sz="1600" b="0" i="0" kern="1200" dirty="0" smtClean="0"/>
        </a:p>
      </dsp:txBody>
      <dsp:txXfrm>
        <a:off x="3134088" y="4167379"/>
        <a:ext cx="6683961" cy="778949"/>
      </dsp:txXfrm>
    </dsp:sp>
    <dsp:sp modelId="{8D7890F0-2E77-4C98-8DF2-897FD3A6500D}">
      <dsp:nvSpPr>
        <dsp:cNvPr id="0" name=""/>
        <dsp:cNvSpPr/>
      </dsp:nvSpPr>
      <dsp:spPr>
        <a:xfrm>
          <a:off x="3006369" y="4946329"/>
          <a:ext cx="6811680" cy="0"/>
        </a:xfrm>
        <a:prstGeom prst="line">
          <a:avLst/>
        </a:prstGeom>
        <a:solidFill>
          <a:schemeClr val="accent5">
            <a:hueOff val="0"/>
            <a:satOff val="0"/>
            <a:lumOff val="0"/>
            <a:alphaOff val="0"/>
          </a:schemeClr>
        </a:solidFill>
        <a:ln w="12700" cap="flat" cmpd="sng" algn="ctr">
          <a:solidFill>
            <a:srgbClr val="A8C7E8"/>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90C3A52-6147-4117-81CC-3FFD694BDD8C}" type="datetimeFigureOut">
              <a:rPr lang="ru-RU" smtClean="0"/>
              <a:t>19.06.2019</a:t>
            </a:fld>
            <a:endParaRPr lang="ru-RU"/>
          </a:p>
        </p:txBody>
      </p:sp>
      <p:sp>
        <p:nvSpPr>
          <p:cNvPr id="4" name="Нижний колонтитул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59CDCED-CA49-4916-872D-F39B99A0C6BD}" type="slidenum">
              <a:rPr lang="ru-RU" smtClean="0"/>
              <a:t>‹#›</a:t>
            </a:fld>
            <a:endParaRPr lang="ru-RU"/>
          </a:p>
        </p:txBody>
      </p:sp>
    </p:spTree>
    <p:extLst>
      <p:ext uri="{BB962C8B-B14F-4D97-AF65-F5344CB8AC3E}">
        <p14:creationId xmlns:p14="http://schemas.microsoft.com/office/powerpoint/2010/main" val="2946743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AB48A96-A4A5-45EA-829F-587EEB20A2AE}" type="datetimeFigureOut">
              <a:rPr lang="ru-RU" smtClean="0"/>
              <a:t>19.06.2019</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746D2A3-F8FE-498D-B036-F1F39E63D2C6}" type="slidenum">
              <a:rPr lang="ru-RU" smtClean="0"/>
              <a:t>‹#›</a:t>
            </a:fld>
            <a:endParaRPr lang="ru-RU"/>
          </a:p>
        </p:txBody>
      </p:sp>
    </p:spTree>
    <p:extLst>
      <p:ext uri="{BB962C8B-B14F-4D97-AF65-F5344CB8AC3E}">
        <p14:creationId xmlns:p14="http://schemas.microsoft.com/office/powerpoint/2010/main" val="2636735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746D2A3-F8FE-498D-B036-F1F39E63D2C6}" type="slidenum">
              <a:rPr lang="ru-RU" smtClean="0"/>
              <a:t>1</a:t>
            </a:fld>
            <a:endParaRPr lang="ru-RU"/>
          </a:p>
        </p:txBody>
      </p:sp>
    </p:spTree>
    <p:extLst>
      <p:ext uri="{BB962C8B-B14F-4D97-AF65-F5344CB8AC3E}">
        <p14:creationId xmlns:p14="http://schemas.microsoft.com/office/powerpoint/2010/main" val="621391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746D2A3-F8FE-498D-B036-F1F39E63D2C6}" type="slidenum">
              <a:rPr lang="ru-RU" smtClean="0"/>
              <a:t>2</a:t>
            </a:fld>
            <a:endParaRPr lang="ru-RU"/>
          </a:p>
        </p:txBody>
      </p:sp>
    </p:spTree>
    <p:extLst>
      <p:ext uri="{BB962C8B-B14F-4D97-AF65-F5344CB8AC3E}">
        <p14:creationId xmlns:p14="http://schemas.microsoft.com/office/powerpoint/2010/main" val="1341174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746D2A3-F8FE-498D-B036-F1F39E63D2C6}" type="slidenum">
              <a:rPr lang="ru-RU" smtClean="0"/>
              <a:t>26</a:t>
            </a:fld>
            <a:endParaRPr lang="ru-RU"/>
          </a:p>
        </p:txBody>
      </p:sp>
    </p:spTree>
    <p:extLst>
      <p:ext uri="{BB962C8B-B14F-4D97-AF65-F5344CB8AC3E}">
        <p14:creationId xmlns:p14="http://schemas.microsoft.com/office/powerpoint/2010/main" val="3056506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2A3F148-56AD-42B4-B08D-2788E5425636}" type="datetimeFigureOut">
              <a:rPr lang="ru-RU" smtClean="0"/>
              <a:t>19.06.2019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0D2F00-4084-4984-B09E-74D811D4F1EB}" type="slidenum">
              <a:rPr lang="ru-RU" smtClean="0"/>
              <a:t>‹#›</a:t>
            </a:fld>
            <a:endParaRPr lang="ru-RU"/>
          </a:p>
        </p:txBody>
      </p:sp>
    </p:spTree>
    <p:extLst>
      <p:ext uri="{BB962C8B-B14F-4D97-AF65-F5344CB8AC3E}">
        <p14:creationId xmlns:p14="http://schemas.microsoft.com/office/powerpoint/2010/main" val="1934804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2A3F148-56AD-42B4-B08D-2788E5425636}" type="datetimeFigureOut">
              <a:rPr lang="ru-RU" smtClean="0"/>
              <a:t>19.06.2019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0D2F00-4084-4984-B09E-74D811D4F1EB}" type="slidenum">
              <a:rPr lang="ru-RU" smtClean="0"/>
              <a:t>‹#›</a:t>
            </a:fld>
            <a:endParaRPr lang="ru-RU"/>
          </a:p>
        </p:txBody>
      </p:sp>
    </p:spTree>
    <p:extLst>
      <p:ext uri="{BB962C8B-B14F-4D97-AF65-F5344CB8AC3E}">
        <p14:creationId xmlns:p14="http://schemas.microsoft.com/office/powerpoint/2010/main" val="3393457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2A3F148-56AD-42B4-B08D-2788E5425636}" type="datetimeFigureOut">
              <a:rPr lang="ru-RU" smtClean="0"/>
              <a:t>19.06.2019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0D2F00-4084-4984-B09E-74D811D4F1EB}" type="slidenum">
              <a:rPr lang="ru-RU" smtClean="0"/>
              <a:t>‹#›</a:t>
            </a:fld>
            <a:endParaRPr lang="ru-RU"/>
          </a:p>
        </p:txBody>
      </p:sp>
    </p:spTree>
    <p:extLst>
      <p:ext uri="{BB962C8B-B14F-4D97-AF65-F5344CB8AC3E}">
        <p14:creationId xmlns:p14="http://schemas.microsoft.com/office/powerpoint/2010/main" val="1906868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FF750FC-1D19-4A4F-9CCC-694A704A89D8}" type="datetime1">
              <a:rPr lang="ru-RU" smtClean="0">
                <a:solidFill>
                  <a:prstClr val="black">
                    <a:tint val="75000"/>
                  </a:prstClr>
                </a:solidFill>
              </a:rPr>
              <a:pPr/>
              <a:t>19.06.2019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31350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BDDA6EA-F080-4BB7-87D3-DC3F6FEF63A1}" type="datetime1">
              <a:rPr lang="ru-RU" smtClean="0">
                <a:solidFill>
                  <a:prstClr val="black">
                    <a:tint val="75000"/>
                  </a:prstClr>
                </a:solidFill>
              </a:rPr>
              <a:pPr/>
              <a:t>19.06.2019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86888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5333"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F9DD27B-6377-4AC5-B63E-0B4E265975B8}" type="datetime1">
              <a:rPr lang="ru-RU" smtClean="0">
                <a:solidFill>
                  <a:prstClr val="black">
                    <a:tint val="75000"/>
                  </a:prstClr>
                </a:solidFill>
              </a:rPr>
              <a:pPr/>
              <a:t>19.06.2019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2451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98549E4-37CD-4D7F-8977-628151E83286}" type="datetime1">
              <a:rPr lang="ru-RU" smtClean="0">
                <a:solidFill>
                  <a:prstClr val="black">
                    <a:tint val="75000"/>
                  </a:prstClr>
                </a:solidFill>
              </a:rPr>
              <a:pPr/>
              <a:t>19.06.2019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5125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ru-RU"/>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75798CE-6B16-47F8-BD50-1FE8EE17F8DE}" type="datetime1">
              <a:rPr lang="ru-RU" smtClean="0">
                <a:solidFill>
                  <a:prstClr val="black">
                    <a:tint val="75000"/>
                  </a:prstClr>
                </a:solidFill>
              </a:rPr>
              <a:pPr/>
              <a:t>19.06.2019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7322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1230937-6DE9-4A6E-B4A0-EE34350AA72B}" type="datetime1">
              <a:rPr lang="ru-RU" smtClean="0">
                <a:solidFill>
                  <a:prstClr val="black">
                    <a:tint val="75000"/>
                  </a:prstClr>
                </a:solidFill>
              </a:rPr>
              <a:pPr/>
              <a:t>19.06.2019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1446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FA0136A-C33E-40EF-9E7C-DD9C82220213}" type="datetime1">
              <a:rPr lang="ru-RU" smtClean="0">
                <a:solidFill>
                  <a:prstClr val="black">
                    <a:tint val="75000"/>
                  </a:prstClr>
                </a:solidFill>
              </a:rPr>
              <a:pPr/>
              <a:t>19.06.2019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14632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49"/>
            <a:ext cx="4011084" cy="1162051"/>
          </a:xfrm>
        </p:spPr>
        <p:txBody>
          <a:bodyPr anchor="b"/>
          <a:lstStyle>
            <a:lvl1pPr algn="l">
              <a:defRPr sz="2667" b="1"/>
            </a:lvl1pPr>
          </a:lstStyle>
          <a:p>
            <a:r>
              <a:rPr lang="ru-RU"/>
              <a:t>Образец заголовка</a:t>
            </a:r>
          </a:p>
        </p:txBody>
      </p:sp>
      <p:sp>
        <p:nvSpPr>
          <p:cNvPr id="3" name="Содержимое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ru-RU"/>
              <a:t>Образец текста</a:t>
            </a:r>
          </a:p>
        </p:txBody>
      </p:sp>
      <p:sp>
        <p:nvSpPr>
          <p:cNvPr id="5" name="Дата 4"/>
          <p:cNvSpPr>
            <a:spLocks noGrp="1"/>
          </p:cNvSpPr>
          <p:nvPr>
            <p:ph type="dt" sz="half" idx="10"/>
          </p:nvPr>
        </p:nvSpPr>
        <p:spPr/>
        <p:txBody>
          <a:bodyPr/>
          <a:lstStyle/>
          <a:p>
            <a:fld id="{E193BC01-C685-424D-BEA5-D7C368398753}" type="datetime1">
              <a:rPr lang="ru-RU" smtClean="0">
                <a:solidFill>
                  <a:prstClr val="black">
                    <a:tint val="75000"/>
                  </a:prstClr>
                </a:solidFill>
              </a:rPr>
              <a:pPr/>
              <a:t>19.06.2019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76295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2A3F148-56AD-42B4-B08D-2788E5425636}" type="datetimeFigureOut">
              <a:rPr lang="ru-RU" smtClean="0"/>
              <a:t>19.06.2019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0D2F00-4084-4984-B09E-74D811D4F1EB}" type="slidenum">
              <a:rPr lang="ru-RU" smtClean="0"/>
              <a:t>‹#›</a:t>
            </a:fld>
            <a:endParaRPr lang="ru-RU"/>
          </a:p>
        </p:txBody>
      </p:sp>
    </p:spTree>
    <p:extLst>
      <p:ext uri="{BB962C8B-B14F-4D97-AF65-F5344CB8AC3E}">
        <p14:creationId xmlns:p14="http://schemas.microsoft.com/office/powerpoint/2010/main" val="502577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9"/>
          </a:xfrm>
        </p:spPr>
        <p:txBody>
          <a:bodyPr anchor="b"/>
          <a:lstStyle>
            <a:lvl1pPr algn="l">
              <a:defRPr sz="2667"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a:p>
        </p:txBody>
      </p:sp>
      <p:sp>
        <p:nvSpPr>
          <p:cNvPr id="4" name="Текст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ru-RU"/>
              <a:t>Образец текста</a:t>
            </a:r>
          </a:p>
        </p:txBody>
      </p:sp>
      <p:sp>
        <p:nvSpPr>
          <p:cNvPr id="5" name="Дата 4"/>
          <p:cNvSpPr>
            <a:spLocks noGrp="1"/>
          </p:cNvSpPr>
          <p:nvPr>
            <p:ph type="dt" sz="half" idx="10"/>
          </p:nvPr>
        </p:nvSpPr>
        <p:spPr/>
        <p:txBody>
          <a:bodyPr/>
          <a:lstStyle/>
          <a:p>
            <a:fld id="{4715D461-D94C-4804-93C5-F22A6B3DEC21}" type="datetime1">
              <a:rPr lang="ru-RU" smtClean="0">
                <a:solidFill>
                  <a:prstClr val="black">
                    <a:tint val="75000"/>
                  </a:prstClr>
                </a:solidFill>
              </a:rPr>
              <a:pPr/>
              <a:t>19.06.2019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73630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AC89B9-6FC5-459D-82AB-5A3D3C2D6D6C}" type="datetime1">
              <a:rPr lang="ru-RU" smtClean="0">
                <a:solidFill>
                  <a:prstClr val="black">
                    <a:tint val="75000"/>
                  </a:prstClr>
                </a:solidFill>
              </a:rPr>
              <a:pPr/>
              <a:t>19.06.2019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9298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A82BCBF-E91C-416C-AA58-1B4D119DCC1C}" type="datetime1">
              <a:rPr lang="ru-RU" smtClean="0">
                <a:solidFill>
                  <a:prstClr val="black">
                    <a:tint val="75000"/>
                  </a:prstClr>
                </a:solidFill>
              </a:rPr>
              <a:pPr/>
              <a:t>19.06.2019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28706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2A3F148-56AD-42B4-B08D-2788E5425636}" type="datetimeFigureOut">
              <a:rPr lang="ru-RU" smtClean="0"/>
              <a:t>19.06.2019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0D2F00-4084-4984-B09E-74D811D4F1EB}" type="slidenum">
              <a:rPr lang="ru-RU" smtClean="0"/>
              <a:t>‹#›</a:t>
            </a:fld>
            <a:endParaRPr lang="ru-RU"/>
          </a:p>
        </p:txBody>
      </p:sp>
    </p:spTree>
    <p:extLst>
      <p:ext uri="{BB962C8B-B14F-4D97-AF65-F5344CB8AC3E}">
        <p14:creationId xmlns:p14="http://schemas.microsoft.com/office/powerpoint/2010/main" val="302454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2A3F148-56AD-42B4-B08D-2788E5425636}" type="datetimeFigureOut">
              <a:rPr lang="ru-RU" smtClean="0"/>
              <a:t>19.06.2019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0D2F00-4084-4984-B09E-74D811D4F1EB}" type="slidenum">
              <a:rPr lang="ru-RU" smtClean="0"/>
              <a:t>‹#›</a:t>
            </a:fld>
            <a:endParaRPr lang="ru-RU"/>
          </a:p>
        </p:txBody>
      </p:sp>
    </p:spTree>
    <p:extLst>
      <p:ext uri="{BB962C8B-B14F-4D97-AF65-F5344CB8AC3E}">
        <p14:creationId xmlns:p14="http://schemas.microsoft.com/office/powerpoint/2010/main" val="239902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2A3F148-56AD-42B4-B08D-2788E5425636}" type="datetimeFigureOut">
              <a:rPr lang="ru-RU" smtClean="0"/>
              <a:t>19.06.2019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60D2F00-4084-4984-B09E-74D811D4F1EB}" type="slidenum">
              <a:rPr lang="ru-RU" smtClean="0"/>
              <a:t>‹#›</a:t>
            </a:fld>
            <a:endParaRPr lang="ru-RU"/>
          </a:p>
        </p:txBody>
      </p:sp>
    </p:spTree>
    <p:extLst>
      <p:ext uri="{BB962C8B-B14F-4D97-AF65-F5344CB8AC3E}">
        <p14:creationId xmlns:p14="http://schemas.microsoft.com/office/powerpoint/2010/main" val="284524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2A3F148-56AD-42B4-B08D-2788E5425636}" type="datetimeFigureOut">
              <a:rPr lang="ru-RU" smtClean="0"/>
              <a:t>19.06.2019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60D2F00-4084-4984-B09E-74D811D4F1EB}" type="slidenum">
              <a:rPr lang="ru-RU" smtClean="0"/>
              <a:t>‹#›</a:t>
            </a:fld>
            <a:endParaRPr lang="ru-RU"/>
          </a:p>
        </p:txBody>
      </p:sp>
    </p:spTree>
    <p:extLst>
      <p:ext uri="{BB962C8B-B14F-4D97-AF65-F5344CB8AC3E}">
        <p14:creationId xmlns:p14="http://schemas.microsoft.com/office/powerpoint/2010/main" val="1931340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2A3F148-56AD-42B4-B08D-2788E5425636}" type="datetimeFigureOut">
              <a:rPr lang="ru-RU" smtClean="0"/>
              <a:t>19.06.2019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60D2F00-4084-4984-B09E-74D811D4F1EB}" type="slidenum">
              <a:rPr lang="ru-RU" smtClean="0"/>
              <a:t>‹#›</a:t>
            </a:fld>
            <a:endParaRPr lang="ru-RU"/>
          </a:p>
        </p:txBody>
      </p:sp>
    </p:spTree>
    <p:extLst>
      <p:ext uri="{BB962C8B-B14F-4D97-AF65-F5344CB8AC3E}">
        <p14:creationId xmlns:p14="http://schemas.microsoft.com/office/powerpoint/2010/main" val="288016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2A3F148-56AD-42B4-B08D-2788E5425636}" type="datetimeFigureOut">
              <a:rPr lang="ru-RU" smtClean="0"/>
              <a:t>19.06.2019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0D2F00-4084-4984-B09E-74D811D4F1EB}" type="slidenum">
              <a:rPr lang="ru-RU" smtClean="0"/>
              <a:t>‹#›</a:t>
            </a:fld>
            <a:endParaRPr lang="ru-RU"/>
          </a:p>
        </p:txBody>
      </p:sp>
    </p:spTree>
    <p:extLst>
      <p:ext uri="{BB962C8B-B14F-4D97-AF65-F5344CB8AC3E}">
        <p14:creationId xmlns:p14="http://schemas.microsoft.com/office/powerpoint/2010/main" val="737499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2A3F148-56AD-42B4-B08D-2788E5425636}" type="datetimeFigureOut">
              <a:rPr lang="ru-RU" smtClean="0"/>
              <a:t>19.06.2019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0D2F00-4084-4984-B09E-74D811D4F1EB}" type="slidenum">
              <a:rPr lang="ru-RU" smtClean="0"/>
              <a:t>‹#›</a:t>
            </a:fld>
            <a:endParaRPr lang="ru-RU"/>
          </a:p>
        </p:txBody>
      </p:sp>
    </p:spTree>
    <p:extLst>
      <p:ext uri="{BB962C8B-B14F-4D97-AF65-F5344CB8AC3E}">
        <p14:creationId xmlns:p14="http://schemas.microsoft.com/office/powerpoint/2010/main" val="2801253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A3F148-56AD-42B4-B08D-2788E5425636}" type="datetimeFigureOut">
              <a:rPr lang="ru-RU" smtClean="0"/>
              <a:t>19.06.2019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D2F00-4084-4984-B09E-74D811D4F1EB}" type="slidenum">
              <a:rPr lang="ru-RU" smtClean="0"/>
              <a:t>‹#›</a:t>
            </a:fld>
            <a:endParaRPr lang="ru-RU"/>
          </a:p>
        </p:txBody>
      </p:sp>
    </p:spTree>
    <p:extLst>
      <p:ext uri="{BB962C8B-B14F-4D97-AF65-F5344CB8AC3E}">
        <p14:creationId xmlns:p14="http://schemas.microsoft.com/office/powerpoint/2010/main" val="846339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0943D9F-315B-4B38-A7D7-20D10B40E0C9}" type="datetime1">
              <a:rPr lang="ru-RU" smtClean="0">
                <a:solidFill>
                  <a:prstClr val="black">
                    <a:tint val="75000"/>
                  </a:prstClr>
                </a:solidFill>
              </a:rPr>
              <a:pPr/>
              <a:t>19.06.2019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39427E3-C45F-4A7B-9A38-0A12054865D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5635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hemeOverride" Target="../theme/themeOverride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3.xml"/><Relationship Id="rId5" Type="http://schemas.openxmlformats.org/officeDocument/2006/relationships/image" Target="../media/image2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slideLayout" Target="../slideLayouts/slideLayout1.xml"/><Relationship Id="rId1" Type="http://schemas.openxmlformats.org/officeDocument/2006/relationships/themeOverride" Target="../theme/themeOverride1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slideLayout" Target="../slideLayouts/slideLayout1.xml"/><Relationship Id="rId1" Type="http://schemas.openxmlformats.org/officeDocument/2006/relationships/themeOverride" Target="../theme/themeOverride15.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slideLayout" Target="../slideLayouts/slideLayout1.xml"/><Relationship Id="rId1" Type="http://schemas.openxmlformats.org/officeDocument/2006/relationships/themeOverride" Target="../theme/themeOverride16.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microsoft.com/office/2007/relationships/diagramDrawing" Target="../diagrams/drawing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8.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9.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slideLayout" Target="../slideLayouts/slideLayout1.xml"/><Relationship Id="rId1" Type="http://schemas.openxmlformats.org/officeDocument/2006/relationships/themeOverride" Target="../theme/themeOverride20.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png"/><Relationship Id="rId9" Type="http://schemas.microsoft.com/office/2007/relationships/diagramDrawing" Target="../diagrams/drawing6.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2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1" y="1017"/>
            <a:ext cx="12176197" cy="6855967"/>
          </a:xfrm>
          <a:prstGeom prst="rect">
            <a:avLst/>
          </a:prstGeom>
        </p:spPr>
      </p:pic>
      <p:sp>
        <p:nvSpPr>
          <p:cNvPr id="4" name="TextBox 3"/>
          <p:cNvSpPr txBox="1"/>
          <p:nvPr/>
        </p:nvSpPr>
        <p:spPr>
          <a:xfrm>
            <a:off x="2207566" y="2180862"/>
            <a:ext cx="8832983" cy="1446358"/>
          </a:xfrm>
          <a:prstGeom prst="rect">
            <a:avLst/>
          </a:prstGeom>
          <a:noFill/>
        </p:spPr>
        <p:txBody>
          <a:bodyPr wrap="square" rtlCol="0">
            <a:spAutoFit/>
          </a:bodyPr>
          <a:lstStyle/>
          <a:p>
            <a:r>
              <a:rPr lang="ru-RU" sz="2933" dirty="0">
                <a:solidFill>
                  <a:prstClr val="white"/>
                </a:solidFill>
                <a:latin typeface="Gotham Pro Light" pitchFamily="50" charset="0"/>
                <a:cs typeface="Gotham Pro Light" pitchFamily="50" charset="0"/>
              </a:rPr>
              <a:t>Совершенствование нормативной базы проектирования и технического регулирования в транспортном строительстве</a:t>
            </a:r>
          </a:p>
        </p:txBody>
      </p:sp>
      <p:sp>
        <p:nvSpPr>
          <p:cNvPr id="7" name="TextBox 6"/>
          <p:cNvSpPr txBox="1"/>
          <p:nvPr/>
        </p:nvSpPr>
        <p:spPr>
          <a:xfrm>
            <a:off x="2207566" y="3826821"/>
            <a:ext cx="7968887" cy="420564"/>
          </a:xfrm>
          <a:prstGeom prst="rect">
            <a:avLst/>
          </a:prstGeom>
          <a:noFill/>
        </p:spPr>
        <p:txBody>
          <a:bodyPr wrap="square" rtlCol="0">
            <a:spAutoFit/>
          </a:bodyPr>
          <a:lstStyle/>
          <a:p>
            <a:r>
              <a:rPr lang="ru-RU" sz="2133" dirty="0">
                <a:solidFill>
                  <a:prstClr val="white"/>
                </a:solidFill>
                <a:latin typeface="Gotham Pro Light" pitchFamily="50" charset="0"/>
                <a:cs typeface="Gotham Pro Light" pitchFamily="50" charset="0"/>
              </a:rPr>
              <a:t>Предложения по внесению изменений в законодательство </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3425" y="670785"/>
            <a:ext cx="2269173" cy="840309"/>
          </a:xfrm>
          <a:prstGeom prst="rect">
            <a:avLst/>
          </a:prstGeom>
        </p:spPr>
      </p:pic>
      <p:sp>
        <p:nvSpPr>
          <p:cNvPr id="8" name="TextBox 7"/>
          <p:cNvSpPr txBox="1"/>
          <p:nvPr/>
        </p:nvSpPr>
        <p:spPr>
          <a:xfrm>
            <a:off x="10621492" y="6519446"/>
            <a:ext cx="1263168" cy="338554"/>
          </a:xfrm>
          <a:prstGeom prst="rect">
            <a:avLst/>
          </a:prstGeom>
          <a:noFill/>
        </p:spPr>
        <p:txBody>
          <a:bodyPr wrap="square" rtlCol="0">
            <a:spAutoFit/>
          </a:bodyPr>
          <a:lstStyle/>
          <a:p>
            <a:pPr algn="r"/>
            <a:r>
              <a:rPr lang="ru-RU" sz="1600" dirty="0" smtClean="0">
                <a:solidFill>
                  <a:schemeClr val="bg1"/>
                </a:solidFill>
                <a:latin typeface="Gotham Pro Medium"/>
                <a:cs typeface="Gotham Pro Light" pitchFamily="50" charset="0"/>
              </a:rPr>
              <a:t>- </a:t>
            </a:r>
            <a:r>
              <a:rPr lang="ru-RU" sz="1400" dirty="0" smtClean="0">
                <a:solidFill>
                  <a:schemeClr val="bg1"/>
                </a:solidFill>
                <a:latin typeface="Arial" panose="020B0604020202020204" pitchFamily="34" charset="0"/>
                <a:cs typeface="Arial" panose="020B0604020202020204" pitchFamily="34" charset="0"/>
              </a:rPr>
              <a:t>2019</a:t>
            </a:r>
            <a:r>
              <a:rPr lang="ru-RU" sz="1600" dirty="0" smtClean="0">
                <a:solidFill>
                  <a:schemeClr val="bg1"/>
                </a:solidFill>
                <a:latin typeface="Gotham Pro Medium"/>
                <a:cs typeface="Gotham Pro Light" pitchFamily="50" charset="0"/>
              </a:rPr>
              <a:t> -</a:t>
            </a:r>
            <a:endParaRPr lang="ru-RU" sz="1600" dirty="0">
              <a:solidFill>
                <a:schemeClr val="bg1"/>
              </a:solidFill>
              <a:latin typeface="Gotham Pro Medium"/>
              <a:cs typeface="Gotham Pro Light" pitchFamily="50" charset="0"/>
            </a:endParaRPr>
          </a:p>
        </p:txBody>
      </p:sp>
      <p:sp>
        <p:nvSpPr>
          <p:cNvPr id="9"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6846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1" name="Прямоугольник 10"/>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2. Проблемы сбора исходно разрешительной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707294"/>
          </a:xfrm>
        </p:spPr>
        <p:txBody>
          <a:bodyPr anchor="ctr">
            <a:normAutofit lnSpcReduction="10000"/>
          </a:bodyPr>
          <a:lstStyle/>
          <a:p>
            <a:r>
              <a:rPr lang="ru-RU" b="1" dirty="0" smtClean="0">
                <a:solidFill>
                  <a:srgbClr val="002060"/>
                </a:solidFill>
              </a:rPr>
              <a:t>2.1. Базовый перечень собираемых исходных данных от уполномоченных органов власти:</a:t>
            </a:r>
            <a:endParaRPr lang="ru-RU" b="1" dirty="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4" name="Схема 3"/>
          <p:cNvGraphicFramePr/>
          <p:nvPr>
            <p:extLst>
              <p:ext uri="{D42A27DB-BD31-4B8C-83A1-F6EECF244321}">
                <p14:modId xmlns:p14="http://schemas.microsoft.com/office/powerpoint/2010/main" val="2711476158"/>
              </p:ext>
            </p:extLst>
          </p:nvPr>
        </p:nvGraphicFramePr>
        <p:xfrm>
          <a:off x="327119" y="1321450"/>
          <a:ext cx="11534680" cy="5361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10</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55211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6" name="Прямоугольник 15"/>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2. Проблемы сбора исходно разрешительной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520343"/>
          </a:xfrm>
        </p:spPr>
        <p:txBody>
          <a:bodyPr anchor="ctr">
            <a:normAutofit/>
          </a:bodyPr>
          <a:lstStyle/>
          <a:p>
            <a:r>
              <a:rPr lang="ru-RU" b="1" dirty="0" smtClean="0">
                <a:solidFill>
                  <a:srgbClr val="002060"/>
                </a:solidFill>
              </a:rPr>
              <a:t>2.2. Переписка по вопросу сбора сведений об ООПТ</a:t>
            </a:r>
            <a:endParaRPr lang="ru-RU" b="1" dirty="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pic>
        <p:nvPicPr>
          <p:cNvPr id="7" name="Рисунок 6"/>
          <p:cNvPicPr>
            <a:picLocks noChangeAspect="1"/>
          </p:cNvPicPr>
          <p:nvPr/>
        </p:nvPicPr>
        <p:blipFill>
          <a:blip r:embed="rId5"/>
          <a:stretch>
            <a:fillRect/>
          </a:stretch>
        </p:blipFill>
        <p:spPr>
          <a:xfrm>
            <a:off x="348820" y="1324487"/>
            <a:ext cx="3756455" cy="5179954"/>
          </a:xfrm>
          <a:prstGeom prst="rect">
            <a:avLst/>
          </a:prstGeom>
          <a:effectLst>
            <a:softEdge rad="31750"/>
          </a:effectLst>
        </p:spPr>
      </p:pic>
      <p:pic>
        <p:nvPicPr>
          <p:cNvPr id="9" name="Рисунок 8"/>
          <p:cNvPicPr>
            <a:picLocks noChangeAspect="1"/>
          </p:cNvPicPr>
          <p:nvPr/>
        </p:nvPicPr>
        <p:blipFill>
          <a:blip r:embed="rId6"/>
          <a:stretch>
            <a:fillRect/>
          </a:stretch>
        </p:blipFill>
        <p:spPr>
          <a:xfrm>
            <a:off x="4342564" y="1324487"/>
            <a:ext cx="3503790" cy="5171968"/>
          </a:xfrm>
          <a:prstGeom prst="rect">
            <a:avLst/>
          </a:prstGeom>
          <a:effectLst>
            <a:softEdge rad="31750"/>
          </a:effectLst>
        </p:spPr>
      </p:pic>
      <p:pic>
        <p:nvPicPr>
          <p:cNvPr id="10" name="Рисунок 9"/>
          <p:cNvPicPr>
            <a:picLocks noChangeAspect="1"/>
          </p:cNvPicPr>
          <p:nvPr/>
        </p:nvPicPr>
        <p:blipFill>
          <a:blip r:embed="rId7"/>
          <a:stretch>
            <a:fillRect/>
          </a:stretch>
        </p:blipFill>
        <p:spPr>
          <a:xfrm>
            <a:off x="8016132" y="1196697"/>
            <a:ext cx="3358712" cy="5307744"/>
          </a:xfrm>
          <a:prstGeom prst="rect">
            <a:avLst/>
          </a:prstGeom>
          <a:solidFill>
            <a:schemeClr val="accent6">
              <a:lumMod val="20000"/>
              <a:lumOff val="80000"/>
            </a:schemeClr>
          </a:solidFill>
          <a:effectLst/>
        </p:spPr>
      </p:pic>
      <p:sp>
        <p:nvSpPr>
          <p:cNvPr id="5" name="Прямоугольник 4"/>
          <p:cNvSpPr/>
          <p:nvPr/>
        </p:nvSpPr>
        <p:spPr>
          <a:xfrm>
            <a:off x="8016132" y="4587085"/>
            <a:ext cx="3289207" cy="4476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348820" y="4619625"/>
            <a:ext cx="3756455" cy="37147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Выноска 2 3"/>
          <p:cNvSpPr/>
          <p:nvPr/>
        </p:nvSpPr>
        <p:spPr>
          <a:xfrm>
            <a:off x="9485783" y="5594281"/>
            <a:ext cx="1881187" cy="842480"/>
          </a:xfrm>
          <a:prstGeom prst="borderCallout2">
            <a:avLst>
              <a:gd name="adj1" fmla="val 87"/>
              <a:gd name="adj2" fmla="val 23268"/>
              <a:gd name="adj3" fmla="val -29113"/>
              <a:gd name="adj4" fmla="val 12072"/>
              <a:gd name="adj5" fmla="val -65886"/>
              <a:gd name="adj6" fmla="val 12236"/>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rgbClr val="002060"/>
                </a:solidFill>
              </a:rPr>
              <a:t>Ответ уполномоченного органа </a:t>
            </a:r>
            <a:r>
              <a:rPr lang="ru-RU" sz="1600" dirty="0" smtClean="0">
                <a:solidFill>
                  <a:srgbClr val="002060"/>
                </a:solidFill>
              </a:rPr>
              <a:t>неполный</a:t>
            </a:r>
            <a:endParaRPr lang="ru-RU" sz="1600" dirty="0">
              <a:solidFill>
                <a:srgbClr val="002060"/>
              </a:solidFill>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1212477907"/>
              </p:ext>
            </p:extLst>
          </p:nvPr>
        </p:nvGraphicFramePr>
        <p:xfrm>
          <a:off x="1051359" y="1286501"/>
          <a:ext cx="10086196" cy="370840"/>
        </p:xfrm>
        <a:graphic>
          <a:graphicData uri="http://schemas.openxmlformats.org/drawingml/2006/table">
            <a:tbl>
              <a:tblPr firstRow="1" bandRow="1">
                <a:tableStyleId>{5C22544A-7EE6-4342-B048-85BDC9FD1C3A}</a:tableStyleId>
              </a:tblPr>
              <a:tblGrid>
                <a:gridCol w="2521549"/>
                <a:gridCol w="2521549"/>
                <a:gridCol w="2521549"/>
                <a:gridCol w="2521549"/>
              </a:tblGrid>
              <a:tr h="370840">
                <a:tc>
                  <a:txBody>
                    <a:bodyPr/>
                    <a:lstStyle/>
                    <a:p>
                      <a:pPr algn="ctr"/>
                      <a:r>
                        <a:rPr lang="ru-RU" dirty="0" smtClean="0">
                          <a:solidFill>
                            <a:srgbClr val="FF0000"/>
                          </a:solidFill>
                        </a:rPr>
                        <a:t>Запрос</a:t>
                      </a:r>
                      <a:endParaRPr lang="ru-RU"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solidFill>
                            <a:srgbClr val="FF0000"/>
                          </a:solidFill>
                        </a:rPr>
                        <a:t>Ответ</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60000"/>
                        <a:lumOff val="40000"/>
                      </a:schemeClr>
                    </a:solidFill>
                  </a:tcPr>
                </a:tc>
              </a:tr>
            </a:tbl>
          </a:graphicData>
        </a:graphic>
      </p:graphicFrame>
      <p:sp>
        <p:nvSpPr>
          <p:cNvPr id="13"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11</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404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22" name="Прямоугольник 21"/>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2. Проблемы сбора исходно разрешительной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520343"/>
          </a:xfrm>
        </p:spPr>
        <p:txBody>
          <a:bodyPr anchor="ctr">
            <a:normAutofit/>
          </a:bodyPr>
          <a:lstStyle/>
          <a:p>
            <a:r>
              <a:rPr lang="ru-RU" b="1" dirty="0" smtClean="0">
                <a:solidFill>
                  <a:srgbClr val="002060"/>
                </a:solidFill>
              </a:rPr>
              <a:t>2.2. Переписка по вопросу сбора сведений об ООПТ</a:t>
            </a:r>
            <a:endParaRPr lang="ru-RU" b="1" dirty="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pic>
        <p:nvPicPr>
          <p:cNvPr id="12" name="Рисунок 11"/>
          <p:cNvPicPr>
            <a:picLocks noChangeAspect="1"/>
          </p:cNvPicPr>
          <p:nvPr/>
        </p:nvPicPr>
        <p:blipFill>
          <a:blip r:embed="rId5"/>
          <a:stretch>
            <a:fillRect/>
          </a:stretch>
        </p:blipFill>
        <p:spPr>
          <a:xfrm>
            <a:off x="1051361" y="1212096"/>
            <a:ext cx="3914708" cy="5294483"/>
          </a:xfrm>
          <a:prstGeom prst="rect">
            <a:avLst/>
          </a:prstGeom>
          <a:effectLst>
            <a:softEdge rad="31750"/>
          </a:effectLst>
        </p:spPr>
      </p:pic>
      <p:pic>
        <p:nvPicPr>
          <p:cNvPr id="13" name="Рисунок 12"/>
          <p:cNvPicPr>
            <a:picLocks noChangeAspect="1"/>
          </p:cNvPicPr>
          <p:nvPr/>
        </p:nvPicPr>
        <p:blipFill>
          <a:blip r:embed="rId6"/>
          <a:stretch>
            <a:fillRect/>
          </a:stretch>
        </p:blipFill>
        <p:spPr>
          <a:xfrm>
            <a:off x="7233318" y="1324487"/>
            <a:ext cx="3753096" cy="5194959"/>
          </a:xfrm>
          <a:prstGeom prst="rect">
            <a:avLst/>
          </a:prstGeom>
          <a:effectLst/>
        </p:spPr>
      </p:pic>
      <p:sp>
        <p:nvSpPr>
          <p:cNvPr id="14" name="Прямоугольник 13"/>
          <p:cNvSpPr/>
          <p:nvPr/>
        </p:nvSpPr>
        <p:spPr>
          <a:xfrm>
            <a:off x="7256649" y="4592955"/>
            <a:ext cx="3729765" cy="2472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1257099" y="4490721"/>
            <a:ext cx="3708970" cy="34776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Выноска 2 15"/>
          <p:cNvSpPr/>
          <p:nvPr/>
        </p:nvSpPr>
        <p:spPr>
          <a:xfrm>
            <a:off x="5083555" y="5410201"/>
            <a:ext cx="2117727" cy="965200"/>
          </a:xfrm>
          <a:prstGeom prst="borderCallout2">
            <a:avLst>
              <a:gd name="adj1" fmla="val -157"/>
              <a:gd name="adj2" fmla="val 51084"/>
              <a:gd name="adj3" fmla="val -64078"/>
              <a:gd name="adj4" fmla="val 77079"/>
              <a:gd name="adj5" fmla="val -64483"/>
              <a:gd name="adj6" fmla="val 102050"/>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rPr>
              <a:t>Ответ уполномоченного органа не в полной мере содержит сведения по существу вопроса</a:t>
            </a:r>
            <a:endParaRPr lang="ru-RU" sz="1400" dirty="0">
              <a:solidFill>
                <a:srgbClr val="002060"/>
              </a:solidFill>
            </a:endParaRPr>
          </a:p>
        </p:txBody>
      </p:sp>
      <p:graphicFrame>
        <p:nvGraphicFramePr>
          <p:cNvPr id="20" name="Таблица 19"/>
          <p:cNvGraphicFramePr>
            <a:graphicFrameLocks noGrp="1"/>
          </p:cNvGraphicFramePr>
          <p:nvPr>
            <p:extLst>
              <p:ext uri="{D42A27DB-BD31-4B8C-83A1-F6EECF244321}">
                <p14:modId xmlns:p14="http://schemas.microsoft.com/office/powerpoint/2010/main" val="1326307484"/>
              </p:ext>
            </p:extLst>
          </p:nvPr>
        </p:nvGraphicFramePr>
        <p:xfrm>
          <a:off x="1051359" y="1286501"/>
          <a:ext cx="10086196" cy="370840"/>
        </p:xfrm>
        <a:graphic>
          <a:graphicData uri="http://schemas.openxmlformats.org/drawingml/2006/table">
            <a:tbl>
              <a:tblPr firstRow="1" bandRow="1">
                <a:tableStyleId>{5C22544A-7EE6-4342-B048-85BDC9FD1C3A}</a:tableStyleId>
              </a:tblPr>
              <a:tblGrid>
                <a:gridCol w="2521549"/>
                <a:gridCol w="2521549"/>
                <a:gridCol w="2521549"/>
                <a:gridCol w="2521549"/>
              </a:tblGrid>
              <a:tr h="370840">
                <a:tc>
                  <a:txBody>
                    <a:bodyPr/>
                    <a:lstStyle/>
                    <a:p>
                      <a:pPr algn="ctr"/>
                      <a:r>
                        <a:rPr lang="ru-RU" dirty="0" smtClean="0">
                          <a:solidFill>
                            <a:srgbClr val="FF0000"/>
                          </a:solidFill>
                        </a:rPr>
                        <a:t>Запрос</a:t>
                      </a:r>
                      <a:endParaRPr lang="ru-RU"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solidFill>
                            <a:srgbClr val="FF0000"/>
                          </a:solidFill>
                        </a:rPr>
                        <a:t>Ответ</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60000"/>
                        <a:lumOff val="40000"/>
                      </a:schemeClr>
                    </a:solidFill>
                  </a:tcPr>
                </a:tc>
              </a:tr>
            </a:tbl>
          </a:graphicData>
        </a:graphic>
      </p:graphicFrame>
      <p:sp>
        <p:nvSpPr>
          <p:cNvPr id="18"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12</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737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21" name="Прямоугольник 20"/>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2. Проблемы сбора исходно разрешительной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520343"/>
          </a:xfrm>
        </p:spPr>
        <p:txBody>
          <a:bodyPr anchor="ctr">
            <a:normAutofit/>
          </a:bodyPr>
          <a:lstStyle/>
          <a:p>
            <a:r>
              <a:rPr lang="ru-RU" b="1" dirty="0" smtClean="0">
                <a:solidFill>
                  <a:srgbClr val="002060"/>
                </a:solidFill>
              </a:rPr>
              <a:t>2.2. Переписка по вопросу сбора сведений об ООПТ</a:t>
            </a:r>
            <a:endParaRPr lang="ru-RU" b="1" dirty="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pic>
        <p:nvPicPr>
          <p:cNvPr id="18" name="Рисунок 17"/>
          <p:cNvPicPr>
            <a:picLocks noChangeAspect="1"/>
          </p:cNvPicPr>
          <p:nvPr/>
        </p:nvPicPr>
        <p:blipFill rotWithShape="1">
          <a:blip r:embed="rId5"/>
          <a:srcRect b="19151"/>
          <a:stretch/>
        </p:blipFill>
        <p:spPr>
          <a:xfrm>
            <a:off x="7253634" y="1276543"/>
            <a:ext cx="3883923" cy="4790882"/>
          </a:xfrm>
          <a:prstGeom prst="rect">
            <a:avLst/>
          </a:prstGeom>
        </p:spPr>
      </p:pic>
      <p:sp>
        <p:nvSpPr>
          <p:cNvPr id="14" name="Прямоугольник 13"/>
          <p:cNvSpPr/>
          <p:nvPr/>
        </p:nvSpPr>
        <p:spPr>
          <a:xfrm>
            <a:off x="7253633" y="5151120"/>
            <a:ext cx="3883923" cy="5486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Выноска 2 15"/>
          <p:cNvSpPr/>
          <p:nvPr/>
        </p:nvSpPr>
        <p:spPr>
          <a:xfrm>
            <a:off x="5153865" y="5477069"/>
            <a:ext cx="1881187" cy="942975"/>
          </a:xfrm>
          <a:prstGeom prst="borderCallout2">
            <a:avLst>
              <a:gd name="adj1" fmla="val -157"/>
              <a:gd name="adj2" fmla="val 51084"/>
              <a:gd name="adj3" fmla="val -10544"/>
              <a:gd name="adj4" fmla="val 74295"/>
              <a:gd name="adj5" fmla="val -10948"/>
              <a:gd name="adj6" fmla="val 111071"/>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rgbClr val="002060"/>
                </a:solidFill>
              </a:rPr>
              <a:t>Ответ уполномоченного органа </a:t>
            </a:r>
            <a:r>
              <a:rPr lang="ru-RU" sz="1600" dirty="0" smtClean="0">
                <a:solidFill>
                  <a:srgbClr val="002060"/>
                </a:solidFill>
              </a:rPr>
              <a:t>неполный</a:t>
            </a:r>
            <a:endParaRPr lang="ru-RU" sz="1600" dirty="0">
              <a:solidFill>
                <a:srgbClr val="002060"/>
              </a:solidFill>
            </a:endParaRPr>
          </a:p>
        </p:txBody>
      </p:sp>
      <p:pic>
        <p:nvPicPr>
          <p:cNvPr id="11" name="Рисунок 10"/>
          <p:cNvPicPr>
            <a:picLocks noChangeAspect="1"/>
          </p:cNvPicPr>
          <p:nvPr/>
        </p:nvPicPr>
        <p:blipFill rotWithShape="1">
          <a:blip r:embed="rId6"/>
          <a:srcRect l="-1204"/>
          <a:stretch/>
        </p:blipFill>
        <p:spPr>
          <a:xfrm>
            <a:off x="1048280" y="1276544"/>
            <a:ext cx="3437694" cy="5221558"/>
          </a:xfrm>
          <a:prstGeom prst="rect">
            <a:avLst/>
          </a:prstGeom>
          <a:effectLst>
            <a:softEdge rad="0"/>
          </a:effectLst>
        </p:spPr>
      </p:pic>
      <p:sp>
        <p:nvSpPr>
          <p:cNvPr id="19" name="Прямоугольник 18"/>
          <p:cNvSpPr/>
          <p:nvPr/>
        </p:nvSpPr>
        <p:spPr>
          <a:xfrm>
            <a:off x="966556" y="5151120"/>
            <a:ext cx="3601142" cy="44908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20" name="Таблица 19"/>
          <p:cNvGraphicFramePr>
            <a:graphicFrameLocks noGrp="1"/>
          </p:cNvGraphicFramePr>
          <p:nvPr>
            <p:extLst>
              <p:ext uri="{D42A27DB-BD31-4B8C-83A1-F6EECF244321}">
                <p14:modId xmlns:p14="http://schemas.microsoft.com/office/powerpoint/2010/main" val="282351840"/>
              </p:ext>
            </p:extLst>
          </p:nvPr>
        </p:nvGraphicFramePr>
        <p:xfrm>
          <a:off x="1051359" y="1286501"/>
          <a:ext cx="10086196" cy="370840"/>
        </p:xfrm>
        <a:graphic>
          <a:graphicData uri="http://schemas.openxmlformats.org/drawingml/2006/table">
            <a:tbl>
              <a:tblPr firstRow="1" bandRow="1">
                <a:tableStyleId>{5C22544A-7EE6-4342-B048-85BDC9FD1C3A}</a:tableStyleId>
              </a:tblPr>
              <a:tblGrid>
                <a:gridCol w="2521549"/>
                <a:gridCol w="2521549"/>
                <a:gridCol w="2521549"/>
                <a:gridCol w="2521549"/>
              </a:tblGrid>
              <a:tr h="370840">
                <a:tc>
                  <a:txBody>
                    <a:bodyPr/>
                    <a:lstStyle/>
                    <a:p>
                      <a:pPr algn="ctr"/>
                      <a:r>
                        <a:rPr lang="ru-RU" dirty="0" smtClean="0">
                          <a:solidFill>
                            <a:srgbClr val="FF0000"/>
                          </a:solidFill>
                        </a:rPr>
                        <a:t>Запрос</a:t>
                      </a:r>
                      <a:endParaRPr lang="ru-RU"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solidFill>
                            <a:srgbClr val="FF0000"/>
                          </a:solidFill>
                        </a:rPr>
                        <a:t>Ответ</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60000"/>
                        <a:lumOff val="40000"/>
                      </a:schemeClr>
                    </a:solidFill>
                  </a:tcPr>
                </a:tc>
              </a:tr>
            </a:tbl>
          </a:graphicData>
        </a:graphic>
      </p:graphicFrame>
      <p:sp>
        <p:nvSpPr>
          <p:cNvPr id="12"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13</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2468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22" name="Прямоугольник 21"/>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2. Проблемы сбора исходно разрешительной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520343"/>
          </a:xfrm>
        </p:spPr>
        <p:txBody>
          <a:bodyPr anchor="ctr">
            <a:normAutofit/>
          </a:bodyPr>
          <a:lstStyle/>
          <a:p>
            <a:r>
              <a:rPr lang="ru-RU" b="1" dirty="0" smtClean="0">
                <a:solidFill>
                  <a:srgbClr val="002060"/>
                </a:solidFill>
              </a:rPr>
              <a:t>2.2. Переписка по вопросу сбора сведений об ООПТ</a:t>
            </a:r>
            <a:endParaRPr lang="ru-RU" b="1" dirty="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sp>
        <p:nvSpPr>
          <p:cNvPr id="16" name="Выноска 2 15"/>
          <p:cNvSpPr/>
          <p:nvPr/>
        </p:nvSpPr>
        <p:spPr>
          <a:xfrm>
            <a:off x="5153865" y="5477069"/>
            <a:ext cx="1881187" cy="1018981"/>
          </a:xfrm>
          <a:prstGeom prst="borderCallout2">
            <a:avLst>
              <a:gd name="adj1" fmla="val -157"/>
              <a:gd name="adj2" fmla="val 51084"/>
              <a:gd name="adj3" fmla="val -65605"/>
              <a:gd name="adj4" fmla="val 70091"/>
              <a:gd name="adj5" fmla="val -65757"/>
              <a:gd name="adj6" fmla="val 113184"/>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rgbClr val="002060"/>
                </a:solidFill>
              </a:rPr>
              <a:t>Ответ уполномоченного органа </a:t>
            </a:r>
            <a:r>
              <a:rPr lang="ru-RU" sz="1600" dirty="0" smtClean="0">
                <a:solidFill>
                  <a:srgbClr val="002060"/>
                </a:solidFill>
              </a:rPr>
              <a:t>не устраивает ГГЭ</a:t>
            </a:r>
            <a:endParaRPr lang="ru-RU" sz="1600" dirty="0">
              <a:solidFill>
                <a:srgbClr val="002060"/>
              </a:solidFill>
            </a:endParaRPr>
          </a:p>
        </p:txBody>
      </p:sp>
      <p:pic>
        <p:nvPicPr>
          <p:cNvPr id="12" name="Рисунок 11"/>
          <p:cNvPicPr>
            <a:picLocks noChangeAspect="1"/>
          </p:cNvPicPr>
          <p:nvPr/>
        </p:nvPicPr>
        <p:blipFill>
          <a:blip r:embed="rId5"/>
          <a:stretch>
            <a:fillRect/>
          </a:stretch>
        </p:blipFill>
        <p:spPr>
          <a:xfrm>
            <a:off x="1051360" y="1266178"/>
            <a:ext cx="3764407" cy="5153865"/>
          </a:xfrm>
          <a:prstGeom prst="rect">
            <a:avLst/>
          </a:prstGeom>
          <a:effectLst>
            <a:softEdge rad="12700"/>
          </a:effectLst>
        </p:spPr>
      </p:pic>
      <p:sp>
        <p:nvSpPr>
          <p:cNvPr id="19" name="Прямоугольник 18"/>
          <p:cNvSpPr/>
          <p:nvPr/>
        </p:nvSpPr>
        <p:spPr>
          <a:xfrm>
            <a:off x="1089773" y="5318759"/>
            <a:ext cx="3687580" cy="52544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Рисунок 12"/>
          <p:cNvPicPr>
            <a:picLocks noChangeAspect="1"/>
          </p:cNvPicPr>
          <p:nvPr/>
        </p:nvPicPr>
        <p:blipFill>
          <a:blip r:embed="rId6"/>
          <a:stretch>
            <a:fillRect/>
          </a:stretch>
        </p:blipFill>
        <p:spPr>
          <a:xfrm>
            <a:off x="7450206" y="1183085"/>
            <a:ext cx="3469408" cy="5300670"/>
          </a:xfrm>
          <a:prstGeom prst="rect">
            <a:avLst/>
          </a:prstGeom>
        </p:spPr>
      </p:pic>
      <p:sp>
        <p:nvSpPr>
          <p:cNvPr id="14" name="Прямоугольник 13"/>
          <p:cNvSpPr/>
          <p:nvPr/>
        </p:nvSpPr>
        <p:spPr>
          <a:xfrm>
            <a:off x="7263274" y="4440978"/>
            <a:ext cx="3766099" cy="54217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5" name="Таблица 14"/>
          <p:cNvGraphicFramePr>
            <a:graphicFrameLocks noGrp="1"/>
          </p:cNvGraphicFramePr>
          <p:nvPr>
            <p:extLst>
              <p:ext uri="{D42A27DB-BD31-4B8C-83A1-F6EECF244321}">
                <p14:modId xmlns:p14="http://schemas.microsoft.com/office/powerpoint/2010/main" val="1005627762"/>
              </p:ext>
            </p:extLst>
          </p:nvPr>
        </p:nvGraphicFramePr>
        <p:xfrm>
          <a:off x="1051359" y="1286501"/>
          <a:ext cx="10086196" cy="370840"/>
        </p:xfrm>
        <a:graphic>
          <a:graphicData uri="http://schemas.openxmlformats.org/drawingml/2006/table">
            <a:tbl>
              <a:tblPr firstRow="1" bandRow="1">
                <a:tableStyleId>{5C22544A-7EE6-4342-B048-85BDC9FD1C3A}</a:tableStyleId>
              </a:tblPr>
              <a:tblGrid>
                <a:gridCol w="2521549"/>
                <a:gridCol w="2521549"/>
                <a:gridCol w="2521549"/>
                <a:gridCol w="2521549"/>
              </a:tblGrid>
              <a:tr h="370840">
                <a:tc>
                  <a:txBody>
                    <a:bodyPr/>
                    <a:lstStyle/>
                    <a:p>
                      <a:pPr algn="ctr"/>
                      <a:r>
                        <a:rPr lang="ru-RU" dirty="0" smtClean="0">
                          <a:solidFill>
                            <a:srgbClr val="FF0000"/>
                          </a:solidFill>
                        </a:rPr>
                        <a:t>Запрос</a:t>
                      </a:r>
                      <a:endParaRPr lang="ru-RU"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solidFill>
                            <a:srgbClr val="FF0000"/>
                          </a:solidFill>
                        </a:rPr>
                        <a:t>Ответ</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60000"/>
                        <a:lumOff val="40000"/>
                      </a:schemeClr>
                    </a:solidFill>
                  </a:tcPr>
                </a:tc>
              </a:tr>
            </a:tbl>
          </a:graphicData>
        </a:graphic>
      </p:graphicFrame>
      <p:sp>
        <p:nvSpPr>
          <p:cNvPr id="18"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14</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95858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6" name="Прямоугольник 15"/>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2. Проблемы сбора исходно разрешительной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520343"/>
          </a:xfrm>
        </p:spPr>
        <p:txBody>
          <a:bodyPr anchor="ctr">
            <a:normAutofit/>
          </a:bodyPr>
          <a:lstStyle/>
          <a:p>
            <a:r>
              <a:rPr lang="ru-RU" b="1" dirty="0" smtClean="0">
                <a:solidFill>
                  <a:srgbClr val="002060"/>
                </a:solidFill>
              </a:rPr>
              <a:t>2.2. Переписка по вопросу сбора сведений об ООПТ</a:t>
            </a:r>
            <a:endParaRPr lang="ru-RU" b="1" dirty="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pic>
        <p:nvPicPr>
          <p:cNvPr id="11" name="Рисунок 10"/>
          <p:cNvPicPr>
            <a:picLocks noChangeAspect="1"/>
          </p:cNvPicPr>
          <p:nvPr/>
        </p:nvPicPr>
        <p:blipFill>
          <a:blip r:embed="rId5"/>
          <a:stretch>
            <a:fillRect/>
          </a:stretch>
        </p:blipFill>
        <p:spPr>
          <a:xfrm>
            <a:off x="1051362" y="1296182"/>
            <a:ext cx="3580058" cy="5224280"/>
          </a:xfrm>
          <a:prstGeom prst="rect">
            <a:avLst/>
          </a:prstGeom>
          <a:effectLst>
            <a:softEdge rad="12700"/>
          </a:effectLst>
        </p:spPr>
      </p:pic>
      <p:sp>
        <p:nvSpPr>
          <p:cNvPr id="19" name="Прямоугольник 18"/>
          <p:cNvSpPr/>
          <p:nvPr/>
        </p:nvSpPr>
        <p:spPr>
          <a:xfrm>
            <a:off x="1027486" y="4993334"/>
            <a:ext cx="3563258" cy="42539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p:cNvPicPr>
            <a:picLocks noChangeAspect="1"/>
          </p:cNvPicPr>
          <p:nvPr/>
        </p:nvPicPr>
        <p:blipFill>
          <a:blip r:embed="rId6"/>
          <a:stretch>
            <a:fillRect/>
          </a:stretch>
        </p:blipFill>
        <p:spPr>
          <a:xfrm>
            <a:off x="7483567" y="1268498"/>
            <a:ext cx="3539709" cy="5229139"/>
          </a:xfrm>
          <a:prstGeom prst="rect">
            <a:avLst/>
          </a:prstGeom>
        </p:spPr>
      </p:pic>
      <p:sp>
        <p:nvSpPr>
          <p:cNvPr id="18" name="Прямоугольник 17"/>
          <p:cNvSpPr/>
          <p:nvPr/>
        </p:nvSpPr>
        <p:spPr>
          <a:xfrm>
            <a:off x="7490616" y="4806039"/>
            <a:ext cx="3541816" cy="595723"/>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20" name="Таблица 19"/>
          <p:cNvGraphicFramePr>
            <a:graphicFrameLocks noGrp="1"/>
          </p:cNvGraphicFramePr>
          <p:nvPr>
            <p:extLst>
              <p:ext uri="{D42A27DB-BD31-4B8C-83A1-F6EECF244321}">
                <p14:modId xmlns:p14="http://schemas.microsoft.com/office/powerpoint/2010/main" val="3941883259"/>
              </p:ext>
            </p:extLst>
          </p:nvPr>
        </p:nvGraphicFramePr>
        <p:xfrm>
          <a:off x="1051359" y="1286501"/>
          <a:ext cx="10086196" cy="370840"/>
        </p:xfrm>
        <a:graphic>
          <a:graphicData uri="http://schemas.openxmlformats.org/drawingml/2006/table">
            <a:tbl>
              <a:tblPr firstRow="1" bandRow="1">
                <a:tableStyleId>{5C22544A-7EE6-4342-B048-85BDC9FD1C3A}</a:tableStyleId>
              </a:tblPr>
              <a:tblGrid>
                <a:gridCol w="2521549"/>
                <a:gridCol w="2521549"/>
                <a:gridCol w="2521549"/>
                <a:gridCol w="2521549"/>
              </a:tblGrid>
              <a:tr h="370840">
                <a:tc>
                  <a:txBody>
                    <a:bodyPr/>
                    <a:lstStyle/>
                    <a:p>
                      <a:pPr algn="ctr"/>
                      <a:r>
                        <a:rPr lang="ru-RU" dirty="0" smtClean="0">
                          <a:solidFill>
                            <a:srgbClr val="FF0000"/>
                          </a:solidFill>
                        </a:rPr>
                        <a:t>Запрос</a:t>
                      </a:r>
                      <a:endParaRPr lang="ru-RU"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solidFill>
                            <a:srgbClr val="FF0000"/>
                          </a:solidFill>
                        </a:rPr>
                        <a:t>Ответ</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60000"/>
                        <a:lumOff val="40000"/>
                      </a:schemeClr>
                    </a:solidFill>
                  </a:tcPr>
                </a:tc>
              </a:tr>
            </a:tbl>
          </a:graphicData>
        </a:graphic>
      </p:graphicFrame>
      <p:sp>
        <p:nvSpPr>
          <p:cNvPr id="12"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15</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1007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20" name="Прямоугольник 19"/>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2. Проблемы сбора исходно разрешительной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520343"/>
          </a:xfrm>
        </p:spPr>
        <p:txBody>
          <a:bodyPr anchor="ctr">
            <a:normAutofit/>
          </a:bodyPr>
          <a:lstStyle/>
          <a:p>
            <a:r>
              <a:rPr lang="ru-RU" b="1" dirty="0" smtClean="0">
                <a:solidFill>
                  <a:srgbClr val="002060"/>
                </a:solidFill>
              </a:rPr>
              <a:t>2.2. Переписка по вопросу сбора сведений об ООПТ</a:t>
            </a:r>
            <a:endParaRPr lang="ru-RU" b="1" dirty="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pic>
        <p:nvPicPr>
          <p:cNvPr id="12" name="Рисунок 11"/>
          <p:cNvPicPr>
            <a:picLocks noChangeAspect="1"/>
          </p:cNvPicPr>
          <p:nvPr/>
        </p:nvPicPr>
        <p:blipFill>
          <a:blip r:embed="rId5"/>
          <a:stretch>
            <a:fillRect/>
          </a:stretch>
        </p:blipFill>
        <p:spPr>
          <a:xfrm>
            <a:off x="288106" y="1324487"/>
            <a:ext cx="3784802" cy="5195975"/>
          </a:xfrm>
          <a:prstGeom prst="rect">
            <a:avLst/>
          </a:prstGeom>
          <a:effectLst>
            <a:softEdge rad="31750"/>
          </a:effectLst>
        </p:spPr>
      </p:pic>
      <p:sp>
        <p:nvSpPr>
          <p:cNvPr id="6" name="Прямоугольник 5"/>
          <p:cNvSpPr/>
          <p:nvPr/>
        </p:nvSpPr>
        <p:spPr>
          <a:xfrm>
            <a:off x="331124" y="4560887"/>
            <a:ext cx="3698766" cy="376873"/>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Рисунок 12"/>
          <p:cNvPicPr>
            <a:picLocks noChangeAspect="1"/>
          </p:cNvPicPr>
          <p:nvPr/>
        </p:nvPicPr>
        <p:blipFill>
          <a:blip r:embed="rId6"/>
          <a:stretch>
            <a:fillRect/>
          </a:stretch>
        </p:blipFill>
        <p:spPr>
          <a:xfrm>
            <a:off x="4259036" y="1324487"/>
            <a:ext cx="3625693" cy="5195975"/>
          </a:xfrm>
          <a:prstGeom prst="rect">
            <a:avLst/>
          </a:prstGeom>
        </p:spPr>
      </p:pic>
      <p:pic>
        <p:nvPicPr>
          <p:cNvPr id="14" name="Рисунок 13"/>
          <p:cNvPicPr>
            <a:picLocks noChangeAspect="1"/>
          </p:cNvPicPr>
          <p:nvPr/>
        </p:nvPicPr>
        <p:blipFill>
          <a:blip r:embed="rId7"/>
          <a:stretch>
            <a:fillRect/>
          </a:stretch>
        </p:blipFill>
        <p:spPr>
          <a:xfrm>
            <a:off x="8199784" y="1324488"/>
            <a:ext cx="3600624" cy="5182092"/>
          </a:xfrm>
          <a:prstGeom prst="rect">
            <a:avLst/>
          </a:prstGeom>
        </p:spPr>
      </p:pic>
      <p:sp>
        <p:nvSpPr>
          <p:cNvPr id="5" name="Прямоугольник 4"/>
          <p:cNvSpPr/>
          <p:nvPr/>
        </p:nvSpPr>
        <p:spPr>
          <a:xfrm>
            <a:off x="8196703" y="3240043"/>
            <a:ext cx="3707189" cy="90457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5" name="Таблица 14"/>
          <p:cNvGraphicFramePr>
            <a:graphicFrameLocks noGrp="1"/>
          </p:cNvGraphicFramePr>
          <p:nvPr>
            <p:extLst>
              <p:ext uri="{D42A27DB-BD31-4B8C-83A1-F6EECF244321}">
                <p14:modId xmlns:p14="http://schemas.microsoft.com/office/powerpoint/2010/main" val="326558306"/>
              </p:ext>
            </p:extLst>
          </p:nvPr>
        </p:nvGraphicFramePr>
        <p:xfrm>
          <a:off x="1051359" y="1286501"/>
          <a:ext cx="10086196" cy="370840"/>
        </p:xfrm>
        <a:graphic>
          <a:graphicData uri="http://schemas.openxmlformats.org/drawingml/2006/table">
            <a:tbl>
              <a:tblPr firstRow="1" bandRow="1">
                <a:tableStyleId>{5C22544A-7EE6-4342-B048-85BDC9FD1C3A}</a:tableStyleId>
              </a:tblPr>
              <a:tblGrid>
                <a:gridCol w="2521549"/>
                <a:gridCol w="2521549"/>
                <a:gridCol w="2521549"/>
                <a:gridCol w="2521549"/>
              </a:tblGrid>
              <a:tr h="370840">
                <a:tc>
                  <a:txBody>
                    <a:bodyPr/>
                    <a:lstStyle/>
                    <a:p>
                      <a:pPr algn="ctr"/>
                      <a:r>
                        <a:rPr lang="ru-RU" dirty="0" smtClean="0">
                          <a:solidFill>
                            <a:srgbClr val="FF0000"/>
                          </a:solidFill>
                        </a:rPr>
                        <a:t>Запрос</a:t>
                      </a:r>
                      <a:endParaRPr lang="ru-RU"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endParaRPr lang="ru-RU"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smtClean="0">
                          <a:solidFill>
                            <a:srgbClr val="FF0000"/>
                          </a:solidFill>
                        </a:rPr>
                        <a:t>Ответ</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60000"/>
                        <a:lumOff val="40000"/>
                      </a:schemeClr>
                    </a:solidFill>
                  </a:tcPr>
                </a:tc>
              </a:tr>
            </a:tbl>
          </a:graphicData>
        </a:graphic>
      </p:graphicFrame>
      <p:sp>
        <p:nvSpPr>
          <p:cNvPr id="4" name="Выноска 2 3"/>
          <p:cNvSpPr/>
          <p:nvPr/>
        </p:nvSpPr>
        <p:spPr>
          <a:xfrm>
            <a:off x="9703255" y="5343998"/>
            <a:ext cx="2057762" cy="1031689"/>
          </a:xfrm>
          <a:prstGeom prst="borderCallout2">
            <a:avLst>
              <a:gd name="adj1" fmla="val -157"/>
              <a:gd name="adj2" fmla="val 51084"/>
              <a:gd name="adj3" fmla="val -57069"/>
              <a:gd name="adj4" fmla="val 62536"/>
              <a:gd name="adj5" fmla="val -116033"/>
              <a:gd name="adj6" fmla="val 62549"/>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rPr>
              <a:t>Ответ уполномоченного органа не содержит сведения по существу вопроса</a:t>
            </a:r>
            <a:endParaRPr lang="ru-RU" sz="1400" dirty="0">
              <a:solidFill>
                <a:srgbClr val="002060"/>
              </a:solidFill>
            </a:endParaRPr>
          </a:p>
        </p:txBody>
      </p:sp>
      <p:sp>
        <p:nvSpPr>
          <p:cNvPr id="16"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16</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0630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4" name="Прямоугольник 13"/>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2. Проблемы сбора исходно разрешительной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286927" y="757749"/>
            <a:ext cx="11611984" cy="716545"/>
          </a:xfrm>
        </p:spPr>
        <p:txBody>
          <a:bodyPr anchor="ctr">
            <a:normAutofit/>
          </a:bodyPr>
          <a:lstStyle/>
          <a:p>
            <a:r>
              <a:rPr lang="ru-RU" sz="2000" b="1" dirty="0" smtClean="0">
                <a:solidFill>
                  <a:srgbClr val="002060"/>
                </a:solidFill>
              </a:rPr>
              <a:t>2.3. </a:t>
            </a:r>
            <a:r>
              <a:rPr lang="ru-RU" sz="2000" b="1" dirty="0" smtClean="0">
                <a:solidFill>
                  <a:srgbClr val="002060"/>
                </a:solidFill>
              </a:rPr>
              <a:t>Примеры того, как ГГЭ требует формальные письма, хотя в законодательстве четко указаны информационные ресурсы, на которых данная инфо обязательно должна быть размещена</a:t>
            </a: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3275927594"/>
              </p:ext>
            </p:extLst>
          </p:nvPr>
        </p:nvGraphicFramePr>
        <p:xfrm>
          <a:off x="290006" y="1494962"/>
          <a:ext cx="11688633" cy="5002675"/>
        </p:xfrm>
        <a:graphic>
          <a:graphicData uri="http://schemas.openxmlformats.org/drawingml/2006/table">
            <a:tbl>
              <a:tblPr firstRow="1" bandRow="1">
                <a:tableStyleId>{5C22544A-7EE6-4342-B048-85BDC9FD1C3A}</a:tableStyleId>
              </a:tblPr>
              <a:tblGrid>
                <a:gridCol w="2178874"/>
                <a:gridCol w="5489173"/>
                <a:gridCol w="4020586"/>
              </a:tblGrid>
              <a:tr h="291084">
                <a:tc>
                  <a:txBody>
                    <a:bodyPr/>
                    <a:lstStyle/>
                    <a:p>
                      <a:pPr algn="ctr"/>
                      <a:r>
                        <a:rPr lang="ru-RU" sz="1200" b="1" i="0" kern="1200" dirty="0" smtClean="0">
                          <a:solidFill>
                            <a:srgbClr val="FF0000"/>
                          </a:solidFill>
                          <a:latin typeface="+mn-lt"/>
                          <a:ea typeface="+mn-ea"/>
                          <a:cs typeface="+mn-cs"/>
                        </a:rPr>
                        <a:t>Замечание ГГЭ</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ctr"/>
                      <a:r>
                        <a:rPr lang="ru-RU" sz="1200" b="1" i="0" kern="1200" dirty="0" smtClean="0">
                          <a:solidFill>
                            <a:srgbClr val="FF0000"/>
                          </a:solidFill>
                          <a:latin typeface="+mn-lt"/>
                          <a:ea typeface="+mn-ea"/>
                          <a:cs typeface="+mn-cs"/>
                        </a:rPr>
                        <a:t>Ответ</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rowSpan="2">
                  <a:txBody>
                    <a:bodyPr/>
                    <a:lstStyle/>
                    <a:p>
                      <a:pPr algn="ctr"/>
                      <a:endParaRPr lang="ru-RU" sz="1400" b="1" i="0" kern="1200" dirty="0" smtClean="0">
                        <a:solidFill>
                          <a:srgbClr val="FF0000"/>
                        </a:solidFill>
                        <a:latin typeface="+mn-lt"/>
                        <a:ea typeface="+mn-ea"/>
                        <a:cs typeface="+mn-cs"/>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r>
              <a:tr h="4711591">
                <a:tc>
                  <a:txBody>
                    <a:bodyPr/>
                    <a:lstStyle/>
                    <a:p>
                      <a:pPr marL="0" indent="457200" algn="just"/>
                      <a:r>
                        <a:rPr lang="ru-RU" sz="1200" b="1" i="0" kern="1200" dirty="0" smtClean="0">
                          <a:solidFill>
                            <a:srgbClr val="002060"/>
                          </a:solidFill>
                          <a:latin typeface="+mn-lt"/>
                          <a:ea typeface="+mn-ea"/>
                          <a:cs typeface="+mn-cs"/>
                        </a:rPr>
                        <a:t>Не представлены сведения уполномоченного органа</a:t>
                      </a:r>
                      <a:r>
                        <a:rPr lang="ru-RU" sz="1200" b="0" i="0" kern="1200" dirty="0" smtClean="0">
                          <a:solidFill>
                            <a:srgbClr val="002060"/>
                          </a:solidFill>
                          <a:latin typeface="+mn-lt"/>
                          <a:ea typeface="+mn-ea"/>
                          <a:cs typeface="+mn-cs"/>
                        </a:rPr>
                        <a:t> государственной власти субъекта Российской Федерации </a:t>
                      </a:r>
                      <a:r>
                        <a:rPr lang="ru-RU" sz="1200" b="1" i="0" kern="1200" dirty="0" smtClean="0">
                          <a:solidFill>
                            <a:srgbClr val="002060"/>
                          </a:solidFill>
                          <a:latin typeface="+mn-lt"/>
                          <a:ea typeface="+mn-ea"/>
                          <a:cs typeface="+mn-cs"/>
                        </a:rPr>
                        <a:t>о наличии или отсутствии лесопарковых зеленых поясов</a:t>
                      </a:r>
                      <a:r>
                        <a:rPr lang="ru-RU" sz="1200" b="0" i="0" kern="1200" dirty="0" smtClean="0">
                          <a:solidFill>
                            <a:srgbClr val="002060"/>
                          </a:solidFill>
                          <a:latin typeface="+mn-lt"/>
                          <a:ea typeface="+mn-ea"/>
                          <a:cs typeface="+mn-cs"/>
                        </a:rPr>
                        <a:t> (далее – ЛПЗП) на участках проведения работ. </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indent="180340" algn="just">
                        <a:lnSpc>
                          <a:spcPct val="107000"/>
                        </a:lnSpc>
                      </a:pPr>
                      <a:r>
                        <a:rPr lang="ru-RU" sz="1200" b="0" i="0" kern="1200" dirty="0" smtClean="0">
                          <a:solidFill>
                            <a:srgbClr val="002060"/>
                          </a:solidFill>
                          <a:latin typeface="+mn-lt"/>
                          <a:ea typeface="+mn-ea"/>
                          <a:cs typeface="+mn-cs"/>
                        </a:rPr>
                        <a:t>Согласно ст. 62.3 Федерального закона от 10.01.2002 г. № 7-ФЗ «</a:t>
                      </a:r>
                      <a:r>
                        <a:rPr lang="ru-RU" sz="1200" b="1" i="0" u="sng" kern="1200" dirty="0" smtClean="0">
                          <a:solidFill>
                            <a:srgbClr val="002060"/>
                          </a:solidFill>
                          <a:latin typeface="+mn-lt"/>
                          <a:ea typeface="+mn-ea"/>
                          <a:cs typeface="+mn-cs"/>
                        </a:rPr>
                        <a:t>сведения о ЛПЗП</a:t>
                      </a:r>
                      <a:r>
                        <a:rPr lang="ru-RU" sz="1200" b="0" i="0" kern="1200" dirty="0" smtClean="0">
                          <a:solidFill>
                            <a:srgbClr val="002060"/>
                          </a:solidFill>
                          <a:latin typeface="+mn-lt"/>
                          <a:ea typeface="+mn-ea"/>
                          <a:cs typeface="+mn-cs"/>
                        </a:rPr>
                        <a:t> и их границах </a:t>
                      </a:r>
                      <a:r>
                        <a:rPr lang="ru-RU" sz="1200" b="1" i="0" u="sng" kern="1200" dirty="0" smtClean="0">
                          <a:solidFill>
                            <a:srgbClr val="002060"/>
                          </a:solidFill>
                          <a:latin typeface="+mn-lt"/>
                          <a:ea typeface="+mn-ea"/>
                          <a:cs typeface="+mn-cs"/>
                        </a:rPr>
                        <a:t>подлежат опубликованию уполномоченным органом </a:t>
                      </a:r>
                      <a:r>
                        <a:rPr lang="ru-RU" sz="1200" b="0" i="0" kern="1200" dirty="0" smtClean="0">
                          <a:solidFill>
                            <a:srgbClr val="002060"/>
                          </a:solidFill>
                          <a:latin typeface="+mn-lt"/>
                          <a:ea typeface="+mn-ea"/>
                          <a:cs typeface="+mn-cs"/>
                        </a:rPr>
                        <a:t>государственной власти субъекта Российской Федерации на своем официальном сайте </a:t>
                      </a:r>
                      <a:r>
                        <a:rPr lang="ru-RU" sz="1200" b="1" i="0" u="sng" kern="1200" dirty="0" smtClean="0">
                          <a:solidFill>
                            <a:srgbClr val="002060"/>
                          </a:solidFill>
                          <a:latin typeface="+mn-lt"/>
                          <a:ea typeface="+mn-ea"/>
                          <a:cs typeface="+mn-cs"/>
                        </a:rPr>
                        <a:t>в информационно-телекоммуникационной сети "Интернет"</a:t>
                      </a:r>
                      <a:r>
                        <a:rPr lang="ru-RU" sz="1200" b="0" i="0" kern="1200" dirty="0" smtClean="0">
                          <a:solidFill>
                            <a:srgbClr val="002060"/>
                          </a:solidFill>
                          <a:latin typeface="+mn-lt"/>
                          <a:ea typeface="+mn-ea"/>
                          <a:cs typeface="+mn-cs"/>
                        </a:rPr>
                        <a:t>. </a:t>
                      </a:r>
                    </a:p>
                    <a:p>
                      <a:pPr indent="180340" algn="just">
                        <a:lnSpc>
                          <a:spcPct val="107000"/>
                        </a:lnSpc>
                      </a:pPr>
                      <a:r>
                        <a:rPr lang="ru-RU" sz="1200" b="0" i="0" kern="1200" dirty="0" smtClean="0">
                          <a:solidFill>
                            <a:srgbClr val="002060"/>
                          </a:solidFill>
                          <a:latin typeface="+mn-lt"/>
                          <a:ea typeface="+mn-ea"/>
                          <a:cs typeface="+mn-cs"/>
                        </a:rPr>
                        <a:t>В соответствии Постановлением Губернатора Краснодарского края от 19.10.2012 г. № 1250 (в действ. редакции) </a:t>
                      </a:r>
                      <a:r>
                        <a:rPr lang="ru-RU" sz="1200" b="0" i="0" kern="1200" dirty="0" err="1" smtClean="0">
                          <a:solidFill>
                            <a:srgbClr val="002060"/>
                          </a:solidFill>
                          <a:latin typeface="+mn-lt"/>
                          <a:ea typeface="+mn-ea"/>
                          <a:cs typeface="+mn-cs"/>
                        </a:rPr>
                        <a:t>пп</a:t>
                      </a:r>
                      <a:r>
                        <a:rPr lang="ru-RU" sz="1200" b="0" i="0" kern="1200" dirty="0" smtClean="0">
                          <a:solidFill>
                            <a:srgbClr val="002060"/>
                          </a:solidFill>
                          <a:latin typeface="+mn-lt"/>
                          <a:ea typeface="+mn-ea"/>
                          <a:cs typeface="+mn-cs"/>
                        </a:rPr>
                        <a:t>. 19) пункта 3.1 </a:t>
                      </a:r>
                      <a:r>
                        <a:rPr lang="ru-RU" sz="1200" b="1" i="0" u="sng" kern="1200" dirty="0" smtClean="0">
                          <a:solidFill>
                            <a:srgbClr val="002060"/>
                          </a:solidFill>
                          <a:latin typeface="+mn-lt"/>
                          <a:ea typeface="+mn-ea"/>
                          <a:cs typeface="+mn-cs"/>
                        </a:rPr>
                        <a:t>уполномоченным органом на опубликование схем ЛПЗП на официальном сайте в сети «Интернет» является Министерство природных ресурсов Краснодарского края.</a:t>
                      </a:r>
                    </a:p>
                    <a:p>
                      <a:pPr indent="180340" algn="just">
                        <a:lnSpc>
                          <a:spcPct val="107000"/>
                        </a:lnSpc>
                      </a:pPr>
                      <a:r>
                        <a:rPr lang="ru-RU" sz="1200" b="1" i="0" u="sng" kern="1200" dirty="0" smtClean="0">
                          <a:solidFill>
                            <a:srgbClr val="002060"/>
                          </a:solidFill>
                          <a:latin typeface="+mn-lt"/>
                          <a:ea typeface="+mn-ea"/>
                          <a:cs typeface="+mn-cs"/>
                        </a:rPr>
                        <a:t>На официальном сайте в сети «Интернет» Министерством Природных ресурсов Краснодарского края опубликованы схемы ЛПЗП</a:t>
                      </a:r>
                      <a:r>
                        <a:rPr lang="ru-RU" sz="1200" b="0" i="0" u="none" kern="1200" dirty="0" smtClean="0">
                          <a:solidFill>
                            <a:srgbClr val="002060"/>
                          </a:solidFill>
                          <a:latin typeface="+mn-lt"/>
                          <a:ea typeface="+mn-ea"/>
                          <a:cs typeface="+mn-cs"/>
                        </a:rPr>
                        <a:t> </a:t>
                      </a:r>
                      <a:r>
                        <a:rPr lang="ru-RU" sz="1200" b="0" i="0" kern="1200" dirty="0" smtClean="0">
                          <a:solidFill>
                            <a:srgbClr val="002060"/>
                          </a:solidFill>
                          <a:latin typeface="+mn-lt"/>
                          <a:ea typeface="+mn-ea"/>
                          <a:cs typeface="+mn-cs"/>
                        </a:rPr>
                        <a:t>и исчерпывающие сведения о границах ЛПЗП, которые легли в основу отражения данных сведений в материалах инженерно-экологических изысканий по Объекту. Согласно указанных сведений в отношении объекта ЛПЗП находятся за границей его размещения на значительном удалении. </a:t>
                      </a:r>
                    </a:p>
                    <a:p>
                      <a:pPr indent="180340" algn="just">
                        <a:lnSpc>
                          <a:spcPct val="107000"/>
                        </a:lnSpc>
                      </a:pPr>
                      <a:r>
                        <a:rPr lang="ru-RU" sz="1200" b="0" i="0" kern="1200" dirty="0" smtClean="0">
                          <a:solidFill>
                            <a:srgbClr val="002060"/>
                          </a:solidFill>
                          <a:latin typeface="+mn-lt"/>
                          <a:ea typeface="+mn-ea"/>
                          <a:cs typeface="+mn-cs"/>
                        </a:rPr>
                        <a:t>Таким образом:</a:t>
                      </a:r>
                    </a:p>
                    <a:p>
                      <a:pPr indent="180340" algn="just">
                        <a:lnSpc>
                          <a:spcPct val="107000"/>
                        </a:lnSpc>
                      </a:pPr>
                      <a:r>
                        <a:rPr lang="ru-RU" sz="1200" b="0" i="0" kern="1200" dirty="0" smtClean="0">
                          <a:solidFill>
                            <a:srgbClr val="002060"/>
                          </a:solidFill>
                          <a:latin typeface="+mn-lt"/>
                          <a:ea typeface="+mn-ea"/>
                          <a:cs typeface="+mn-cs"/>
                        </a:rPr>
                        <a:t>•	представленные уполномоченным органом в установленном порядке на официальном сайте в сети интернет сведения содержат исчерпывающую информацию о точном адресном местоположении ЛПЗП; </a:t>
                      </a:r>
                    </a:p>
                    <a:p>
                      <a:pPr indent="180340" algn="just">
                        <a:lnSpc>
                          <a:spcPct val="107000"/>
                        </a:lnSpc>
                      </a:pPr>
                      <a:r>
                        <a:rPr lang="ru-RU" sz="1200" b="0" i="0" kern="1200" dirty="0" smtClean="0">
                          <a:solidFill>
                            <a:srgbClr val="002060"/>
                          </a:solidFill>
                          <a:latin typeface="+mn-lt"/>
                          <a:ea typeface="+mn-ea"/>
                          <a:cs typeface="+mn-cs"/>
                        </a:rPr>
                        <a:t>•	согласно сведений схем ЛПЗП, опубликованных в установленном Законом порядке, ЛПЗП размещаются вне участка проведения работ.</a:t>
                      </a:r>
                    </a:p>
                    <a:p>
                      <a:pPr indent="180340" algn="just">
                        <a:lnSpc>
                          <a:spcPct val="107000"/>
                        </a:lnSpc>
                      </a:pPr>
                      <a:r>
                        <a:rPr lang="ru-RU" sz="1200" b="0" i="0" kern="1200" dirty="0" smtClean="0">
                          <a:solidFill>
                            <a:srgbClr val="002060"/>
                          </a:solidFill>
                          <a:latin typeface="+mn-lt"/>
                          <a:ea typeface="+mn-ea"/>
                          <a:cs typeface="+mn-cs"/>
                        </a:rPr>
                        <a:t>Несмотря на указанное обстоятельство Экспертиза потребовала представить дополнительно письмо от Минприроды Краснодарского края об отсутствии ЛПЗП в границах размещения Объекта</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vMerge="1">
                  <a:txBody>
                    <a:bodyPr/>
                    <a:lstStyle/>
                    <a:p>
                      <a:pPr indent="180340" algn="just">
                        <a:lnSpc>
                          <a:spcPct val="107000"/>
                        </a:lnSpc>
                      </a:pPr>
                      <a:endParaRPr lang="ru-RU" sz="1400" b="0" i="0" kern="1200" dirty="0" smtClean="0">
                        <a:solidFill>
                          <a:srgbClr val="002060"/>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r>
            </a:tbl>
          </a:graphicData>
        </a:graphic>
      </p:graphicFrame>
      <p:pic>
        <p:nvPicPr>
          <p:cNvPr id="9" name="Рисунок 8"/>
          <p:cNvPicPr>
            <a:picLocks noChangeAspect="1"/>
          </p:cNvPicPr>
          <p:nvPr/>
        </p:nvPicPr>
        <p:blipFill>
          <a:blip r:embed="rId5"/>
          <a:stretch>
            <a:fillRect/>
          </a:stretch>
        </p:blipFill>
        <p:spPr>
          <a:xfrm>
            <a:off x="8050613" y="1522484"/>
            <a:ext cx="3752344" cy="4975153"/>
          </a:xfrm>
          <a:prstGeom prst="rect">
            <a:avLst/>
          </a:prstGeom>
          <a:effectLst>
            <a:softEdge rad="31750"/>
          </a:effectLst>
        </p:spPr>
      </p:pic>
      <p:sp>
        <p:nvSpPr>
          <p:cNvPr id="10"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17</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9186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23" name="Прямоугольник 22"/>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2. Проблемы сбора исходно разрешительной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3"/>
            <a:ext cx="10083115" cy="412622"/>
          </a:xfrm>
        </p:spPr>
        <p:txBody>
          <a:bodyPr anchor="ctr">
            <a:noAutofit/>
          </a:bodyPr>
          <a:lstStyle/>
          <a:p>
            <a:r>
              <a:rPr lang="ru-RU" b="1" dirty="0" smtClean="0">
                <a:solidFill>
                  <a:srgbClr val="002060"/>
                </a:solidFill>
              </a:rPr>
              <a:t>2.4. </a:t>
            </a:r>
            <a:r>
              <a:rPr lang="ru-RU" b="1" dirty="0" smtClean="0">
                <a:solidFill>
                  <a:srgbClr val="002060"/>
                </a:solidFill>
              </a:rPr>
              <a:t>Пути решения</a:t>
            </a: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5" name="Схема 4"/>
          <p:cNvGraphicFramePr/>
          <p:nvPr>
            <p:extLst>
              <p:ext uri="{D42A27DB-BD31-4B8C-83A1-F6EECF244321}">
                <p14:modId xmlns:p14="http://schemas.microsoft.com/office/powerpoint/2010/main" val="4050679124"/>
              </p:ext>
            </p:extLst>
          </p:nvPr>
        </p:nvGraphicFramePr>
        <p:xfrm>
          <a:off x="252259" y="1216765"/>
          <a:ext cx="11678240" cy="19937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 name="Группа 5"/>
          <p:cNvGrpSpPr/>
          <p:nvPr/>
        </p:nvGrpSpPr>
        <p:grpSpPr>
          <a:xfrm>
            <a:off x="255074" y="3378782"/>
            <a:ext cx="11672608" cy="3118855"/>
            <a:chOff x="255074" y="3378782"/>
            <a:chExt cx="11672608" cy="3310995"/>
          </a:xfrm>
        </p:grpSpPr>
        <p:sp>
          <p:nvSpPr>
            <p:cNvPr id="7" name="Полилиния 6"/>
            <p:cNvSpPr/>
            <p:nvPr/>
          </p:nvSpPr>
          <p:spPr>
            <a:xfrm>
              <a:off x="255074" y="3378782"/>
              <a:ext cx="2762747" cy="3310995"/>
            </a:xfrm>
            <a:custGeom>
              <a:avLst/>
              <a:gdLst>
                <a:gd name="connsiteX0" fmla="*/ 0 w 2762747"/>
                <a:gd name="connsiteY0" fmla="*/ 276275 h 3310995"/>
                <a:gd name="connsiteX1" fmla="*/ 276275 w 2762747"/>
                <a:gd name="connsiteY1" fmla="*/ 0 h 3310995"/>
                <a:gd name="connsiteX2" fmla="*/ 2486472 w 2762747"/>
                <a:gd name="connsiteY2" fmla="*/ 0 h 3310995"/>
                <a:gd name="connsiteX3" fmla="*/ 2762747 w 2762747"/>
                <a:gd name="connsiteY3" fmla="*/ 276275 h 3310995"/>
                <a:gd name="connsiteX4" fmla="*/ 2762747 w 2762747"/>
                <a:gd name="connsiteY4" fmla="*/ 3034720 h 3310995"/>
                <a:gd name="connsiteX5" fmla="*/ 2486472 w 2762747"/>
                <a:gd name="connsiteY5" fmla="*/ 3310995 h 3310995"/>
                <a:gd name="connsiteX6" fmla="*/ 276275 w 2762747"/>
                <a:gd name="connsiteY6" fmla="*/ 3310995 h 3310995"/>
                <a:gd name="connsiteX7" fmla="*/ 0 w 2762747"/>
                <a:gd name="connsiteY7" fmla="*/ 3034720 h 3310995"/>
                <a:gd name="connsiteX8" fmla="*/ 0 w 2762747"/>
                <a:gd name="connsiteY8" fmla="*/ 276275 h 331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747" h="3310995">
                  <a:moveTo>
                    <a:pt x="0" y="276275"/>
                  </a:moveTo>
                  <a:cubicBezTo>
                    <a:pt x="0" y="123693"/>
                    <a:pt x="123693" y="0"/>
                    <a:pt x="276275" y="0"/>
                  </a:cubicBezTo>
                  <a:lnTo>
                    <a:pt x="2486472" y="0"/>
                  </a:lnTo>
                  <a:cubicBezTo>
                    <a:pt x="2639054" y="0"/>
                    <a:pt x="2762747" y="123693"/>
                    <a:pt x="2762747" y="276275"/>
                  </a:cubicBezTo>
                  <a:lnTo>
                    <a:pt x="2762747" y="3034720"/>
                  </a:lnTo>
                  <a:cubicBezTo>
                    <a:pt x="2762747" y="3187302"/>
                    <a:pt x="2639054" y="3310995"/>
                    <a:pt x="2486472" y="3310995"/>
                  </a:cubicBezTo>
                  <a:lnTo>
                    <a:pt x="276275" y="3310995"/>
                  </a:lnTo>
                  <a:cubicBezTo>
                    <a:pt x="123693" y="3310995"/>
                    <a:pt x="0" y="3187302"/>
                    <a:pt x="0" y="3034720"/>
                  </a:cubicBezTo>
                  <a:lnTo>
                    <a:pt x="0" y="276275"/>
                  </a:lnTo>
                  <a:close/>
                </a:path>
              </a:pathLst>
            </a:custGeom>
            <a:solidFill>
              <a:srgbClr val="D2DEEF">
                <a:alpha val="80000"/>
              </a:srgb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80000" tIns="180000" rIns="180000" bIns="2371037" numCol="1" spcCol="1270" anchor="t" anchorCtr="0">
              <a:noAutofit/>
            </a:bodyPr>
            <a:lstStyle/>
            <a:p>
              <a:pPr lvl="0" algn="l" defTabSz="622300">
                <a:lnSpc>
                  <a:spcPct val="90000"/>
                </a:lnSpc>
                <a:spcBef>
                  <a:spcPct val="0"/>
                </a:spcBef>
                <a:spcAft>
                  <a:spcPct val="35000"/>
                </a:spcAft>
              </a:pPr>
              <a:r>
                <a:rPr lang="ru-RU" sz="1400" kern="1200" dirty="0" smtClean="0"/>
                <a:t>Обеспечить полную легитимность сведений, получаемых из ИСОГД для выполнения </a:t>
              </a:r>
              <a:r>
                <a:rPr lang="ru-RU" sz="1400" kern="1200" dirty="0" err="1" smtClean="0"/>
                <a:t>предпроектных</a:t>
              </a:r>
              <a:r>
                <a:rPr lang="ru-RU" sz="1400" kern="1200" dirty="0" smtClean="0"/>
                <a:t>, проектных и строительно-монтажных работ</a:t>
              </a:r>
              <a:r>
                <a:rPr lang="ru-RU" sz="1400" kern="1200" dirty="0" smtClean="0"/>
                <a:t>.</a:t>
              </a:r>
            </a:p>
            <a:p>
              <a:pPr lvl="0" algn="l" defTabSz="622300">
                <a:lnSpc>
                  <a:spcPct val="90000"/>
                </a:lnSpc>
                <a:spcBef>
                  <a:spcPct val="0"/>
                </a:spcBef>
                <a:spcAft>
                  <a:spcPct val="35000"/>
                </a:spcAft>
              </a:pPr>
              <a:r>
                <a:rPr lang="ru-RU" sz="1400" kern="1200" dirty="0" smtClean="0"/>
                <a:t>Правовой </a:t>
              </a:r>
              <a:r>
                <a:rPr lang="ru-RU" sz="1400" kern="1200" dirty="0" smtClean="0"/>
                <a:t>статус сведений из ИСОГД должен однозначно обеспечивать отсутствие необходимости получать дополнительно какие-либо официальные письма из любых уполномоченных органов.</a:t>
              </a:r>
              <a:endParaRPr lang="ru-RU" sz="1400" kern="1200" dirty="0"/>
            </a:p>
          </p:txBody>
        </p:sp>
        <p:sp>
          <p:nvSpPr>
            <p:cNvPr id="14" name="Полилиния 13"/>
            <p:cNvSpPr/>
            <p:nvPr/>
          </p:nvSpPr>
          <p:spPr>
            <a:xfrm>
              <a:off x="3225028" y="3378782"/>
              <a:ext cx="2762747" cy="3310995"/>
            </a:xfrm>
            <a:custGeom>
              <a:avLst/>
              <a:gdLst>
                <a:gd name="connsiteX0" fmla="*/ 0 w 2762747"/>
                <a:gd name="connsiteY0" fmla="*/ 276275 h 3310995"/>
                <a:gd name="connsiteX1" fmla="*/ 276275 w 2762747"/>
                <a:gd name="connsiteY1" fmla="*/ 0 h 3310995"/>
                <a:gd name="connsiteX2" fmla="*/ 2486472 w 2762747"/>
                <a:gd name="connsiteY2" fmla="*/ 0 h 3310995"/>
                <a:gd name="connsiteX3" fmla="*/ 2762747 w 2762747"/>
                <a:gd name="connsiteY3" fmla="*/ 276275 h 3310995"/>
                <a:gd name="connsiteX4" fmla="*/ 2762747 w 2762747"/>
                <a:gd name="connsiteY4" fmla="*/ 3034720 h 3310995"/>
                <a:gd name="connsiteX5" fmla="*/ 2486472 w 2762747"/>
                <a:gd name="connsiteY5" fmla="*/ 3310995 h 3310995"/>
                <a:gd name="connsiteX6" fmla="*/ 276275 w 2762747"/>
                <a:gd name="connsiteY6" fmla="*/ 3310995 h 3310995"/>
                <a:gd name="connsiteX7" fmla="*/ 0 w 2762747"/>
                <a:gd name="connsiteY7" fmla="*/ 3034720 h 3310995"/>
                <a:gd name="connsiteX8" fmla="*/ 0 w 2762747"/>
                <a:gd name="connsiteY8" fmla="*/ 276275 h 331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747" h="3310995">
                  <a:moveTo>
                    <a:pt x="0" y="276275"/>
                  </a:moveTo>
                  <a:cubicBezTo>
                    <a:pt x="0" y="123693"/>
                    <a:pt x="123693" y="0"/>
                    <a:pt x="276275" y="0"/>
                  </a:cubicBezTo>
                  <a:lnTo>
                    <a:pt x="2486472" y="0"/>
                  </a:lnTo>
                  <a:cubicBezTo>
                    <a:pt x="2639054" y="0"/>
                    <a:pt x="2762747" y="123693"/>
                    <a:pt x="2762747" y="276275"/>
                  </a:cubicBezTo>
                  <a:lnTo>
                    <a:pt x="2762747" y="3034720"/>
                  </a:lnTo>
                  <a:cubicBezTo>
                    <a:pt x="2762747" y="3187302"/>
                    <a:pt x="2639054" y="3310995"/>
                    <a:pt x="2486472" y="3310995"/>
                  </a:cubicBezTo>
                  <a:lnTo>
                    <a:pt x="276275" y="3310995"/>
                  </a:lnTo>
                  <a:cubicBezTo>
                    <a:pt x="123693" y="3310995"/>
                    <a:pt x="0" y="3187302"/>
                    <a:pt x="0" y="3034720"/>
                  </a:cubicBezTo>
                  <a:lnTo>
                    <a:pt x="0" y="276275"/>
                  </a:lnTo>
                  <a:close/>
                </a:path>
              </a:pathLst>
            </a:custGeom>
            <a:solidFill>
              <a:srgbClr val="D2DEEF">
                <a:alpha val="8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80000" tIns="756000" rIns="180000" bIns="2371037" numCol="1" spcCol="1270" anchor="t" anchorCtr="0">
              <a:noAutofit/>
            </a:bodyPr>
            <a:lstStyle/>
            <a:p>
              <a:pPr lvl="0" algn="l" defTabSz="622300">
                <a:lnSpc>
                  <a:spcPct val="90000"/>
                </a:lnSpc>
                <a:spcBef>
                  <a:spcPct val="0"/>
                </a:spcBef>
                <a:spcAft>
                  <a:spcPct val="35000"/>
                </a:spcAft>
              </a:pPr>
              <a:r>
                <a:rPr lang="ru-RU" sz="1400" kern="1200" dirty="0" smtClean="0"/>
                <a:t>Обязать уполномоченные органы и заинтересованные организации внести в ИСОГД сведения, подлежащие учету при выполнении </a:t>
              </a:r>
              <a:r>
                <a:rPr lang="ru-RU" sz="1400" kern="1200" dirty="0" err="1" smtClean="0"/>
                <a:t>предпроектных</a:t>
              </a:r>
              <a:r>
                <a:rPr lang="ru-RU" sz="1400" kern="1200" dirty="0" smtClean="0"/>
                <a:t>, проектных и строительно-монтажных работ.</a:t>
              </a:r>
              <a:endParaRPr lang="ru-RU" sz="1400" kern="1200" dirty="0"/>
            </a:p>
          </p:txBody>
        </p:sp>
        <p:sp>
          <p:nvSpPr>
            <p:cNvPr id="15" name="Полилиния 14"/>
            <p:cNvSpPr/>
            <p:nvPr/>
          </p:nvSpPr>
          <p:spPr>
            <a:xfrm>
              <a:off x="6194982" y="3378782"/>
              <a:ext cx="2762747" cy="3310995"/>
            </a:xfrm>
            <a:custGeom>
              <a:avLst/>
              <a:gdLst>
                <a:gd name="connsiteX0" fmla="*/ 0 w 2762747"/>
                <a:gd name="connsiteY0" fmla="*/ 276275 h 3310995"/>
                <a:gd name="connsiteX1" fmla="*/ 276275 w 2762747"/>
                <a:gd name="connsiteY1" fmla="*/ 0 h 3310995"/>
                <a:gd name="connsiteX2" fmla="*/ 2486472 w 2762747"/>
                <a:gd name="connsiteY2" fmla="*/ 0 h 3310995"/>
                <a:gd name="connsiteX3" fmla="*/ 2762747 w 2762747"/>
                <a:gd name="connsiteY3" fmla="*/ 276275 h 3310995"/>
                <a:gd name="connsiteX4" fmla="*/ 2762747 w 2762747"/>
                <a:gd name="connsiteY4" fmla="*/ 3034720 h 3310995"/>
                <a:gd name="connsiteX5" fmla="*/ 2486472 w 2762747"/>
                <a:gd name="connsiteY5" fmla="*/ 3310995 h 3310995"/>
                <a:gd name="connsiteX6" fmla="*/ 276275 w 2762747"/>
                <a:gd name="connsiteY6" fmla="*/ 3310995 h 3310995"/>
                <a:gd name="connsiteX7" fmla="*/ 0 w 2762747"/>
                <a:gd name="connsiteY7" fmla="*/ 3034720 h 3310995"/>
                <a:gd name="connsiteX8" fmla="*/ 0 w 2762747"/>
                <a:gd name="connsiteY8" fmla="*/ 276275 h 331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747" h="3310995">
                  <a:moveTo>
                    <a:pt x="0" y="276275"/>
                  </a:moveTo>
                  <a:cubicBezTo>
                    <a:pt x="0" y="123693"/>
                    <a:pt x="123693" y="0"/>
                    <a:pt x="276275" y="0"/>
                  </a:cubicBezTo>
                  <a:lnTo>
                    <a:pt x="2486472" y="0"/>
                  </a:lnTo>
                  <a:cubicBezTo>
                    <a:pt x="2639054" y="0"/>
                    <a:pt x="2762747" y="123693"/>
                    <a:pt x="2762747" y="276275"/>
                  </a:cubicBezTo>
                  <a:lnTo>
                    <a:pt x="2762747" y="3034720"/>
                  </a:lnTo>
                  <a:cubicBezTo>
                    <a:pt x="2762747" y="3187302"/>
                    <a:pt x="2639054" y="3310995"/>
                    <a:pt x="2486472" y="3310995"/>
                  </a:cubicBezTo>
                  <a:lnTo>
                    <a:pt x="276275" y="3310995"/>
                  </a:lnTo>
                  <a:cubicBezTo>
                    <a:pt x="123693" y="3310995"/>
                    <a:pt x="0" y="3187302"/>
                    <a:pt x="0" y="3034720"/>
                  </a:cubicBezTo>
                  <a:lnTo>
                    <a:pt x="0" y="276275"/>
                  </a:lnTo>
                  <a:close/>
                </a:path>
              </a:pathLst>
            </a:custGeom>
            <a:solidFill>
              <a:srgbClr val="D2DEEF">
                <a:alpha val="8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80000" tIns="1152000" rIns="180000" bIns="2371037" numCol="1" spcCol="1270" anchor="t" anchorCtr="0">
              <a:noAutofit/>
            </a:bodyPr>
            <a:lstStyle/>
            <a:p>
              <a:pPr lvl="0" algn="l" defTabSz="622300">
                <a:lnSpc>
                  <a:spcPct val="90000"/>
                </a:lnSpc>
                <a:spcBef>
                  <a:spcPct val="0"/>
                </a:spcBef>
                <a:spcAft>
                  <a:spcPct val="35000"/>
                </a:spcAft>
              </a:pPr>
              <a:r>
                <a:rPr lang="ru-RU" sz="1400" kern="1200" dirty="0" smtClean="0"/>
                <a:t>Обеспечить заказчикам объектов капитального строительства прямой или упрощенный, ускоренный доступ к сведениям ИСОГД.</a:t>
              </a:r>
              <a:endParaRPr lang="ru-RU" sz="1400" kern="1200" dirty="0"/>
            </a:p>
          </p:txBody>
        </p:sp>
        <p:sp>
          <p:nvSpPr>
            <p:cNvPr id="16" name="Полилиния 15"/>
            <p:cNvSpPr/>
            <p:nvPr/>
          </p:nvSpPr>
          <p:spPr>
            <a:xfrm>
              <a:off x="9164935" y="3378782"/>
              <a:ext cx="2762747" cy="3310995"/>
            </a:xfrm>
            <a:custGeom>
              <a:avLst/>
              <a:gdLst>
                <a:gd name="connsiteX0" fmla="*/ 0 w 2762747"/>
                <a:gd name="connsiteY0" fmla="*/ 276275 h 3310995"/>
                <a:gd name="connsiteX1" fmla="*/ 276275 w 2762747"/>
                <a:gd name="connsiteY1" fmla="*/ 0 h 3310995"/>
                <a:gd name="connsiteX2" fmla="*/ 2486472 w 2762747"/>
                <a:gd name="connsiteY2" fmla="*/ 0 h 3310995"/>
                <a:gd name="connsiteX3" fmla="*/ 2762747 w 2762747"/>
                <a:gd name="connsiteY3" fmla="*/ 276275 h 3310995"/>
                <a:gd name="connsiteX4" fmla="*/ 2762747 w 2762747"/>
                <a:gd name="connsiteY4" fmla="*/ 3034720 h 3310995"/>
                <a:gd name="connsiteX5" fmla="*/ 2486472 w 2762747"/>
                <a:gd name="connsiteY5" fmla="*/ 3310995 h 3310995"/>
                <a:gd name="connsiteX6" fmla="*/ 276275 w 2762747"/>
                <a:gd name="connsiteY6" fmla="*/ 3310995 h 3310995"/>
                <a:gd name="connsiteX7" fmla="*/ 0 w 2762747"/>
                <a:gd name="connsiteY7" fmla="*/ 3034720 h 3310995"/>
                <a:gd name="connsiteX8" fmla="*/ 0 w 2762747"/>
                <a:gd name="connsiteY8" fmla="*/ 276275 h 331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747" h="3310995">
                  <a:moveTo>
                    <a:pt x="0" y="276275"/>
                  </a:moveTo>
                  <a:cubicBezTo>
                    <a:pt x="0" y="123693"/>
                    <a:pt x="123693" y="0"/>
                    <a:pt x="276275" y="0"/>
                  </a:cubicBezTo>
                  <a:lnTo>
                    <a:pt x="2486472" y="0"/>
                  </a:lnTo>
                  <a:cubicBezTo>
                    <a:pt x="2639054" y="0"/>
                    <a:pt x="2762747" y="123693"/>
                    <a:pt x="2762747" y="276275"/>
                  </a:cubicBezTo>
                  <a:lnTo>
                    <a:pt x="2762747" y="3034720"/>
                  </a:lnTo>
                  <a:cubicBezTo>
                    <a:pt x="2762747" y="3187302"/>
                    <a:pt x="2639054" y="3310995"/>
                    <a:pt x="2486472" y="3310995"/>
                  </a:cubicBezTo>
                  <a:lnTo>
                    <a:pt x="276275" y="3310995"/>
                  </a:lnTo>
                  <a:cubicBezTo>
                    <a:pt x="123693" y="3310995"/>
                    <a:pt x="0" y="3187302"/>
                    <a:pt x="0" y="3034720"/>
                  </a:cubicBezTo>
                  <a:lnTo>
                    <a:pt x="0" y="276275"/>
                  </a:lnTo>
                  <a:close/>
                </a:path>
              </a:pathLst>
            </a:custGeom>
            <a:solidFill>
              <a:srgbClr val="D2DEEF">
                <a:alpha val="8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80000" tIns="180000" rIns="180000" bIns="2371037" numCol="1" spcCol="1270" anchor="t" anchorCtr="0">
              <a:noAutofit/>
            </a:bodyPr>
            <a:lstStyle/>
            <a:p>
              <a:pPr lvl="0" algn="l" defTabSz="622300">
                <a:lnSpc>
                  <a:spcPct val="90000"/>
                </a:lnSpc>
                <a:spcBef>
                  <a:spcPct val="0"/>
                </a:spcBef>
                <a:spcAft>
                  <a:spcPct val="35000"/>
                </a:spcAft>
              </a:pPr>
              <a:r>
                <a:rPr lang="ru-RU" sz="1400" kern="1200" dirty="0" err="1" smtClean="0"/>
                <a:t>Легитимизировать</a:t>
              </a:r>
              <a:r>
                <a:rPr lang="ru-RU" sz="1400" kern="1200" dirty="0" smtClean="0"/>
                <a:t> принцип «презумпции невиновности» для пользователей ИСОГД:</a:t>
              </a:r>
            </a:p>
          </p:txBody>
        </p:sp>
        <p:sp>
          <p:nvSpPr>
            <p:cNvPr id="18" name="Полилиния 17"/>
            <p:cNvSpPr/>
            <p:nvPr/>
          </p:nvSpPr>
          <p:spPr>
            <a:xfrm>
              <a:off x="9441210" y="4373050"/>
              <a:ext cx="2210198" cy="998310"/>
            </a:xfrm>
            <a:custGeom>
              <a:avLst/>
              <a:gdLst>
                <a:gd name="connsiteX0" fmla="*/ 0 w 2210198"/>
                <a:gd name="connsiteY0" fmla="*/ 99831 h 998310"/>
                <a:gd name="connsiteX1" fmla="*/ 99831 w 2210198"/>
                <a:gd name="connsiteY1" fmla="*/ 0 h 998310"/>
                <a:gd name="connsiteX2" fmla="*/ 2110367 w 2210198"/>
                <a:gd name="connsiteY2" fmla="*/ 0 h 998310"/>
                <a:gd name="connsiteX3" fmla="*/ 2210198 w 2210198"/>
                <a:gd name="connsiteY3" fmla="*/ 99831 h 998310"/>
                <a:gd name="connsiteX4" fmla="*/ 2210198 w 2210198"/>
                <a:gd name="connsiteY4" fmla="*/ 898479 h 998310"/>
                <a:gd name="connsiteX5" fmla="*/ 2110367 w 2210198"/>
                <a:gd name="connsiteY5" fmla="*/ 998310 h 998310"/>
                <a:gd name="connsiteX6" fmla="*/ 99831 w 2210198"/>
                <a:gd name="connsiteY6" fmla="*/ 998310 h 998310"/>
                <a:gd name="connsiteX7" fmla="*/ 0 w 2210198"/>
                <a:gd name="connsiteY7" fmla="*/ 898479 h 998310"/>
                <a:gd name="connsiteX8" fmla="*/ 0 w 2210198"/>
                <a:gd name="connsiteY8" fmla="*/ 99831 h 99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0198" h="998310">
                  <a:moveTo>
                    <a:pt x="0" y="99831"/>
                  </a:moveTo>
                  <a:cubicBezTo>
                    <a:pt x="0" y="44696"/>
                    <a:pt x="44696" y="0"/>
                    <a:pt x="99831" y="0"/>
                  </a:cubicBezTo>
                  <a:lnTo>
                    <a:pt x="2110367" y="0"/>
                  </a:lnTo>
                  <a:cubicBezTo>
                    <a:pt x="2165502" y="0"/>
                    <a:pt x="2210198" y="44696"/>
                    <a:pt x="2210198" y="99831"/>
                  </a:cubicBezTo>
                  <a:lnTo>
                    <a:pt x="2210198" y="898479"/>
                  </a:lnTo>
                  <a:cubicBezTo>
                    <a:pt x="2210198" y="953614"/>
                    <a:pt x="2165502" y="998310"/>
                    <a:pt x="2110367" y="998310"/>
                  </a:cubicBezTo>
                  <a:lnTo>
                    <a:pt x="99831" y="998310"/>
                  </a:lnTo>
                  <a:cubicBezTo>
                    <a:pt x="44696" y="998310"/>
                    <a:pt x="0" y="953614"/>
                    <a:pt x="0" y="898479"/>
                  </a:cubicBezTo>
                  <a:lnTo>
                    <a:pt x="0" y="9983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20" tIns="52100" rIns="59720" bIns="52100" numCol="1" spcCol="1270" anchor="ctr" anchorCtr="0">
              <a:noAutofit/>
            </a:bodyPr>
            <a:lstStyle/>
            <a:p>
              <a:pPr marL="171450" lvl="0" indent="-171450" algn="l" defTabSz="533400">
                <a:lnSpc>
                  <a:spcPct val="90000"/>
                </a:lnSpc>
                <a:spcBef>
                  <a:spcPct val="0"/>
                </a:spcBef>
                <a:spcAft>
                  <a:spcPct val="35000"/>
                </a:spcAft>
                <a:buFont typeface="Wingdings" panose="05000000000000000000" pitchFamily="2" charset="2"/>
                <a:buChar char="§"/>
              </a:pPr>
              <a:r>
                <a:rPr lang="ru-RU" sz="1200" kern="1200" dirty="0" smtClean="0">
                  <a:solidFill>
                    <a:schemeClr val="tx1"/>
                  </a:solidFill>
                </a:rPr>
                <a:t>Правовая защищенность решений, принятых заказчиком объекта капитального строительства согласно сведениям из ИСОГД.</a:t>
              </a:r>
            </a:p>
          </p:txBody>
        </p:sp>
        <p:sp>
          <p:nvSpPr>
            <p:cNvPr id="19" name="Полилиния 18"/>
            <p:cNvSpPr/>
            <p:nvPr/>
          </p:nvSpPr>
          <p:spPr>
            <a:xfrm>
              <a:off x="9441210" y="5524946"/>
              <a:ext cx="2210198" cy="998310"/>
            </a:xfrm>
            <a:custGeom>
              <a:avLst/>
              <a:gdLst>
                <a:gd name="connsiteX0" fmla="*/ 0 w 2210198"/>
                <a:gd name="connsiteY0" fmla="*/ 99831 h 998310"/>
                <a:gd name="connsiteX1" fmla="*/ 99831 w 2210198"/>
                <a:gd name="connsiteY1" fmla="*/ 0 h 998310"/>
                <a:gd name="connsiteX2" fmla="*/ 2110367 w 2210198"/>
                <a:gd name="connsiteY2" fmla="*/ 0 h 998310"/>
                <a:gd name="connsiteX3" fmla="*/ 2210198 w 2210198"/>
                <a:gd name="connsiteY3" fmla="*/ 99831 h 998310"/>
                <a:gd name="connsiteX4" fmla="*/ 2210198 w 2210198"/>
                <a:gd name="connsiteY4" fmla="*/ 898479 h 998310"/>
                <a:gd name="connsiteX5" fmla="*/ 2110367 w 2210198"/>
                <a:gd name="connsiteY5" fmla="*/ 998310 h 998310"/>
                <a:gd name="connsiteX6" fmla="*/ 99831 w 2210198"/>
                <a:gd name="connsiteY6" fmla="*/ 998310 h 998310"/>
                <a:gd name="connsiteX7" fmla="*/ 0 w 2210198"/>
                <a:gd name="connsiteY7" fmla="*/ 898479 h 998310"/>
                <a:gd name="connsiteX8" fmla="*/ 0 w 2210198"/>
                <a:gd name="connsiteY8" fmla="*/ 99831 h 99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0198" h="998310">
                  <a:moveTo>
                    <a:pt x="0" y="99831"/>
                  </a:moveTo>
                  <a:cubicBezTo>
                    <a:pt x="0" y="44696"/>
                    <a:pt x="44696" y="0"/>
                    <a:pt x="99831" y="0"/>
                  </a:cubicBezTo>
                  <a:lnTo>
                    <a:pt x="2110367" y="0"/>
                  </a:lnTo>
                  <a:cubicBezTo>
                    <a:pt x="2165502" y="0"/>
                    <a:pt x="2210198" y="44696"/>
                    <a:pt x="2210198" y="99831"/>
                  </a:cubicBezTo>
                  <a:lnTo>
                    <a:pt x="2210198" y="898479"/>
                  </a:lnTo>
                  <a:cubicBezTo>
                    <a:pt x="2210198" y="953614"/>
                    <a:pt x="2165502" y="998310"/>
                    <a:pt x="2110367" y="998310"/>
                  </a:cubicBezTo>
                  <a:lnTo>
                    <a:pt x="99831" y="998310"/>
                  </a:lnTo>
                  <a:cubicBezTo>
                    <a:pt x="44696" y="998310"/>
                    <a:pt x="0" y="953614"/>
                    <a:pt x="0" y="898479"/>
                  </a:cubicBezTo>
                  <a:lnTo>
                    <a:pt x="0" y="9983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20" tIns="52100" rIns="59720" bIns="52100" numCol="1" spcCol="1270" anchor="ctr" anchorCtr="0">
              <a:noAutofit/>
            </a:bodyPr>
            <a:lstStyle/>
            <a:p>
              <a:pPr marL="171450" lvl="0" indent="-171450" algn="l" defTabSz="533400">
                <a:lnSpc>
                  <a:spcPct val="90000"/>
                </a:lnSpc>
                <a:spcBef>
                  <a:spcPct val="0"/>
                </a:spcBef>
                <a:spcAft>
                  <a:spcPct val="35000"/>
                </a:spcAft>
                <a:buFont typeface="Wingdings" panose="05000000000000000000" pitchFamily="2" charset="2"/>
                <a:buChar char="§"/>
              </a:pPr>
              <a:r>
                <a:rPr lang="ru-RU" sz="1200" kern="1200" dirty="0" err="1" smtClean="0">
                  <a:solidFill>
                    <a:schemeClr val="tx1"/>
                  </a:solidFill>
                </a:rPr>
                <a:t>Нелегитимность</a:t>
              </a:r>
              <a:r>
                <a:rPr lang="ru-RU" sz="1200" kern="1200" dirty="0" smtClean="0">
                  <a:solidFill>
                    <a:schemeClr val="tx1"/>
                  </a:solidFill>
                </a:rPr>
                <a:t> позиции заинтересованной стороны, уполномоченного органа, не обеспечившего своевременное внесение в ИСОГД требуемых сведений.</a:t>
              </a:r>
            </a:p>
          </p:txBody>
        </p:sp>
      </p:grpSp>
      <p:sp>
        <p:nvSpPr>
          <p:cNvPr id="4" name="Стрелка вниз 3"/>
          <p:cNvSpPr/>
          <p:nvPr/>
        </p:nvSpPr>
        <p:spPr>
          <a:xfrm>
            <a:off x="1054441" y="2936240"/>
            <a:ext cx="934720" cy="365760"/>
          </a:xfrm>
          <a:prstGeom prst="downArrow">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10202836" y="2936240"/>
            <a:ext cx="934720" cy="365760"/>
          </a:xfrm>
          <a:prstGeom prst="downArrow">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a:off x="7130121" y="2936240"/>
            <a:ext cx="934720" cy="365760"/>
          </a:xfrm>
          <a:prstGeom prst="downArrow">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p:cNvSpPr/>
          <p:nvPr/>
        </p:nvSpPr>
        <p:spPr>
          <a:xfrm>
            <a:off x="4127156" y="2936240"/>
            <a:ext cx="934720" cy="365760"/>
          </a:xfrm>
          <a:prstGeom prst="downArrow">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18</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973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5" name="Прямоугольник 14"/>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3. </a:t>
            </a:r>
            <a:r>
              <a:rPr lang="ru-RU" sz="2000" b="1" dirty="0">
                <a:solidFill>
                  <a:schemeClr val="tx2">
                    <a:lumMod val="75000"/>
                  </a:schemeClr>
                </a:solidFill>
              </a:rPr>
              <a:t>Земельные (</a:t>
            </a:r>
            <a:r>
              <a:rPr lang="ru-RU" sz="2000" b="1" dirty="0" err="1">
                <a:solidFill>
                  <a:schemeClr val="tx2">
                    <a:lumMod val="75000"/>
                  </a:schemeClr>
                </a:solidFill>
              </a:rPr>
              <a:t>предпроектные</a:t>
            </a:r>
            <a:r>
              <a:rPr lang="ru-RU" sz="2000" b="1" dirty="0">
                <a:solidFill>
                  <a:schemeClr val="tx2">
                    <a:lumMod val="75000"/>
                  </a:schemeClr>
                </a:solidFill>
              </a:rPr>
              <a:t>) </a:t>
            </a:r>
            <a:r>
              <a:rPr lang="ru-RU" sz="2000" b="1" dirty="0" smtClean="0">
                <a:solidFill>
                  <a:schemeClr val="tx2">
                    <a:lumMod val="75000"/>
                  </a:schemeClr>
                </a:solidFill>
              </a:rPr>
              <a:t>вопросы</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448650"/>
          </a:xfrm>
        </p:spPr>
        <p:txBody>
          <a:bodyPr anchor="ctr">
            <a:noAutofit/>
          </a:bodyPr>
          <a:lstStyle/>
          <a:p>
            <a:r>
              <a:rPr lang="en-US" b="1" dirty="0" smtClean="0">
                <a:solidFill>
                  <a:srgbClr val="002060"/>
                </a:solidFill>
              </a:rPr>
              <a:t>3.1</a:t>
            </a:r>
            <a:r>
              <a:rPr lang="ru-RU" b="1" dirty="0" smtClean="0">
                <a:solidFill>
                  <a:srgbClr val="002060"/>
                </a:solidFill>
              </a:rPr>
              <a:t>.</a:t>
            </a:r>
            <a:r>
              <a:rPr lang="en-US" b="1" dirty="0" smtClean="0">
                <a:solidFill>
                  <a:srgbClr val="002060"/>
                </a:solidFill>
              </a:rPr>
              <a:t> </a:t>
            </a:r>
            <a:r>
              <a:rPr lang="ru-RU" b="1" dirty="0" smtClean="0">
                <a:solidFill>
                  <a:srgbClr val="002060"/>
                </a:solidFill>
              </a:rPr>
              <a:t>Суть проблемы</a:t>
            </a:r>
            <a:endParaRPr lang="ru-RU" b="1" dirty="0" smtClean="0">
              <a:solidFill>
                <a:schemeClr val="accent2">
                  <a:lumMod val="60000"/>
                  <a:lumOff val="40000"/>
                </a:schemeClr>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sp>
        <p:nvSpPr>
          <p:cNvPr id="12"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19</a:t>
            </a:r>
            <a:endParaRPr lang="ru-RU" sz="1400" dirty="0">
              <a:solidFill>
                <a:schemeClr val="bg1"/>
              </a:solidFill>
              <a:latin typeface="Arial" panose="020B0604020202020204" pitchFamily="34" charset="0"/>
              <a:cs typeface="Arial" panose="020B0604020202020204" pitchFamily="34" charset="0"/>
            </a:endParaRPr>
          </a:p>
        </p:txBody>
      </p:sp>
      <p:graphicFrame>
        <p:nvGraphicFramePr>
          <p:cNvPr id="10" name="Схема 9"/>
          <p:cNvGraphicFramePr/>
          <p:nvPr>
            <p:extLst>
              <p:ext uri="{D42A27DB-BD31-4B8C-83A1-F6EECF244321}">
                <p14:modId xmlns:p14="http://schemas.microsoft.com/office/powerpoint/2010/main" val="3544721074"/>
              </p:ext>
            </p:extLst>
          </p:nvPr>
        </p:nvGraphicFramePr>
        <p:xfrm>
          <a:off x="486139" y="1300463"/>
          <a:ext cx="11216640" cy="50957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622581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9" name="Прямоугольник 8"/>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743662"/>
          </a:xfrm>
        </p:spPr>
        <p:txBody>
          <a:bodyPr>
            <a:noAutofit/>
          </a:bodyPr>
          <a:lstStyle/>
          <a:p>
            <a:r>
              <a:rPr lang="ru-RU" sz="2800" b="1" dirty="0" smtClean="0">
                <a:solidFill>
                  <a:srgbClr val="002060"/>
                </a:solidFill>
                <a:latin typeface="+mn-lt"/>
              </a:rPr>
              <a:t>Основные проблемы</a:t>
            </a:r>
            <a:endParaRPr lang="ru-RU" sz="2800" b="1" dirty="0">
              <a:solidFill>
                <a:srgbClr val="002060"/>
              </a:solidFill>
              <a:latin typeface="+mn-lt"/>
            </a:endParaRPr>
          </a:p>
        </p:txBody>
      </p:sp>
      <p:pic>
        <p:nvPicPr>
          <p:cNvPr id="8" name="Рисунок 7"/>
          <p:cNvPicPr>
            <a:picLocks noChangeAspect="1"/>
          </p:cNvPicPr>
          <p:nvPr/>
        </p:nvPicPr>
        <p:blipFill>
          <a:blip r:embed="rId4"/>
          <a:stretch>
            <a:fillRect/>
          </a:stretch>
        </p:blipFill>
        <p:spPr>
          <a:xfrm>
            <a:off x="1067143" y="125143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924227471"/>
              </p:ext>
            </p:extLst>
          </p:nvPr>
        </p:nvGraphicFramePr>
        <p:xfrm>
          <a:off x="342900" y="1468122"/>
          <a:ext cx="11531600" cy="4515295"/>
        </p:xfrm>
        <a:graphic>
          <a:graphicData uri="http://schemas.openxmlformats.org/drawingml/2006/table">
            <a:tbl>
              <a:tblPr firstRow="1" bandRow="1">
                <a:tableStyleId>{5C22544A-7EE6-4342-B048-85BDC9FD1C3A}</a:tableStyleId>
              </a:tblPr>
              <a:tblGrid>
                <a:gridCol w="9467850"/>
                <a:gridCol w="2063750"/>
              </a:tblGrid>
              <a:tr h="2770503">
                <a:tc>
                  <a:txBody>
                    <a:bodyPr/>
                    <a:lstStyle/>
                    <a:p>
                      <a:pPr marL="342900" indent="-342900">
                        <a:lnSpc>
                          <a:spcPct val="250000"/>
                        </a:lnSpc>
                        <a:buFont typeface="+mj-lt"/>
                        <a:buAutoNum type="arabicPeriod"/>
                      </a:pPr>
                      <a:r>
                        <a:rPr lang="ru-RU" sz="2400" b="0" i="0" dirty="0" smtClean="0">
                          <a:solidFill>
                            <a:srgbClr val="002060"/>
                          </a:solidFill>
                        </a:rPr>
                        <a:t>Противоречия и избыточность в действующей нормативной базе </a:t>
                      </a:r>
                    </a:p>
                    <a:p>
                      <a:pPr marL="342900" indent="-342900">
                        <a:lnSpc>
                          <a:spcPct val="250000"/>
                        </a:lnSpc>
                        <a:buFont typeface="+mj-lt"/>
                        <a:buAutoNum type="arabicPeriod"/>
                      </a:pPr>
                      <a:r>
                        <a:rPr lang="ru-RU" sz="2400" b="0" i="0" dirty="0" smtClean="0">
                          <a:solidFill>
                            <a:srgbClr val="002060"/>
                          </a:solidFill>
                        </a:rPr>
                        <a:t>Проблемы сбора исходно-разрешительной документации</a:t>
                      </a:r>
                    </a:p>
                    <a:p>
                      <a:pPr marL="342900" indent="-342900">
                        <a:lnSpc>
                          <a:spcPct val="250000"/>
                        </a:lnSpc>
                        <a:buFont typeface="+mj-lt"/>
                        <a:buAutoNum type="arabicPeriod"/>
                      </a:pPr>
                      <a:r>
                        <a:rPr lang="ru-RU" sz="2400" b="0" i="0" dirty="0" smtClean="0">
                          <a:solidFill>
                            <a:srgbClr val="002060"/>
                          </a:solidFill>
                        </a:rPr>
                        <a:t>Земельные вопросы</a:t>
                      </a:r>
                    </a:p>
                    <a:p>
                      <a:pPr marL="342900" indent="-342900">
                        <a:lnSpc>
                          <a:spcPct val="250000"/>
                        </a:lnSpc>
                        <a:buFont typeface="+mj-lt"/>
                        <a:buAutoNum type="arabicPeriod"/>
                      </a:pPr>
                      <a:r>
                        <a:rPr lang="ru-RU" sz="2400" b="0" i="0" dirty="0" smtClean="0">
                          <a:solidFill>
                            <a:srgbClr val="002060"/>
                          </a:solidFill>
                        </a:rPr>
                        <a:t>Проблемы получения ТУ балансодержателей сетей</a:t>
                      </a:r>
                    </a:p>
                    <a:p>
                      <a:pPr marL="342900" indent="-342900">
                        <a:lnSpc>
                          <a:spcPct val="250000"/>
                        </a:lnSpc>
                        <a:buFont typeface="+mj-lt"/>
                        <a:buAutoNum type="arabicPeriod"/>
                      </a:pPr>
                      <a:r>
                        <a:rPr lang="ru-RU" sz="2400" b="0" i="0" dirty="0" smtClean="0">
                          <a:solidFill>
                            <a:srgbClr val="002060"/>
                          </a:solidFill>
                        </a:rPr>
                        <a:t>Проблемы избыточных требований ГГЭ при корректировке ПД</a:t>
                      </a:r>
                      <a:endParaRPr lang="ru-RU" sz="2400" b="0" i="0" dirty="0">
                        <a:solidFill>
                          <a:srgbClr val="002060"/>
                        </a:solidFill>
                      </a:endParaRP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lnSpc>
                          <a:spcPct val="250000"/>
                        </a:lnSpc>
                      </a:pPr>
                      <a:r>
                        <a:rPr lang="ru-RU" sz="2400" b="0" dirty="0" smtClean="0">
                          <a:solidFill>
                            <a:srgbClr val="002060"/>
                          </a:solidFill>
                        </a:rPr>
                        <a:t>слайды</a:t>
                      </a:r>
                      <a:r>
                        <a:rPr lang="ru-RU" sz="2400" b="0" baseline="0" dirty="0" smtClean="0">
                          <a:solidFill>
                            <a:srgbClr val="002060"/>
                          </a:solidFill>
                        </a:rPr>
                        <a:t> </a:t>
                      </a:r>
                      <a:r>
                        <a:rPr lang="ru-RU" sz="2400" b="0" dirty="0" smtClean="0">
                          <a:solidFill>
                            <a:srgbClr val="002060"/>
                          </a:solidFill>
                        </a:rPr>
                        <a:t>3-</a:t>
                      </a:r>
                      <a:r>
                        <a:rPr lang="en-US" sz="2400" b="0" dirty="0" smtClean="0">
                          <a:solidFill>
                            <a:srgbClr val="002060"/>
                          </a:solidFill>
                        </a:rPr>
                        <a:t>9</a:t>
                      </a:r>
                      <a:endParaRPr lang="ru-RU" sz="2400" b="0" dirty="0" smtClean="0">
                        <a:solidFill>
                          <a:srgbClr val="002060"/>
                        </a:solidFill>
                      </a:endParaRPr>
                    </a:p>
                    <a:p>
                      <a:pPr algn="r">
                        <a:lnSpc>
                          <a:spcPct val="250000"/>
                        </a:lnSpc>
                      </a:pPr>
                      <a:r>
                        <a:rPr lang="ru-RU" sz="2400" b="0" dirty="0" smtClean="0">
                          <a:solidFill>
                            <a:srgbClr val="002060"/>
                          </a:solidFill>
                        </a:rPr>
                        <a:t>слайды</a:t>
                      </a:r>
                      <a:r>
                        <a:rPr lang="ru-RU" sz="2400" b="0" baseline="0" dirty="0" smtClean="0">
                          <a:solidFill>
                            <a:srgbClr val="002060"/>
                          </a:solidFill>
                        </a:rPr>
                        <a:t> </a:t>
                      </a:r>
                      <a:r>
                        <a:rPr lang="ru-RU" sz="2400" b="0" dirty="0" smtClean="0">
                          <a:solidFill>
                            <a:srgbClr val="002060"/>
                          </a:solidFill>
                        </a:rPr>
                        <a:t>1</a:t>
                      </a:r>
                      <a:r>
                        <a:rPr lang="en-US" sz="2400" b="0" dirty="0" smtClean="0">
                          <a:solidFill>
                            <a:srgbClr val="002060"/>
                          </a:solidFill>
                        </a:rPr>
                        <a:t>0</a:t>
                      </a:r>
                      <a:r>
                        <a:rPr lang="ru-RU" sz="2400" b="0" dirty="0" smtClean="0">
                          <a:solidFill>
                            <a:srgbClr val="002060"/>
                          </a:solidFill>
                        </a:rPr>
                        <a:t>-1</a:t>
                      </a:r>
                      <a:r>
                        <a:rPr lang="en-US" sz="2400" b="0" dirty="0" smtClean="0">
                          <a:solidFill>
                            <a:srgbClr val="002060"/>
                          </a:solidFill>
                        </a:rPr>
                        <a:t>8</a:t>
                      </a:r>
                      <a:endParaRPr lang="ru-RU" sz="2400" b="0" dirty="0" smtClean="0">
                        <a:solidFill>
                          <a:srgbClr val="002060"/>
                        </a:solidFill>
                      </a:endParaRPr>
                    </a:p>
                    <a:p>
                      <a:pPr algn="r">
                        <a:lnSpc>
                          <a:spcPct val="250000"/>
                        </a:lnSpc>
                      </a:pPr>
                      <a:r>
                        <a:rPr lang="ru-RU" sz="2400" b="0" dirty="0" smtClean="0">
                          <a:solidFill>
                            <a:srgbClr val="002060"/>
                          </a:solidFill>
                        </a:rPr>
                        <a:t>слайд</a:t>
                      </a:r>
                      <a:r>
                        <a:rPr lang="ru-RU" sz="2400" b="0" baseline="0" dirty="0" smtClean="0">
                          <a:solidFill>
                            <a:srgbClr val="002060"/>
                          </a:solidFill>
                        </a:rPr>
                        <a:t> </a:t>
                      </a:r>
                      <a:r>
                        <a:rPr lang="en-US" sz="2400" b="0" baseline="0" dirty="0" smtClean="0">
                          <a:solidFill>
                            <a:srgbClr val="002060"/>
                          </a:solidFill>
                        </a:rPr>
                        <a:t>19</a:t>
                      </a:r>
                      <a:r>
                        <a:rPr lang="ru-RU" sz="2400" b="0" dirty="0" smtClean="0">
                          <a:solidFill>
                            <a:srgbClr val="002060"/>
                          </a:solidFill>
                        </a:rPr>
                        <a:t>-2</a:t>
                      </a:r>
                      <a:r>
                        <a:rPr lang="en-US" sz="2400" b="0" dirty="0" smtClean="0">
                          <a:solidFill>
                            <a:srgbClr val="002060"/>
                          </a:solidFill>
                        </a:rPr>
                        <a:t>0</a:t>
                      </a:r>
                      <a:endParaRPr lang="ru-RU" sz="2400" b="0" dirty="0" smtClean="0">
                        <a:solidFill>
                          <a:srgbClr val="002060"/>
                        </a:solidFill>
                      </a:endParaRPr>
                    </a:p>
                    <a:p>
                      <a:pPr algn="r">
                        <a:lnSpc>
                          <a:spcPct val="250000"/>
                        </a:lnSpc>
                      </a:pPr>
                      <a:r>
                        <a:rPr lang="ru-RU" sz="2400" b="0" dirty="0" smtClean="0">
                          <a:solidFill>
                            <a:srgbClr val="002060"/>
                          </a:solidFill>
                        </a:rPr>
                        <a:t>слайд </a:t>
                      </a:r>
                      <a:r>
                        <a:rPr lang="ru-RU" sz="2400" b="0" dirty="0" smtClean="0">
                          <a:solidFill>
                            <a:srgbClr val="002060"/>
                          </a:solidFill>
                        </a:rPr>
                        <a:t>2</a:t>
                      </a:r>
                      <a:r>
                        <a:rPr lang="en-US" sz="2400" b="0" dirty="0" smtClean="0">
                          <a:solidFill>
                            <a:srgbClr val="002060"/>
                          </a:solidFill>
                        </a:rPr>
                        <a:t>1</a:t>
                      </a:r>
                      <a:endParaRPr lang="ru-RU" sz="2400" b="0" dirty="0" smtClean="0">
                        <a:solidFill>
                          <a:srgbClr val="002060"/>
                        </a:solidFill>
                      </a:endParaRPr>
                    </a:p>
                    <a:p>
                      <a:pPr algn="r">
                        <a:lnSpc>
                          <a:spcPct val="250000"/>
                        </a:lnSpc>
                      </a:pPr>
                      <a:r>
                        <a:rPr lang="ru-RU" sz="2400" b="0" dirty="0" smtClean="0">
                          <a:solidFill>
                            <a:srgbClr val="002060"/>
                          </a:solidFill>
                        </a:rPr>
                        <a:t>слайд </a:t>
                      </a:r>
                      <a:r>
                        <a:rPr lang="ru-RU" sz="2400" b="0" dirty="0" smtClean="0">
                          <a:solidFill>
                            <a:srgbClr val="002060"/>
                          </a:solidFill>
                        </a:rPr>
                        <a:t>2</a:t>
                      </a:r>
                      <a:r>
                        <a:rPr lang="en-US" sz="2400" b="0" dirty="0" smtClean="0">
                          <a:solidFill>
                            <a:srgbClr val="002060"/>
                          </a:solidFill>
                        </a:rPr>
                        <a:t>2</a:t>
                      </a:r>
                      <a:r>
                        <a:rPr lang="ru-RU" sz="2400" b="0" dirty="0" smtClean="0">
                          <a:solidFill>
                            <a:srgbClr val="002060"/>
                          </a:solidFill>
                        </a:rPr>
                        <a:t>-2</a:t>
                      </a:r>
                      <a:r>
                        <a:rPr lang="en-US" sz="2400" b="0" dirty="0" smtClean="0">
                          <a:solidFill>
                            <a:srgbClr val="002060"/>
                          </a:solidFill>
                        </a:rPr>
                        <a:t>5</a:t>
                      </a:r>
                      <a:endParaRPr lang="ru-RU" sz="2400" b="0" dirty="0" smtClean="0">
                        <a:solidFill>
                          <a:srgbClr val="002060"/>
                        </a:solidFill>
                      </a:endParaRPr>
                    </a:p>
                  </a:txBody>
                  <a:tcPr marL="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6"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10611332" y="6550223"/>
            <a:ext cx="1263168" cy="307777"/>
          </a:xfrm>
          <a:prstGeom prst="rect">
            <a:avLst/>
          </a:prstGeom>
          <a:noFill/>
        </p:spPr>
        <p:txBody>
          <a:bodyPr wrap="square" rtlCol="0">
            <a:spAutoFit/>
          </a:bodyPr>
          <a:lstStyle/>
          <a:p>
            <a:pPr algn="r"/>
            <a:r>
              <a:rPr lang="ru-RU" sz="1400" dirty="0" smtClean="0">
                <a:solidFill>
                  <a:schemeClr val="bg1"/>
                </a:solidFill>
                <a:latin typeface="Arial" panose="020B0604020202020204" pitchFamily="34" charset="0"/>
                <a:cs typeface="Arial" panose="020B0604020202020204" pitchFamily="34" charset="0"/>
              </a:rPr>
              <a:t>2</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886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5" name="Прямоугольник 14"/>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3. </a:t>
            </a:r>
            <a:r>
              <a:rPr lang="ru-RU" sz="2000" b="1" dirty="0">
                <a:solidFill>
                  <a:schemeClr val="tx2">
                    <a:lumMod val="75000"/>
                  </a:schemeClr>
                </a:solidFill>
              </a:rPr>
              <a:t>Земельные (</a:t>
            </a:r>
            <a:r>
              <a:rPr lang="ru-RU" sz="2000" b="1" dirty="0" err="1">
                <a:solidFill>
                  <a:schemeClr val="tx2">
                    <a:lumMod val="75000"/>
                  </a:schemeClr>
                </a:solidFill>
              </a:rPr>
              <a:t>предпроектные</a:t>
            </a:r>
            <a:r>
              <a:rPr lang="ru-RU" sz="2000" b="1" dirty="0">
                <a:solidFill>
                  <a:schemeClr val="tx2">
                    <a:lumMod val="75000"/>
                  </a:schemeClr>
                </a:solidFill>
              </a:rPr>
              <a:t>) </a:t>
            </a:r>
            <a:r>
              <a:rPr lang="ru-RU" sz="2000" b="1" dirty="0" smtClean="0">
                <a:solidFill>
                  <a:schemeClr val="tx2">
                    <a:lumMod val="75000"/>
                  </a:schemeClr>
                </a:solidFill>
              </a:rPr>
              <a:t>вопросы</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465856"/>
          </a:xfrm>
        </p:spPr>
        <p:txBody>
          <a:bodyPr anchor="ctr">
            <a:noAutofit/>
          </a:bodyPr>
          <a:lstStyle/>
          <a:p>
            <a:r>
              <a:rPr lang="ru-RU" b="1" dirty="0">
                <a:solidFill>
                  <a:srgbClr val="002060"/>
                </a:solidFill>
              </a:rPr>
              <a:t>3.2. Пути </a:t>
            </a:r>
            <a:r>
              <a:rPr lang="ru-RU" b="1" dirty="0" smtClean="0">
                <a:solidFill>
                  <a:srgbClr val="002060"/>
                </a:solidFill>
              </a:rPr>
              <a:t>решения</a:t>
            </a:r>
            <a:endParaRPr lang="ru-RU" b="1" dirty="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sp>
        <p:nvSpPr>
          <p:cNvPr id="12"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0611332" y="6550223"/>
            <a:ext cx="1263168" cy="307777"/>
          </a:xfrm>
          <a:prstGeom prst="rect">
            <a:avLst/>
          </a:prstGeom>
          <a:noFill/>
        </p:spPr>
        <p:txBody>
          <a:bodyPr wrap="square" rtlCol="0">
            <a:spAutoFit/>
          </a:bodyPr>
          <a:lstStyle/>
          <a:p>
            <a:pPr algn="r"/>
            <a:r>
              <a:rPr lang="ru-RU" sz="1400" dirty="0" smtClean="0">
                <a:solidFill>
                  <a:schemeClr val="bg1"/>
                </a:solidFill>
                <a:latin typeface="Arial" panose="020B0604020202020204" pitchFamily="34" charset="0"/>
                <a:cs typeface="Arial" panose="020B0604020202020204" pitchFamily="34" charset="0"/>
              </a:rPr>
              <a:t>2</a:t>
            </a:r>
            <a:r>
              <a:rPr lang="en-US" sz="1400" dirty="0" smtClean="0">
                <a:solidFill>
                  <a:schemeClr val="bg1"/>
                </a:solidFill>
                <a:latin typeface="Arial" panose="020B0604020202020204" pitchFamily="34" charset="0"/>
                <a:cs typeface="Arial" panose="020B0604020202020204" pitchFamily="34" charset="0"/>
              </a:rPr>
              <a:t>0</a:t>
            </a:r>
            <a:endParaRPr lang="ru-RU" sz="1400" dirty="0">
              <a:solidFill>
                <a:schemeClr val="bg1"/>
              </a:solidFill>
              <a:latin typeface="Arial" panose="020B0604020202020204" pitchFamily="34" charset="0"/>
              <a:cs typeface="Arial" panose="020B0604020202020204" pitchFamily="34" charset="0"/>
            </a:endParaRPr>
          </a:p>
        </p:txBody>
      </p:sp>
      <p:sp>
        <p:nvSpPr>
          <p:cNvPr id="9" name="Прямоугольник 8"/>
          <p:cNvSpPr/>
          <p:nvPr/>
        </p:nvSpPr>
        <p:spPr>
          <a:xfrm>
            <a:off x="416289" y="1213564"/>
            <a:ext cx="11356340" cy="1077218"/>
          </a:xfrm>
          <a:prstGeom prst="rect">
            <a:avLst/>
          </a:prstGeom>
        </p:spPr>
        <p:txBody>
          <a:bodyPr wrap="square">
            <a:spAutoFit/>
          </a:bodyPr>
          <a:lstStyle/>
          <a:p>
            <a:pPr algn="just">
              <a:lnSpc>
                <a:spcPct val="100000"/>
              </a:lnSpc>
              <a:spcBef>
                <a:spcPts val="0"/>
              </a:spcBef>
            </a:pPr>
            <a:r>
              <a:rPr lang="ru-RU" sz="1600" dirty="0"/>
              <a:t>Организациями ПАО «МОСТОТРЕСТ», АО «Институт «Стройпроект», ООО «ИЦ «МИТ» сформирована рабочая группа. </a:t>
            </a:r>
          </a:p>
          <a:p>
            <a:pPr algn="just">
              <a:lnSpc>
                <a:spcPct val="100000"/>
              </a:lnSpc>
              <a:spcBef>
                <a:spcPts val="0"/>
              </a:spcBef>
            </a:pPr>
            <a:r>
              <a:rPr lang="ru-RU" sz="1600" dirty="0"/>
              <a:t>Основная задача рабочей группы: совершенствование нормативной базы строительной отрасли. Подгруппа «Земельные и экологические вопросы, исходные данные и </a:t>
            </a:r>
            <a:r>
              <a:rPr lang="ru-RU" sz="1600" dirty="0" err="1"/>
              <a:t>предпроектные</a:t>
            </a:r>
            <a:r>
              <a:rPr lang="ru-RU" sz="1600" dirty="0"/>
              <a:t> работы» разработала изменения в следующие нормативные документы:</a:t>
            </a:r>
          </a:p>
        </p:txBody>
      </p:sp>
      <p:graphicFrame>
        <p:nvGraphicFramePr>
          <p:cNvPr id="10" name="Схема 9"/>
          <p:cNvGraphicFramePr/>
          <p:nvPr>
            <p:extLst>
              <p:ext uri="{D42A27DB-BD31-4B8C-83A1-F6EECF244321}">
                <p14:modId xmlns:p14="http://schemas.microsoft.com/office/powerpoint/2010/main" val="974752897"/>
              </p:ext>
            </p:extLst>
          </p:nvPr>
        </p:nvGraphicFramePr>
        <p:xfrm>
          <a:off x="379594" y="2313608"/>
          <a:ext cx="11458211" cy="4184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19890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3" name="Прямоугольник 12"/>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chemeClr val="tx2">
                    <a:lumMod val="75000"/>
                  </a:schemeClr>
                </a:solidFill>
              </a:rPr>
              <a:t>4. Проблемы получения ТУ балансодержателей сетей</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707294"/>
          </a:xfrm>
        </p:spPr>
        <p:txBody>
          <a:bodyPr anchor="ctr">
            <a:normAutofit/>
          </a:bodyPr>
          <a:lstStyle/>
          <a:p>
            <a:r>
              <a:rPr lang="ru-RU" b="1" dirty="0" smtClean="0">
                <a:solidFill>
                  <a:srgbClr val="002060"/>
                </a:solidFill>
              </a:rPr>
              <a:t>Предложение</a:t>
            </a:r>
            <a:endParaRPr lang="ru-RU" b="1" dirty="0" smtClean="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2409921716"/>
              </p:ext>
            </p:extLst>
          </p:nvPr>
        </p:nvGraphicFramePr>
        <p:xfrm>
          <a:off x="342900" y="1468122"/>
          <a:ext cx="11531600" cy="5013960"/>
        </p:xfrm>
        <a:graphic>
          <a:graphicData uri="http://schemas.openxmlformats.org/drawingml/2006/table">
            <a:tbl>
              <a:tblPr firstRow="1" bandRow="1">
                <a:tableStyleId>{5C22544A-7EE6-4342-B048-85BDC9FD1C3A}</a:tableStyleId>
              </a:tblPr>
              <a:tblGrid>
                <a:gridCol w="11531600"/>
              </a:tblGrid>
              <a:tr h="3850088">
                <a:tc>
                  <a:txBody>
                    <a:bodyPr/>
                    <a:lstStyle/>
                    <a:p>
                      <a:pPr>
                        <a:lnSpc>
                          <a:spcPct val="100000"/>
                        </a:lnSpc>
                        <a:spcBef>
                          <a:spcPts val="600"/>
                        </a:spcBef>
                      </a:pPr>
                      <a:r>
                        <a:rPr lang="ru-RU" sz="1800" b="1" i="0" dirty="0" smtClean="0">
                          <a:solidFill>
                            <a:srgbClr val="FF0000"/>
                          </a:solidFill>
                        </a:rPr>
                        <a:t>Внести изменения в п. 4 постановления Правительства Российской Федерации </a:t>
                      </a:r>
                      <a:r>
                        <a:rPr lang="ru-RU" sz="1800" b="1" i="0" dirty="0" smtClean="0">
                          <a:solidFill>
                            <a:schemeClr val="accent6">
                              <a:lumMod val="75000"/>
                            </a:schemeClr>
                          </a:solidFill>
                        </a:rPr>
                        <a:t>«О внесении изменений в постановление Правительства Российской Федерации от 16.02.2008 № 87» </a:t>
                      </a:r>
                    </a:p>
                    <a:p>
                      <a:pPr>
                        <a:lnSpc>
                          <a:spcPct val="100000"/>
                        </a:lnSpc>
                        <a:spcBef>
                          <a:spcPts val="600"/>
                        </a:spcBef>
                      </a:pPr>
                      <a:r>
                        <a:rPr lang="ru-RU" sz="1400" b="0" i="0" dirty="0" smtClean="0">
                          <a:solidFill>
                            <a:schemeClr val="tx1"/>
                          </a:solidFill>
                        </a:rPr>
                        <a:t>Подпункт 4) пункта 2 дополнить подпунктом д) и подпунктом е) следующего содержания: </a:t>
                      </a:r>
                    </a:p>
                    <a:p>
                      <a:pPr>
                        <a:lnSpc>
                          <a:spcPct val="100000"/>
                        </a:lnSpc>
                        <a:spcBef>
                          <a:spcPts val="600"/>
                        </a:spcBef>
                      </a:pPr>
                      <a:r>
                        <a:rPr lang="ru-RU" sz="1400" b="1" i="0" dirty="0" smtClean="0">
                          <a:solidFill>
                            <a:schemeClr val="tx1"/>
                          </a:solidFill>
                        </a:rPr>
                        <a:t>«д) </a:t>
                      </a:r>
                      <a:r>
                        <a:rPr lang="ru-RU" sz="1400" b="0" i="0" dirty="0" smtClean="0">
                          <a:solidFill>
                            <a:schemeClr val="tx1"/>
                          </a:solidFill>
                        </a:rPr>
                        <a:t>требований технических условий правообладателей объектов, реконструкция (переустройство, перенос, вынос с территории строительства) которых необходима в целях строительства, реконструкции, капитального ремонта объектов капитального строительства на которые разрабатывается проектная документация. </a:t>
                      </a:r>
                    </a:p>
                    <a:p>
                      <a:pPr>
                        <a:lnSpc>
                          <a:spcPct val="100000"/>
                        </a:lnSpc>
                        <a:spcBef>
                          <a:spcPts val="600"/>
                        </a:spcBef>
                      </a:pPr>
                      <a:r>
                        <a:rPr lang="ru-RU" sz="1400" b="1" i="0" dirty="0" smtClean="0">
                          <a:solidFill>
                            <a:schemeClr val="tx1"/>
                          </a:solidFill>
                        </a:rPr>
                        <a:t>«е) </a:t>
                      </a:r>
                      <a:r>
                        <a:rPr lang="ru-RU" sz="1400" b="0" i="0" dirty="0" smtClean="0">
                          <a:solidFill>
                            <a:schemeClr val="tx1"/>
                          </a:solidFill>
                        </a:rPr>
                        <a:t>требований, указанных подпунктах а), б), в), г), без обязательного выполнения требований подпункта д) в случае невозможности получить технические условия правообладателей объектов, реконструкция (переустройство, перенос, вынос с территории строительства) которых необходима в целях строительства, реконструкции, капитального ремонта объектов капитального строительства на которые разрабатывается проектная документация.</a:t>
                      </a:r>
                    </a:p>
                    <a:p>
                      <a:pPr>
                        <a:lnSpc>
                          <a:spcPct val="100000"/>
                        </a:lnSpc>
                        <a:spcBef>
                          <a:spcPts val="600"/>
                        </a:spcBef>
                      </a:pPr>
                      <a:endParaRPr lang="ru-RU" sz="1400" b="0" i="0" dirty="0" smtClean="0">
                        <a:solidFill>
                          <a:schemeClr val="tx1"/>
                        </a:solidFill>
                      </a:endParaRPr>
                    </a:p>
                    <a:p>
                      <a:pPr>
                        <a:lnSpc>
                          <a:spcPct val="100000"/>
                        </a:lnSpc>
                        <a:spcBef>
                          <a:spcPts val="600"/>
                        </a:spcBef>
                      </a:pPr>
                      <a:r>
                        <a:rPr lang="ru-RU" sz="1800" b="1" i="0" dirty="0" smtClean="0">
                          <a:solidFill>
                            <a:srgbClr val="0070C0"/>
                          </a:solidFill>
                        </a:rPr>
                        <a:t>Обоснование необходимости внесения изменений:</a:t>
                      </a:r>
                    </a:p>
                    <a:p>
                      <a:pPr>
                        <a:lnSpc>
                          <a:spcPct val="100000"/>
                        </a:lnSpc>
                        <a:spcBef>
                          <a:spcPts val="600"/>
                        </a:spcBef>
                      </a:pPr>
                      <a:r>
                        <a:rPr lang="ru-RU" sz="1400" b="0" i="0" dirty="0" smtClean="0">
                          <a:solidFill>
                            <a:schemeClr val="tx1"/>
                          </a:solidFill>
                        </a:rPr>
                        <a:t>Предложение подпункта е) вызвано тем, что имеют место многочисленные случаи, когда:</a:t>
                      </a:r>
                    </a:p>
                    <a:p>
                      <a:pPr marL="285750" indent="-285750">
                        <a:lnSpc>
                          <a:spcPct val="100000"/>
                        </a:lnSpc>
                        <a:spcBef>
                          <a:spcPts val="600"/>
                        </a:spcBef>
                        <a:buFont typeface="Arial" panose="020B0604020202020204" pitchFamily="34" charset="0"/>
                        <a:buChar char="•"/>
                      </a:pPr>
                      <a:r>
                        <a:rPr lang="ru-RU" sz="1400" b="0" i="0" dirty="0" smtClean="0">
                          <a:solidFill>
                            <a:schemeClr val="tx1"/>
                          </a:solidFill>
                        </a:rPr>
                        <a:t>не представляется возможным установить правообладателей объектов, подлежащих реконструкции (переустройству, переносу, выносу с территории строительства);</a:t>
                      </a:r>
                    </a:p>
                    <a:p>
                      <a:pPr marL="285750" indent="-285750">
                        <a:lnSpc>
                          <a:spcPct val="100000"/>
                        </a:lnSpc>
                        <a:spcBef>
                          <a:spcPts val="600"/>
                        </a:spcBef>
                        <a:buFont typeface="Arial" panose="020B0604020202020204" pitchFamily="34" charset="0"/>
                        <a:buChar char="•"/>
                      </a:pPr>
                      <a:r>
                        <a:rPr lang="ru-RU" sz="1400" b="0" i="0" dirty="0" smtClean="0">
                          <a:solidFill>
                            <a:schemeClr val="tx1"/>
                          </a:solidFill>
                        </a:rPr>
                        <a:t>идет процесс смены правообладателя объекта, подлежащего реконструкции (переустройству, переносу, выносу с территории строительства), при этом старый правообладатель, имея полномочия, уклоняется от предоставления технических условий, а новый правообладатель не имеет необходимых полномочий;</a:t>
                      </a:r>
                    </a:p>
                    <a:p>
                      <a:pPr marL="285750" indent="-285750">
                        <a:lnSpc>
                          <a:spcPct val="100000"/>
                        </a:lnSpc>
                        <a:spcBef>
                          <a:spcPts val="600"/>
                        </a:spcBef>
                        <a:buFont typeface="Arial" panose="020B0604020202020204" pitchFamily="34" charset="0"/>
                        <a:buChar char="•"/>
                      </a:pPr>
                      <a:r>
                        <a:rPr lang="ru-RU" sz="1400" b="0" i="0" dirty="0" smtClean="0">
                          <a:solidFill>
                            <a:schemeClr val="tx1"/>
                          </a:solidFill>
                        </a:rPr>
                        <a:t>правообладатель необоснованно затягивает сроки предоставления технических условий.</a:t>
                      </a:r>
                      <a:endParaRPr lang="ru-RU" sz="1400" b="0" i="0" dirty="0" smtClean="0">
                        <a:solidFill>
                          <a:schemeClr val="tx1"/>
                        </a:solidFill>
                      </a:endParaRP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9"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10611332" y="6550223"/>
            <a:ext cx="1263168" cy="307777"/>
          </a:xfrm>
          <a:prstGeom prst="rect">
            <a:avLst/>
          </a:prstGeom>
          <a:noFill/>
        </p:spPr>
        <p:txBody>
          <a:bodyPr wrap="square" rtlCol="0">
            <a:spAutoFit/>
          </a:bodyPr>
          <a:lstStyle/>
          <a:p>
            <a:pPr algn="r"/>
            <a:r>
              <a:rPr lang="ru-RU" sz="1400" dirty="0" smtClean="0">
                <a:solidFill>
                  <a:schemeClr val="bg1"/>
                </a:solidFill>
                <a:latin typeface="Arial" panose="020B0604020202020204" pitchFamily="34" charset="0"/>
                <a:cs typeface="Arial" panose="020B0604020202020204" pitchFamily="34" charset="0"/>
              </a:rPr>
              <a:t>2</a:t>
            </a:r>
            <a:r>
              <a:rPr lang="en-US" sz="1400" dirty="0" smtClean="0">
                <a:solidFill>
                  <a:schemeClr val="bg1"/>
                </a:solidFill>
                <a:latin typeface="Arial" panose="020B0604020202020204" pitchFamily="34" charset="0"/>
                <a:cs typeface="Arial" panose="020B0604020202020204" pitchFamily="34" charset="0"/>
              </a:rPr>
              <a:t>1</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76855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3" name="Прямоугольник 12"/>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fontScale="90000"/>
          </a:bodyPr>
          <a:lstStyle/>
          <a:p>
            <a:r>
              <a:rPr lang="ru-RU" sz="2000" b="1" dirty="0" smtClean="0">
                <a:solidFill>
                  <a:schemeClr val="tx2">
                    <a:lumMod val="75000"/>
                  </a:schemeClr>
                </a:solidFill>
              </a:rPr>
              <a:t>5. </a:t>
            </a:r>
            <a:r>
              <a:rPr lang="ru-RU" sz="2000" b="1" dirty="0">
                <a:solidFill>
                  <a:schemeClr val="tx2">
                    <a:lumMod val="75000"/>
                  </a:schemeClr>
                </a:solidFill>
              </a:rPr>
              <a:t>Проблемы прохождения повторной государственной экспертизы в случае корректировки проектной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707294"/>
          </a:xfrm>
        </p:spPr>
        <p:txBody>
          <a:bodyPr anchor="ctr">
            <a:normAutofit lnSpcReduction="10000"/>
          </a:bodyPr>
          <a:lstStyle/>
          <a:p>
            <a:r>
              <a:rPr lang="ru-RU" b="1" dirty="0">
                <a:solidFill>
                  <a:srgbClr val="002060"/>
                </a:solidFill>
              </a:rPr>
              <a:t>5.1. </a:t>
            </a:r>
            <a:r>
              <a:rPr lang="ru-RU" b="1" dirty="0" smtClean="0">
                <a:solidFill>
                  <a:srgbClr val="002060"/>
                </a:solidFill>
              </a:rPr>
              <a:t>Проблемы </a:t>
            </a:r>
            <a:r>
              <a:rPr lang="ru-RU" b="1" dirty="0">
                <a:solidFill>
                  <a:srgbClr val="002060"/>
                </a:solidFill>
              </a:rPr>
              <a:t>очередности рассмотрения проектной документации на проект планировки территории и основные объекты строительства</a:t>
            </a:r>
            <a:endParaRPr lang="ru-RU" b="1" dirty="0" smtClean="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525448134"/>
              </p:ext>
            </p:extLst>
          </p:nvPr>
        </p:nvGraphicFramePr>
        <p:xfrm>
          <a:off x="328659" y="1578501"/>
          <a:ext cx="11531600" cy="4541520"/>
        </p:xfrm>
        <a:graphic>
          <a:graphicData uri="http://schemas.openxmlformats.org/drawingml/2006/table">
            <a:tbl>
              <a:tblPr firstRow="1" bandRow="1">
                <a:tableStyleId>{5C22544A-7EE6-4342-B048-85BDC9FD1C3A}</a:tableStyleId>
              </a:tblPr>
              <a:tblGrid>
                <a:gridCol w="11531600"/>
              </a:tblGrid>
              <a:tr h="3850088">
                <a:tc>
                  <a:txBody>
                    <a:bodyPr/>
                    <a:lstStyle/>
                    <a:p>
                      <a:pPr algn="ctr">
                        <a:lnSpc>
                          <a:spcPct val="100000"/>
                        </a:lnSpc>
                        <a:spcBef>
                          <a:spcPts val="600"/>
                        </a:spcBef>
                      </a:pPr>
                      <a:r>
                        <a:rPr lang="ru-RU" sz="2000" b="1" i="0" dirty="0" smtClean="0">
                          <a:solidFill>
                            <a:srgbClr val="FF0000"/>
                          </a:solidFill>
                        </a:rPr>
                        <a:t>Требование законодательства: </a:t>
                      </a:r>
                      <a:r>
                        <a:rPr lang="ru-RU" sz="2000" b="1" i="0" dirty="0" err="1" smtClean="0">
                          <a:solidFill>
                            <a:srgbClr val="FF0000"/>
                          </a:solidFill>
                        </a:rPr>
                        <a:t>пп</a:t>
                      </a:r>
                      <a:r>
                        <a:rPr lang="ru-RU" sz="2000" b="1" i="0" dirty="0" smtClean="0">
                          <a:solidFill>
                            <a:srgbClr val="FF0000"/>
                          </a:solidFill>
                        </a:rPr>
                        <a:t>. 44-45 Постановления Правительства РФ от 05.03.2007 N 145</a:t>
                      </a:r>
                    </a:p>
                    <a:p>
                      <a:pPr algn="ctr">
                        <a:lnSpc>
                          <a:spcPct val="100000"/>
                        </a:lnSpc>
                        <a:spcBef>
                          <a:spcPts val="600"/>
                        </a:spcBef>
                      </a:pPr>
                      <a:endParaRPr lang="ru-RU" sz="1800" b="0" i="0" dirty="0" smtClean="0">
                        <a:solidFill>
                          <a:schemeClr val="tx1"/>
                        </a:solidFill>
                      </a:endParaRPr>
                    </a:p>
                    <a:p>
                      <a:pPr marL="285750" indent="-285750" algn="just">
                        <a:lnSpc>
                          <a:spcPct val="100000"/>
                        </a:lnSpc>
                        <a:spcBef>
                          <a:spcPts val="600"/>
                        </a:spcBef>
                        <a:buFont typeface="Arial" panose="020B0604020202020204" pitchFamily="34" charset="0"/>
                        <a:buChar char="•"/>
                      </a:pPr>
                      <a:r>
                        <a:rPr lang="ru-RU" sz="1600" b="0" i="0" dirty="0" smtClean="0">
                          <a:solidFill>
                            <a:schemeClr val="tx1"/>
                          </a:solidFill>
                        </a:rPr>
                        <a:t>Экспертной оценке при проведении повторной государственной экспертизы подлежит часть проектной документации, в которую были внесены изменения, а также совместимость внесенных изменений с проектной документацией, в отношении которой была ранее проведена государственная экспертиза.</a:t>
                      </a:r>
                    </a:p>
                    <a:p>
                      <a:pPr marL="285750" indent="-285750" algn="just">
                        <a:lnSpc>
                          <a:spcPct val="100000"/>
                        </a:lnSpc>
                        <a:spcBef>
                          <a:spcPts val="600"/>
                        </a:spcBef>
                        <a:buFont typeface="Arial" panose="020B0604020202020204" pitchFamily="34" charset="0"/>
                        <a:buChar char="•"/>
                      </a:pPr>
                      <a:endParaRPr lang="ru-RU" sz="1600" b="0" i="0" dirty="0" smtClean="0">
                        <a:solidFill>
                          <a:schemeClr val="tx1"/>
                        </a:solidFill>
                      </a:endParaRPr>
                    </a:p>
                    <a:p>
                      <a:pPr marL="285750" indent="-285750" algn="just">
                        <a:lnSpc>
                          <a:spcPct val="100000"/>
                        </a:lnSpc>
                        <a:spcBef>
                          <a:spcPts val="600"/>
                        </a:spcBef>
                        <a:buFont typeface="Arial" panose="020B0604020202020204" pitchFamily="34" charset="0"/>
                        <a:buChar char="•"/>
                      </a:pPr>
                      <a:r>
                        <a:rPr lang="ru-RU" sz="1600" b="0" i="0" dirty="0" smtClean="0">
                          <a:solidFill>
                            <a:schemeClr val="tx1"/>
                          </a:solidFill>
                        </a:rPr>
                        <a:t>В случае если в законодательство РФ внесены изменения, которые могут повлиять на результаты ранее полученной государственной экспертизы, проведение экспертной оценки проектной документации в полном объеме для линейных объектов транспортной инфраструктуры не требуется.</a:t>
                      </a:r>
                    </a:p>
                    <a:p>
                      <a:pPr marL="285750" indent="-285750" algn="just">
                        <a:lnSpc>
                          <a:spcPct val="100000"/>
                        </a:lnSpc>
                        <a:spcBef>
                          <a:spcPts val="600"/>
                        </a:spcBef>
                        <a:buFont typeface="Arial" panose="020B0604020202020204" pitchFamily="34" charset="0"/>
                        <a:buChar char="•"/>
                      </a:pPr>
                      <a:endParaRPr lang="ru-RU" sz="1600" b="0" i="0" dirty="0" smtClean="0">
                        <a:solidFill>
                          <a:schemeClr val="tx1"/>
                        </a:solidFill>
                      </a:endParaRPr>
                    </a:p>
                    <a:p>
                      <a:pPr marL="285750" indent="-285750" algn="just">
                        <a:lnSpc>
                          <a:spcPct val="100000"/>
                        </a:lnSpc>
                        <a:spcBef>
                          <a:spcPts val="600"/>
                        </a:spcBef>
                        <a:buFont typeface="Arial" panose="020B0604020202020204" pitchFamily="34" charset="0"/>
                        <a:buChar char="•"/>
                      </a:pPr>
                      <a:r>
                        <a:rPr lang="ru-RU" sz="1600" b="0" i="0" dirty="0" smtClean="0">
                          <a:solidFill>
                            <a:schemeClr val="tx1"/>
                          </a:solidFill>
                        </a:rPr>
                        <a:t>В случае если в проектную документацию, подготовленную в отношении линейных объектов транспортной инфраструктуры и получившую положительное заключение государственной экспертизы, внесены изменения в отношении участков, и (или) конструктивных элементов, и (или) дорожных сооружений линейных объектов транспортной инфраструктуры, которые затрагивают конструктивные и другие характеристики безопасности объекта капитального строительства, на повторную государственную экспертизу представляется только часть проектной документации, в которую внесены указанные изменения.</a:t>
                      </a: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9"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10611332" y="6550223"/>
            <a:ext cx="1263168" cy="307777"/>
          </a:xfrm>
          <a:prstGeom prst="rect">
            <a:avLst/>
          </a:prstGeom>
          <a:noFill/>
        </p:spPr>
        <p:txBody>
          <a:bodyPr wrap="square" rtlCol="0">
            <a:spAutoFit/>
          </a:bodyPr>
          <a:lstStyle/>
          <a:p>
            <a:pPr algn="r"/>
            <a:r>
              <a:rPr lang="ru-RU" sz="1400" dirty="0" smtClean="0">
                <a:solidFill>
                  <a:schemeClr val="bg1"/>
                </a:solidFill>
                <a:latin typeface="Arial" panose="020B0604020202020204" pitchFamily="34" charset="0"/>
                <a:cs typeface="Arial" panose="020B0604020202020204" pitchFamily="34" charset="0"/>
              </a:rPr>
              <a:t>2</a:t>
            </a:r>
            <a:r>
              <a:rPr lang="en-US" sz="1400" dirty="0" smtClean="0">
                <a:solidFill>
                  <a:schemeClr val="bg1"/>
                </a:solidFill>
                <a:latin typeface="Arial" panose="020B0604020202020204" pitchFamily="34" charset="0"/>
                <a:cs typeface="Arial" panose="020B0604020202020204" pitchFamily="34" charset="0"/>
              </a:rPr>
              <a:t>2</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9700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2" name="Прямоугольник 11"/>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fontScale="90000"/>
          </a:bodyPr>
          <a:lstStyle/>
          <a:p>
            <a:r>
              <a:rPr lang="ru-RU" sz="2000" b="1" dirty="0" smtClean="0">
                <a:solidFill>
                  <a:schemeClr val="tx2">
                    <a:lumMod val="75000"/>
                  </a:schemeClr>
                </a:solidFill>
              </a:rPr>
              <a:t>5. </a:t>
            </a:r>
            <a:r>
              <a:rPr lang="ru-RU" sz="2000" b="1" dirty="0">
                <a:solidFill>
                  <a:schemeClr val="tx2">
                    <a:lumMod val="75000"/>
                  </a:schemeClr>
                </a:solidFill>
              </a:rPr>
              <a:t>Проблемы прохождения повторной государственной экспертизы в случае корректировки проектной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2500833" y="804143"/>
            <a:ext cx="7187251" cy="707294"/>
          </a:xfrm>
        </p:spPr>
        <p:txBody>
          <a:bodyPr anchor="ctr">
            <a:normAutofit lnSpcReduction="10000"/>
          </a:bodyPr>
          <a:lstStyle/>
          <a:p>
            <a:r>
              <a:rPr lang="ru-RU" b="1" dirty="0" smtClean="0">
                <a:solidFill>
                  <a:srgbClr val="002060"/>
                </a:solidFill>
              </a:rPr>
              <a:t>5.2. </a:t>
            </a:r>
            <a:r>
              <a:rPr lang="ru-RU" b="1" dirty="0">
                <a:solidFill>
                  <a:srgbClr val="002060"/>
                </a:solidFill>
              </a:rPr>
              <a:t>Фактическая ситуация на примере объекта ЦКАД 4 пусковой комплекс:</a:t>
            </a:r>
            <a:endParaRPr lang="ru-RU" b="1" dirty="0" smtClean="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3525643640"/>
              </p:ext>
            </p:extLst>
          </p:nvPr>
        </p:nvGraphicFramePr>
        <p:xfrm>
          <a:off x="342900" y="1468122"/>
          <a:ext cx="11531600" cy="3850088"/>
        </p:xfrm>
        <a:graphic>
          <a:graphicData uri="http://schemas.openxmlformats.org/drawingml/2006/table">
            <a:tbl>
              <a:tblPr firstRow="1" bandRow="1">
                <a:tableStyleId>{5C22544A-7EE6-4342-B048-85BDC9FD1C3A}</a:tableStyleId>
              </a:tblPr>
              <a:tblGrid>
                <a:gridCol w="11531600"/>
              </a:tblGrid>
              <a:tr h="3850088">
                <a:tc>
                  <a:txBody>
                    <a:bodyPr/>
                    <a:lstStyle/>
                    <a:p>
                      <a:pPr>
                        <a:lnSpc>
                          <a:spcPct val="100000"/>
                        </a:lnSpc>
                        <a:spcBef>
                          <a:spcPts val="600"/>
                        </a:spcBef>
                      </a:pPr>
                      <a:endParaRPr lang="ru-RU" sz="1400" b="0" i="0" dirty="0" smtClean="0">
                        <a:solidFill>
                          <a:schemeClr val="tx1"/>
                        </a:solidFill>
                      </a:endParaRPr>
                    </a:p>
                    <a:p>
                      <a:pPr algn="just">
                        <a:lnSpc>
                          <a:spcPct val="100000"/>
                        </a:lnSpc>
                        <a:spcBef>
                          <a:spcPts val="600"/>
                        </a:spcBef>
                      </a:pPr>
                      <a:endParaRPr lang="ru-RU" sz="1800" b="0" i="0" dirty="0" smtClean="0">
                        <a:solidFill>
                          <a:schemeClr val="tx1"/>
                        </a:solidFill>
                      </a:endParaRPr>
                    </a:p>
                    <a:p>
                      <a:pPr algn="just">
                        <a:lnSpc>
                          <a:spcPct val="100000"/>
                        </a:lnSpc>
                        <a:spcBef>
                          <a:spcPts val="600"/>
                        </a:spcBef>
                      </a:pPr>
                      <a:r>
                        <a:rPr lang="ru-RU" sz="1800" b="0" i="0" dirty="0" smtClean="0">
                          <a:solidFill>
                            <a:schemeClr val="tx1"/>
                          </a:solidFill>
                        </a:rPr>
                        <a:t>Корректировка проектной документации по Объекту выполнена только в части основных объектов строительства в границах ранее утвержденной полосы отвода дороги и с учетом технических решений по переустройству инженерных коммуникаций, ранее получивших положительное заключение экспертизы. При этом:</a:t>
                      </a:r>
                    </a:p>
                    <a:p>
                      <a:pPr marL="285750" indent="-285750" algn="just">
                        <a:lnSpc>
                          <a:spcPct val="100000"/>
                        </a:lnSpc>
                        <a:spcBef>
                          <a:spcPts val="600"/>
                        </a:spcBef>
                        <a:buFont typeface="Arial" panose="020B0604020202020204" pitchFamily="34" charset="0"/>
                        <a:buChar char="•"/>
                      </a:pPr>
                      <a:r>
                        <a:rPr lang="ru-RU" sz="1800" b="0" i="0" dirty="0" smtClean="0">
                          <a:solidFill>
                            <a:schemeClr val="tx1"/>
                          </a:solidFill>
                        </a:rPr>
                        <a:t>изменение постоянной полосы отвода не требуется.</a:t>
                      </a:r>
                    </a:p>
                    <a:p>
                      <a:pPr marL="285750" indent="-285750" algn="just">
                        <a:lnSpc>
                          <a:spcPct val="100000"/>
                        </a:lnSpc>
                        <a:spcBef>
                          <a:spcPts val="600"/>
                        </a:spcBef>
                        <a:buFont typeface="Arial" panose="020B0604020202020204" pitchFamily="34" charset="0"/>
                        <a:buChar char="•"/>
                      </a:pPr>
                      <a:r>
                        <a:rPr lang="ru-RU" sz="1800" b="0" i="0" dirty="0" smtClean="0">
                          <a:solidFill>
                            <a:schemeClr val="tx1"/>
                          </a:solidFill>
                        </a:rPr>
                        <a:t>изменение проектных решений по переустройству коммуникаций не требуется.</a:t>
                      </a:r>
                    </a:p>
                    <a:p>
                      <a:pPr marL="285750" indent="-285750" algn="just">
                        <a:lnSpc>
                          <a:spcPct val="100000"/>
                        </a:lnSpc>
                        <a:spcBef>
                          <a:spcPts val="600"/>
                        </a:spcBef>
                        <a:buFont typeface="Arial" panose="020B0604020202020204" pitchFamily="34" charset="0"/>
                        <a:buChar char="•"/>
                      </a:pPr>
                      <a:endParaRPr lang="ru-RU" sz="1800" b="0" i="0" dirty="0" smtClean="0">
                        <a:solidFill>
                          <a:schemeClr val="tx1"/>
                        </a:solidFill>
                      </a:endParaRPr>
                    </a:p>
                    <a:p>
                      <a:pPr algn="just">
                        <a:lnSpc>
                          <a:spcPct val="100000"/>
                        </a:lnSpc>
                        <a:spcBef>
                          <a:spcPts val="600"/>
                        </a:spcBef>
                      </a:pPr>
                      <a:r>
                        <a:rPr lang="ru-RU" sz="1800" b="0" i="0" dirty="0" smtClean="0">
                          <a:solidFill>
                            <a:schemeClr val="tx1"/>
                          </a:solidFill>
                        </a:rPr>
                        <a:t>            Для проверки совместимости технических решений в состав разрабатываемой проектной документации включены тома проектной документации по подготовке территории как неизменяемые комплекты, ранее получившие положительное заключение экспертизы.</a:t>
                      </a: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7"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0611332" y="6550223"/>
            <a:ext cx="1263168" cy="307777"/>
          </a:xfrm>
          <a:prstGeom prst="rect">
            <a:avLst/>
          </a:prstGeom>
          <a:noFill/>
        </p:spPr>
        <p:txBody>
          <a:bodyPr wrap="square" rtlCol="0">
            <a:spAutoFit/>
          </a:bodyPr>
          <a:lstStyle/>
          <a:p>
            <a:pPr algn="r"/>
            <a:r>
              <a:rPr lang="ru-RU" sz="1400" dirty="0" smtClean="0">
                <a:solidFill>
                  <a:schemeClr val="bg1"/>
                </a:solidFill>
                <a:latin typeface="Arial" panose="020B0604020202020204" pitchFamily="34" charset="0"/>
                <a:cs typeface="Arial" panose="020B0604020202020204" pitchFamily="34" charset="0"/>
              </a:rPr>
              <a:t>2</a:t>
            </a:r>
            <a:r>
              <a:rPr lang="en-US" sz="1400" dirty="0" smtClean="0">
                <a:solidFill>
                  <a:schemeClr val="bg1"/>
                </a:solidFill>
                <a:latin typeface="Arial" panose="020B0604020202020204" pitchFamily="34" charset="0"/>
                <a:cs typeface="Arial" panose="020B0604020202020204" pitchFamily="34" charset="0"/>
              </a:rPr>
              <a:t>3</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2833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3" name="Прямоугольник 12"/>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fontScale="90000"/>
          </a:bodyPr>
          <a:lstStyle/>
          <a:p>
            <a:r>
              <a:rPr lang="ru-RU" sz="2000" b="1" dirty="0" smtClean="0">
                <a:solidFill>
                  <a:schemeClr val="tx2">
                    <a:lumMod val="75000"/>
                  </a:schemeClr>
                </a:solidFill>
              </a:rPr>
              <a:t>5. </a:t>
            </a:r>
            <a:r>
              <a:rPr lang="ru-RU" sz="2000" b="1" dirty="0">
                <a:solidFill>
                  <a:schemeClr val="tx2">
                    <a:lumMod val="75000"/>
                  </a:schemeClr>
                </a:solidFill>
              </a:rPr>
              <a:t>Проблемы прохождения повторной государственной экспертизы в случае корректировки проектной документации</a:t>
            </a:r>
            <a:endParaRPr lang="ru-RU" sz="2000" b="1" dirty="0">
              <a:solidFill>
                <a:schemeClr val="tx2">
                  <a:lumMod val="75000"/>
                </a:schemeClr>
              </a:solidFill>
            </a:endParaRPr>
          </a:p>
        </p:txBody>
      </p:sp>
      <p:sp>
        <p:nvSpPr>
          <p:cNvPr id="3" name="Подзаголовок 2"/>
          <p:cNvSpPr>
            <a:spLocks noGrp="1"/>
          </p:cNvSpPr>
          <p:nvPr>
            <p:ph type="subTitle" idx="1"/>
          </p:nvPr>
        </p:nvSpPr>
        <p:spPr>
          <a:xfrm>
            <a:off x="1054441" y="804144"/>
            <a:ext cx="10083115" cy="707294"/>
          </a:xfrm>
        </p:spPr>
        <p:txBody>
          <a:bodyPr anchor="ctr">
            <a:normAutofit lnSpcReduction="10000"/>
          </a:bodyPr>
          <a:lstStyle/>
          <a:p>
            <a:r>
              <a:rPr lang="ru-RU" b="1" dirty="0" smtClean="0">
                <a:solidFill>
                  <a:srgbClr val="002060"/>
                </a:solidFill>
              </a:rPr>
              <a:t>5.3. Примеры </a:t>
            </a:r>
            <a:r>
              <a:rPr lang="ru-RU" b="1" dirty="0">
                <a:solidFill>
                  <a:srgbClr val="002060"/>
                </a:solidFill>
              </a:rPr>
              <a:t>избыточных требований, не предусмотренных действующими нормативными актами</a:t>
            </a:r>
            <a:r>
              <a:rPr lang="ru-RU" b="1" dirty="0" smtClean="0">
                <a:solidFill>
                  <a:srgbClr val="002060"/>
                </a:solidFill>
              </a:rPr>
              <a:t>:</a:t>
            </a:r>
            <a:endParaRPr lang="ru-RU" b="1" dirty="0" smtClean="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744672249"/>
              </p:ext>
            </p:extLst>
          </p:nvPr>
        </p:nvGraphicFramePr>
        <p:xfrm>
          <a:off x="342900" y="1468122"/>
          <a:ext cx="11531600" cy="3850088"/>
        </p:xfrm>
        <a:graphic>
          <a:graphicData uri="http://schemas.openxmlformats.org/drawingml/2006/table">
            <a:tbl>
              <a:tblPr firstRow="1" bandRow="1">
                <a:tableStyleId>{5C22544A-7EE6-4342-B048-85BDC9FD1C3A}</a:tableStyleId>
              </a:tblPr>
              <a:tblGrid>
                <a:gridCol w="11531600"/>
              </a:tblGrid>
              <a:tr h="3850088">
                <a:tc>
                  <a:txBody>
                    <a:bodyPr/>
                    <a:lstStyle/>
                    <a:p>
                      <a:pPr>
                        <a:lnSpc>
                          <a:spcPct val="100000"/>
                        </a:lnSpc>
                        <a:spcBef>
                          <a:spcPts val="600"/>
                        </a:spcBef>
                      </a:pPr>
                      <a:endParaRPr lang="ru-RU" sz="1400" b="0" i="0" dirty="0" smtClean="0">
                        <a:solidFill>
                          <a:schemeClr val="tx1"/>
                        </a:solidFill>
                      </a:endParaRP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 name="Схема 3"/>
          <p:cNvGraphicFramePr/>
          <p:nvPr>
            <p:extLst>
              <p:ext uri="{D42A27DB-BD31-4B8C-83A1-F6EECF244321}">
                <p14:modId xmlns:p14="http://schemas.microsoft.com/office/powerpoint/2010/main" val="1349588149"/>
              </p:ext>
            </p:extLst>
          </p:nvPr>
        </p:nvGraphicFramePr>
        <p:xfrm>
          <a:off x="1318919" y="1535185"/>
          <a:ext cx="9818638" cy="49852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10611332" y="6550223"/>
            <a:ext cx="1263168" cy="307777"/>
          </a:xfrm>
          <a:prstGeom prst="rect">
            <a:avLst/>
          </a:prstGeom>
          <a:noFill/>
        </p:spPr>
        <p:txBody>
          <a:bodyPr wrap="square" rtlCol="0">
            <a:spAutoFit/>
          </a:bodyPr>
          <a:lstStyle/>
          <a:p>
            <a:pPr algn="r"/>
            <a:r>
              <a:rPr lang="ru-RU" sz="1400" dirty="0" smtClean="0">
                <a:solidFill>
                  <a:schemeClr val="bg1"/>
                </a:solidFill>
                <a:latin typeface="Arial" panose="020B0604020202020204" pitchFamily="34" charset="0"/>
                <a:cs typeface="Arial" panose="020B0604020202020204" pitchFamily="34" charset="0"/>
              </a:rPr>
              <a:t>2</a:t>
            </a:r>
            <a:r>
              <a:rPr lang="en-US" sz="1400" dirty="0" smtClean="0">
                <a:solidFill>
                  <a:schemeClr val="bg1"/>
                </a:solidFill>
                <a:latin typeface="Arial" panose="020B0604020202020204" pitchFamily="34" charset="0"/>
                <a:cs typeface="Arial" panose="020B0604020202020204" pitchFamily="34" charset="0"/>
              </a:rPr>
              <a:t>4</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2906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2" name="Прямоугольник 11"/>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fontScale="90000"/>
          </a:bodyPr>
          <a:lstStyle/>
          <a:p>
            <a:r>
              <a:rPr lang="ru-RU" sz="2000" b="1" dirty="0" smtClean="0">
                <a:solidFill>
                  <a:schemeClr val="tx2">
                    <a:lumMod val="75000"/>
                  </a:schemeClr>
                </a:solidFill>
              </a:rPr>
              <a:t>5. </a:t>
            </a:r>
            <a:r>
              <a:rPr lang="ru-RU" sz="2000" b="1" dirty="0">
                <a:solidFill>
                  <a:schemeClr val="tx2">
                    <a:lumMod val="75000"/>
                  </a:schemeClr>
                </a:solidFill>
              </a:rPr>
              <a:t>Проблемы прохождения повторной государственной экспертизы в случае корректировки проектной документации</a:t>
            </a:r>
            <a:endParaRPr lang="ru-RU" sz="2000" b="1" dirty="0">
              <a:solidFill>
                <a:schemeClr val="tx2">
                  <a:lumMod val="75000"/>
                </a:schemeClr>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2074477454"/>
              </p:ext>
            </p:extLst>
          </p:nvPr>
        </p:nvGraphicFramePr>
        <p:xfrm>
          <a:off x="328659" y="1398027"/>
          <a:ext cx="11531600" cy="4404360"/>
        </p:xfrm>
        <a:graphic>
          <a:graphicData uri="http://schemas.openxmlformats.org/drawingml/2006/table">
            <a:tbl>
              <a:tblPr firstRow="1" bandRow="1">
                <a:tableStyleId>{5C22544A-7EE6-4342-B048-85BDC9FD1C3A}</a:tableStyleId>
              </a:tblPr>
              <a:tblGrid>
                <a:gridCol w="11531600"/>
              </a:tblGrid>
              <a:tr h="3850088">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ru-RU" sz="2400" b="1" i="0" u="none" strike="noStrike" kern="1200" cap="none" spc="0" normalizeH="0" baseline="0" noProof="0" dirty="0" smtClean="0">
                          <a:ln>
                            <a:noFill/>
                          </a:ln>
                          <a:solidFill>
                            <a:srgbClr val="FF0000"/>
                          </a:solidFill>
                          <a:effectLst/>
                          <a:uLnTx/>
                          <a:uFillTx/>
                          <a:latin typeface="+mn-lt"/>
                          <a:ea typeface="+mn-ea"/>
                          <a:cs typeface="+mn-cs"/>
                        </a:rPr>
                        <a:t>Проблема:</a:t>
                      </a:r>
                    </a:p>
                    <a:p>
                      <a:pPr>
                        <a:lnSpc>
                          <a:spcPct val="100000"/>
                        </a:lnSpc>
                        <a:spcBef>
                          <a:spcPts val="600"/>
                        </a:spcBef>
                      </a:pPr>
                      <a:endParaRPr lang="ru-RU" sz="1400" b="0" i="0" dirty="0" smtClean="0">
                        <a:solidFill>
                          <a:schemeClr val="tx1"/>
                        </a:solidFill>
                      </a:endParaRPr>
                    </a:p>
                    <a:p>
                      <a:pPr marL="0" indent="0" algn="just">
                        <a:lnSpc>
                          <a:spcPct val="100000"/>
                        </a:lnSpc>
                        <a:spcBef>
                          <a:spcPts val="600"/>
                        </a:spcBef>
                        <a:buFont typeface="Wingdings" panose="05000000000000000000" pitchFamily="2" charset="2"/>
                        <a:buNone/>
                      </a:pPr>
                      <a:r>
                        <a:rPr lang="ru-RU" sz="1800" b="0" i="0" dirty="0" smtClean="0">
                          <a:solidFill>
                            <a:schemeClr val="tx1"/>
                          </a:solidFill>
                        </a:rPr>
                        <a:t>В настоящее время отсутствуют нормативные документы и требования, согласно которым </a:t>
                      </a:r>
                      <a:r>
                        <a:rPr lang="ru-RU" sz="1800" b="1" i="0" u="sng" dirty="0" smtClean="0">
                          <a:solidFill>
                            <a:srgbClr val="FF0000"/>
                          </a:solidFill>
                        </a:rPr>
                        <a:t>экспертиза на «подготовку территории строительства» должна быть </a:t>
                      </a:r>
                      <a:r>
                        <a:rPr lang="ru-RU" sz="1800" b="1" i="0" u="sng" kern="1200" dirty="0" smtClean="0">
                          <a:solidFill>
                            <a:srgbClr val="FF0000"/>
                          </a:solidFill>
                          <a:latin typeface="+mn-lt"/>
                          <a:ea typeface="+mn-ea"/>
                          <a:cs typeface="+mn-cs"/>
                        </a:rPr>
                        <a:t>проведена в обязательном порядке д</a:t>
                      </a:r>
                      <a:r>
                        <a:rPr lang="ru-RU" sz="1800" b="1" i="0" u="sng" dirty="0" smtClean="0">
                          <a:solidFill>
                            <a:srgbClr val="FF0000"/>
                          </a:solidFill>
                        </a:rPr>
                        <a:t>о экспертизы</a:t>
                      </a:r>
                      <a:r>
                        <a:rPr lang="ru-RU" sz="1800" b="1" i="0" dirty="0" smtClean="0">
                          <a:solidFill>
                            <a:schemeClr val="tx1"/>
                          </a:solidFill>
                        </a:rPr>
                        <a:t> </a:t>
                      </a:r>
                      <a:r>
                        <a:rPr lang="ru-RU" sz="1800" b="0" i="0" dirty="0" smtClean="0">
                          <a:solidFill>
                            <a:schemeClr val="tx1"/>
                          </a:solidFill>
                        </a:rPr>
                        <a:t>проектной документации по автомобильной дороге и искусственным сооружениям. </a:t>
                      </a:r>
                    </a:p>
                    <a:p>
                      <a:pPr marL="0" indent="0" algn="just">
                        <a:lnSpc>
                          <a:spcPct val="100000"/>
                        </a:lnSpc>
                        <a:spcBef>
                          <a:spcPts val="600"/>
                        </a:spcBef>
                        <a:buFont typeface="Wingdings" panose="05000000000000000000" pitchFamily="2" charset="2"/>
                        <a:buNone/>
                      </a:pPr>
                      <a:endParaRPr lang="ru-RU" sz="1800" b="0" i="0" dirty="0" smtClean="0">
                        <a:solidFill>
                          <a:schemeClr val="tx1"/>
                        </a:solidFill>
                      </a:endParaRPr>
                    </a:p>
                    <a:p>
                      <a:pPr marL="0" indent="0" algn="just">
                        <a:lnSpc>
                          <a:spcPct val="100000"/>
                        </a:lnSpc>
                        <a:spcBef>
                          <a:spcPts val="600"/>
                        </a:spcBef>
                        <a:buFont typeface="Wingdings" panose="05000000000000000000" pitchFamily="2" charset="2"/>
                        <a:buNone/>
                      </a:pPr>
                      <a:endParaRPr lang="ru-RU" sz="1800" b="0" i="0" dirty="0" smtClean="0">
                        <a:solidFill>
                          <a:schemeClr val="tx1"/>
                        </a:solidFill>
                      </a:endParaRPr>
                    </a:p>
                    <a:p>
                      <a:pPr marL="0" indent="0" algn="ctr">
                        <a:lnSpc>
                          <a:spcPct val="100000"/>
                        </a:lnSpc>
                        <a:spcBef>
                          <a:spcPts val="600"/>
                        </a:spcBef>
                        <a:buFont typeface="Wingdings" panose="05000000000000000000" pitchFamily="2" charset="2"/>
                        <a:buNone/>
                      </a:pPr>
                      <a:r>
                        <a:rPr lang="ru-RU" sz="2400" b="1" i="0" dirty="0" smtClean="0">
                          <a:solidFill>
                            <a:schemeClr val="accent6">
                              <a:lumMod val="75000"/>
                            </a:schemeClr>
                          </a:solidFill>
                        </a:rPr>
                        <a:t>Предложение:</a:t>
                      </a:r>
                    </a:p>
                    <a:p>
                      <a:pPr marL="0" indent="0" algn="ctr">
                        <a:lnSpc>
                          <a:spcPct val="100000"/>
                        </a:lnSpc>
                        <a:spcBef>
                          <a:spcPts val="600"/>
                        </a:spcBef>
                        <a:buFont typeface="Wingdings" panose="05000000000000000000" pitchFamily="2" charset="2"/>
                        <a:buNone/>
                      </a:pPr>
                      <a:endParaRPr lang="ru-RU" sz="2400" b="1" i="0" dirty="0" smtClean="0">
                        <a:solidFill>
                          <a:srgbClr val="FF0000"/>
                        </a:solidFill>
                      </a:endParaRPr>
                    </a:p>
                    <a:p>
                      <a:pPr marL="0" indent="0" algn="just">
                        <a:lnSpc>
                          <a:spcPct val="100000"/>
                        </a:lnSpc>
                        <a:spcBef>
                          <a:spcPts val="600"/>
                        </a:spcBef>
                        <a:buFont typeface="Wingdings" panose="05000000000000000000" pitchFamily="2" charset="2"/>
                        <a:buNone/>
                      </a:pPr>
                      <a:r>
                        <a:rPr lang="ru-RU" sz="1800" b="0" i="0" dirty="0" smtClean="0">
                          <a:solidFill>
                            <a:schemeClr val="tx1"/>
                          </a:solidFill>
                        </a:rPr>
                        <a:t>Нормативными документами </a:t>
                      </a:r>
                      <a:r>
                        <a:rPr lang="ru-RU" sz="1800" b="1" i="0" u="sng" dirty="0" smtClean="0">
                          <a:solidFill>
                            <a:schemeClr val="accent6">
                              <a:lumMod val="75000"/>
                            </a:schemeClr>
                          </a:solidFill>
                        </a:rPr>
                        <a:t>установить возможность рассмотрения</a:t>
                      </a:r>
                      <a:r>
                        <a:rPr lang="ru-RU" sz="1800" b="1" i="0" dirty="0" smtClean="0">
                          <a:solidFill>
                            <a:schemeClr val="tx1"/>
                          </a:solidFill>
                        </a:rPr>
                        <a:t> </a:t>
                      </a:r>
                      <a:r>
                        <a:rPr lang="ru-RU" sz="1800" b="0" i="0" dirty="0" smtClean="0">
                          <a:solidFill>
                            <a:schemeClr val="tx1"/>
                          </a:solidFill>
                        </a:rPr>
                        <a:t>в государственной экспертизе </a:t>
                      </a:r>
                      <a:r>
                        <a:rPr lang="ru-RU" sz="1800" b="0" i="0" u="none" dirty="0" smtClean="0">
                          <a:solidFill>
                            <a:schemeClr val="tx1"/>
                          </a:solidFill>
                        </a:rPr>
                        <a:t>проектной документации на «основные объекты строительства» </a:t>
                      </a:r>
                      <a:r>
                        <a:rPr lang="ru-RU" sz="1800" b="1" i="0" u="sng" dirty="0" smtClean="0">
                          <a:solidFill>
                            <a:schemeClr val="accent6">
                              <a:lumMod val="75000"/>
                            </a:schemeClr>
                          </a:solidFill>
                        </a:rPr>
                        <a:t>до экспертизы на «подготовку территории строительства»</a:t>
                      </a:r>
                      <a:r>
                        <a:rPr lang="ru-RU" sz="1800" b="0" i="0" dirty="0" smtClean="0">
                          <a:solidFill>
                            <a:schemeClr val="tx1"/>
                          </a:solidFill>
                        </a:rPr>
                        <a:t>, учитывая тот факт, что проектные решения по автомобильной дороге определяют проектные решения по переустройству инженерных коммуникаций.</a:t>
                      </a: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7"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0611332" y="6550223"/>
            <a:ext cx="1263168" cy="307777"/>
          </a:xfrm>
          <a:prstGeom prst="rect">
            <a:avLst/>
          </a:prstGeom>
          <a:noFill/>
        </p:spPr>
        <p:txBody>
          <a:bodyPr wrap="square" rtlCol="0">
            <a:spAutoFit/>
          </a:bodyPr>
          <a:lstStyle/>
          <a:p>
            <a:pPr algn="r"/>
            <a:r>
              <a:rPr lang="ru-RU" sz="1400" dirty="0" smtClean="0">
                <a:solidFill>
                  <a:schemeClr val="bg1"/>
                </a:solidFill>
                <a:latin typeface="Arial" panose="020B0604020202020204" pitchFamily="34" charset="0"/>
                <a:cs typeface="Arial" panose="020B0604020202020204" pitchFamily="34" charset="0"/>
              </a:rPr>
              <a:t>2</a:t>
            </a:r>
            <a:r>
              <a:rPr lang="en-US" sz="1400" dirty="0" smtClean="0">
                <a:solidFill>
                  <a:schemeClr val="bg1"/>
                </a:solidFill>
                <a:latin typeface="Arial" panose="020B0604020202020204" pitchFamily="34" charset="0"/>
                <a:cs typeface="Arial" panose="020B0604020202020204" pitchFamily="34" charset="0"/>
              </a:rPr>
              <a:t>5</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3388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1" y="1017"/>
            <a:ext cx="12176197" cy="6855967"/>
          </a:xfrm>
          <a:prstGeom prst="rect">
            <a:avLst/>
          </a:prstGeom>
        </p:spPr>
      </p:pic>
      <p:sp>
        <p:nvSpPr>
          <p:cNvPr id="4" name="TextBox 3"/>
          <p:cNvSpPr txBox="1"/>
          <p:nvPr/>
        </p:nvSpPr>
        <p:spPr>
          <a:xfrm>
            <a:off x="4275" y="3157162"/>
            <a:ext cx="12183452" cy="707886"/>
          </a:xfrm>
          <a:prstGeom prst="rect">
            <a:avLst/>
          </a:prstGeom>
          <a:noFill/>
        </p:spPr>
        <p:txBody>
          <a:bodyPr wrap="square" rtlCol="0">
            <a:spAutoFit/>
          </a:bodyPr>
          <a:lstStyle/>
          <a:p>
            <a:pPr algn="ctr"/>
            <a:r>
              <a:rPr lang="ru-RU" sz="4000" dirty="0" smtClean="0">
                <a:solidFill>
                  <a:prstClr val="white"/>
                </a:solidFill>
                <a:latin typeface="Gotham Pro Light" pitchFamily="50" charset="0"/>
                <a:cs typeface="Gotham Pro Light" pitchFamily="50" charset="0"/>
              </a:rPr>
              <a:t>Спасибо за внимание!</a:t>
            </a:r>
            <a:endParaRPr lang="ru-RU" sz="4000" dirty="0">
              <a:solidFill>
                <a:prstClr val="white"/>
              </a:solidFill>
              <a:latin typeface="Gotham Pro Light" pitchFamily="50" charset="0"/>
              <a:cs typeface="Gotham Pro Light" pitchFamily="50"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3425" y="670785"/>
            <a:ext cx="2269173" cy="840309"/>
          </a:xfrm>
          <a:prstGeom prst="rect">
            <a:avLst/>
          </a:prstGeom>
        </p:spPr>
      </p:pic>
      <p:sp>
        <p:nvSpPr>
          <p:cNvPr id="9"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10611332" y="6550223"/>
            <a:ext cx="1263168" cy="307777"/>
          </a:xfrm>
          <a:prstGeom prst="rect">
            <a:avLst/>
          </a:prstGeom>
          <a:noFill/>
        </p:spPr>
        <p:txBody>
          <a:bodyPr wrap="square" rtlCol="0">
            <a:spAutoFit/>
          </a:bodyPr>
          <a:lstStyle/>
          <a:p>
            <a:pPr algn="r"/>
            <a:r>
              <a:rPr lang="ru-RU" sz="1400" dirty="0" smtClean="0">
                <a:solidFill>
                  <a:schemeClr val="bg1"/>
                </a:solidFill>
                <a:latin typeface="Arial" panose="020B0604020202020204" pitchFamily="34" charset="0"/>
                <a:cs typeface="Arial" panose="020B0604020202020204" pitchFamily="34" charset="0"/>
              </a:rPr>
              <a:t>2</a:t>
            </a:r>
            <a:r>
              <a:rPr lang="en-US" sz="1400" dirty="0" smtClean="0">
                <a:solidFill>
                  <a:schemeClr val="bg1"/>
                </a:solidFill>
                <a:latin typeface="Arial" panose="020B0604020202020204" pitchFamily="34" charset="0"/>
                <a:cs typeface="Arial" panose="020B0604020202020204" pitchFamily="34" charset="0"/>
              </a:rPr>
              <a:t>6</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07492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26" name="Прямоугольник 25"/>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smtClean="0">
                <a:solidFill>
                  <a:srgbClr val="002060"/>
                </a:solidFill>
              </a:rPr>
              <a:t>1. Противоречия и избыточность требований действующей нормативной базы</a:t>
            </a:r>
            <a:endParaRPr lang="ru-RU" sz="2000" b="1" dirty="0">
              <a:solidFill>
                <a:srgbClr val="002060"/>
              </a:solidFill>
            </a:endParaRPr>
          </a:p>
        </p:txBody>
      </p:sp>
      <p:sp>
        <p:nvSpPr>
          <p:cNvPr id="3" name="Подзаголовок 2"/>
          <p:cNvSpPr>
            <a:spLocks noGrp="1"/>
          </p:cNvSpPr>
          <p:nvPr>
            <p:ph type="subTitle" idx="1"/>
          </p:nvPr>
        </p:nvSpPr>
        <p:spPr>
          <a:xfrm>
            <a:off x="1054441" y="804144"/>
            <a:ext cx="10083115" cy="707294"/>
          </a:xfrm>
        </p:spPr>
        <p:txBody>
          <a:bodyPr anchor="ctr">
            <a:normAutofit/>
          </a:bodyPr>
          <a:lstStyle/>
          <a:p>
            <a:r>
              <a:rPr lang="ru-RU" b="1" dirty="0" smtClean="0">
                <a:solidFill>
                  <a:srgbClr val="002060"/>
                </a:solidFill>
              </a:rPr>
              <a:t>1.1. Назначение числа полос движения</a:t>
            </a:r>
          </a:p>
        </p:txBody>
      </p:sp>
      <p:pic>
        <p:nvPicPr>
          <p:cNvPr id="8" name="Рисунок 7"/>
          <p:cNvPicPr>
            <a:picLocks noChangeAspect="1"/>
          </p:cNvPicPr>
          <p:nvPr/>
        </p:nvPicPr>
        <p:blipFill>
          <a:blip r:embed="rId3"/>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2388220471"/>
              </p:ext>
            </p:extLst>
          </p:nvPr>
        </p:nvGraphicFramePr>
        <p:xfrm>
          <a:off x="342900" y="1468121"/>
          <a:ext cx="11531600" cy="5085079"/>
        </p:xfrm>
        <a:graphic>
          <a:graphicData uri="http://schemas.openxmlformats.org/drawingml/2006/table">
            <a:tbl>
              <a:tblPr firstRow="1" bandRow="1">
                <a:tableStyleId>{5C22544A-7EE6-4342-B048-85BDC9FD1C3A}</a:tableStyleId>
              </a:tblPr>
              <a:tblGrid>
                <a:gridCol w="5765800"/>
                <a:gridCol w="5765800"/>
              </a:tblGrid>
              <a:tr h="3813134">
                <a:tc>
                  <a:txBody>
                    <a:bodyPr/>
                    <a:lstStyle/>
                    <a:p>
                      <a:endParaRPr lang="ru-RU" b="1" i="0" dirty="0">
                        <a:solidFill>
                          <a:schemeClr val="tx1"/>
                        </a:solidFill>
                      </a:endParaRP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ru-RU" dirty="0">
                        <a:solidFill>
                          <a:schemeClr val="tx1"/>
                        </a:solidFill>
                      </a:endParaRPr>
                    </a:p>
                  </a:txBody>
                  <a:tcPr marL="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271945">
                <a:tc>
                  <a:txBody>
                    <a:bodyPr/>
                    <a:lstStyle/>
                    <a:p>
                      <a:pPr algn="ctr"/>
                      <a:endParaRPr lang="ru-RU" sz="1600" b="1" i="0" dirty="0" smtClean="0">
                        <a:solidFill>
                          <a:srgbClr val="FF0000"/>
                        </a:solidFill>
                      </a:endParaRPr>
                    </a:p>
                    <a:p>
                      <a:pPr algn="ctr"/>
                      <a:endParaRPr lang="ru-RU" sz="1600" b="1" i="0" dirty="0" smtClean="0">
                        <a:solidFill>
                          <a:srgbClr val="FF0000"/>
                        </a:solidFill>
                      </a:endParaRPr>
                    </a:p>
                    <a:p>
                      <a:pPr algn="ctr"/>
                      <a:r>
                        <a:rPr lang="ru-RU" sz="1600" b="1" i="0" dirty="0" smtClean="0">
                          <a:solidFill>
                            <a:srgbClr val="FF0000"/>
                          </a:solidFill>
                        </a:rPr>
                        <a:t>40 000 авт./</a:t>
                      </a:r>
                      <a:r>
                        <a:rPr lang="ru-RU" sz="1600" b="1" i="0" dirty="0" err="1" smtClean="0">
                          <a:solidFill>
                            <a:srgbClr val="FF0000"/>
                          </a:solidFill>
                        </a:rPr>
                        <a:t>сут</a:t>
                      </a:r>
                      <a:r>
                        <a:rPr lang="ru-RU" sz="1600" b="1" i="0" dirty="0" smtClean="0">
                          <a:solidFill>
                            <a:srgbClr val="FF0000"/>
                          </a:solidFill>
                        </a:rPr>
                        <a:t>. - 8 полос</a:t>
                      </a:r>
                    </a:p>
                  </a:txBody>
                  <a:tcPr marL="180000" marR="180000">
                    <a:lnL w="12700" cmpd="sng">
                      <a:noFill/>
                    </a:lnL>
                    <a:lnR w="381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ru-RU" sz="1600" b="1" i="0" kern="1200" dirty="0" smtClean="0">
                        <a:solidFill>
                          <a:srgbClr val="FF0000"/>
                        </a:solidFill>
                        <a:latin typeface="+mn-lt"/>
                        <a:ea typeface="+mn-ea"/>
                        <a:cs typeface="+mn-cs"/>
                      </a:endParaRPr>
                    </a:p>
                    <a:p>
                      <a:pPr algn="ctr"/>
                      <a:endParaRPr lang="ru-RU" sz="1600" b="1" i="0" kern="1200" dirty="0" smtClean="0">
                        <a:solidFill>
                          <a:srgbClr val="FF0000"/>
                        </a:solidFill>
                        <a:latin typeface="+mn-lt"/>
                        <a:ea typeface="+mn-ea"/>
                        <a:cs typeface="+mn-cs"/>
                      </a:endParaRPr>
                    </a:p>
                    <a:p>
                      <a:pPr algn="ctr"/>
                      <a:r>
                        <a:rPr lang="ru-RU" sz="1600" b="1" i="0" kern="1200" dirty="0" smtClean="0">
                          <a:solidFill>
                            <a:srgbClr val="FF0000"/>
                          </a:solidFill>
                          <a:latin typeface="+mn-lt"/>
                          <a:ea typeface="+mn-ea"/>
                          <a:cs typeface="+mn-cs"/>
                        </a:rPr>
                        <a:t>40 000 авт./</a:t>
                      </a:r>
                      <a:r>
                        <a:rPr lang="ru-RU" sz="1600" b="1" i="0" kern="1200" dirty="0" err="1" smtClean="0">
                          <a:solidFill>
                            <a:srgbClr val="FF0000"/>
                          </a:solidFill>
                          <a:latin typeface="+mn-lt"/>
                          <a:ea typeface="+mn-ea"/>
                          <a:cs typeface="+mn-cs"/>
                        </a:rPr>
                        <a:t>сут</a:t>
                      </a:r>
                      <a:r>
                        <a:rPr lang="ru-RU" sz="1600" b="1" i="0" kern="1200" dirty="0" smtClean="0">
                          <a:solidFill>
                            <a:srgbClr val="FF0000"/>
                          </a:solidFill>
                          <a:latin typeface="+mn-lt"/>
                          <a:ea typeface="+mn-ea"/>
                          <a:cs typeface="+mn-cs"/>
                        </a:rPr>
                        <a:t>. - 6 полос</a:t>
                      </a:r>
                    </a:p>
                  </a:txBody>
                  <a:tcPr marL="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pSp>
        <p:nvGrpSpPr>
          <p:cNvPr id="18" name="Группа 17"/>
          <p:cNvGrpSpPr/>
          <p:nvPr/>
        </p:nvGrpSpPr>
        <p:grpSpPr>
          <a:xfrm>
            <a:off x="339820" y="1515687"/>
            <a:ext cx="5756180" cy="4116627"/>
            <a:chOff x="342656" y="4411603"/>
            <a:chExt cx="5804214" cy="3863867"/>
          </a:xfrm>
        </p:grpSpPr>
        <p:sp>
          <p:nvSpPr>
            <p:cNvPr id="19" name="Полилиния 18"/>
            <p:cNvSpPr/>
            <p:nvPr/>
          </p:nvSpPr>
          <p:spPr>
            <a:xfrm>
              <a:off x="342656" y="4411603"/>
              <a:ext cx="5804214" cy="665222"/>
            </a:xfrm>
            <a:custGeom>
              <a:avLst/>
              <a:gdLst>
                <a:gd name="connsiteX0" fmla="*/ 0 w 5804214"/>
                <a:gd name="connsiteY0" fmla="*/ 0 h 757112"/>
                <a:gd name="connsiteX1" fmla="*/ 5804214 w 5804214"/>
                <a:gd name="connsiteY1" fmla="*/ 0 h 757112"/>
                <a:gd name="connsiteX2" fmla="*/ 5804214 w 5804214"/>
                <a:gd name="connsiteY2" fmla="*/ 757112 h 757112"/>
                <a:gd name="connsiteX3" fmla="*/ 0 w 5804214"/>
                <a:gd name="connsiteY3" fmla="*/ 757112 h 757112"/>
                <a:gd name="connsiteX4" fmla="*/ 0 w 5804214"/>
                <a:gd name="connsiteY4" fmla="*/ 0 h 75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214" h="757112">
                  <a:moveTo>
                    <a:pt x="0" y="0"/>
                  </a:moveTo>
                  <a:lnTo>
                    <a:pt x="5804214" y="0"/>
                  </a:lnTo>
                  <a:lnTo>
                    <a:pt x="5804214" y="757112"/>
                  </a:lnTo>
                  <a:lnTo>
                    <a:pt x="0" y="757112"/>
                  </a:lnTo>
                  <a:lnTo>
                    <a:pt x="0" y="0"/>
                  </a:lnTo>
                  <a:close/>
                </a:path>
              </a:pathLst>
            </a:custGeom>
            <a:solidFill>
              <a:srgbClr val="005ABB"/>
            </a:solidFill>
            <a:ln w="25400" cap="rnd">
              <a:round/>
            </a:ln>
            <a:effectLst>
              <a:softEdge rad="12700"/>
            </a:effectLst>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ru-RU" sz="1400" dirty="0" smtClean="0">
                  <a:solidFill>
                    <a:schemeClr val="bg1"/>
                  </a:solidFill>
                </a:rPr>
                <a:t>СП 34.13330.2012 «Автомобильные дороги»</a:t>
              </a:r>
              <a:endParaRPr lang="ru-RU" sz="1400" dirty="0">
                <a:solidFill>
                  <a:schemeClr val="bg1"/>
                </a:solidFill>
              </a:endParaRPr>
            </a:p>
          </p:txBody>
        </p:sp>
        <p:sp>
          <p:nvSpPr>
            <p:cNvPr id="20" name="Полилиния 19"/>
            <p:cNvSpPr/>
            <p:nvPr/>
          </p:nvSpPr>
          <p:spPr>
            <a:xfrm>
              <a:off x="342656" y="5076825"/>
              <a:ext cx="5804214" cy="3198645"/>
            </a:xfrm>
            <a:custGeom>
              <a:avLst/>
              <a:gdLst>
                <a:gd name="connsiteX0" fmla="*/ 0 w 5804214"/>
                <a:gd name="connsiteY0" fmla="*/ 0 h 988199"/>
                <a:gd name="connsiteX1" fmla="*/ 5804214 w 5804214"/>
                <a:gd name="connsiteY1" fmla="*/ 0 h 988199"/>
                <a:gd name="connsiteX2" fmla="*/ 5804214 w 5804214"/>
                <a:gd name="connsiteY2" fmla="*/ 988199 h 988199"/>
                <a:gd name="connsiteX3" fmla="*/ 0 w 5804214"/>
                <a:gd name="connsiteY3" fmla="*/ 988199 h 988199"/>
                <a:gd name="connsiteX4" fmla="*/ 0 w 5804214"/>
                <a:gd name="connsiteY4" fmla="*/ 0 h 98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214" h="988199">
                  <a:moveTo>
                    <a:pt x="0" y="0"/>
                  </a:moveTo>
                  <a:lnTo>
                    <a:pt x="5804214" y="0"/>
                  </a:lnTo>
                  <a:lnTo>
                    <a:pt x="5804214" y="988199"/>
                  </a:lnTo>
                  <a:lnTo>
                    <a:pt x="0" y="988199"/>
                  </a:lnTo>
                  <a:lnTo>
                    <a:pt x="0" y="0"/>
                  </a:lnTo>
                  <a:close/>
                </a:path>
              </a:pathLst>
            </a:custGeom>
            <a:solidFill>
              <a:srgbClr val="DFEAF7">
                <a:alpha val="80000"/>
              </a:srgbClr>
            </a:solidFill>
            <a:ln w="25400" cap="rnd">
              <a:solidFill>
                <a:schemeClr val="tx1">
                  <a:alpha val="90000"/>
                </a:schemeClr>
              </a:solidFill>
              <a:round/>
            </a:ln>
            <a:effectLst>
              <a:softEdge rad="12700"/>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lvl="1" algn="just" defTabSz="622300">
                <a:lnSpc>
                  <a:spcPct val="90000"/>
                </a:lnSpc>
                <a:spcBef>
                  <a:spcPct val="0"/>
                </a:spcBef>
                <a:spcAft>
                  <a:spcPct val="15000"/>
                </a:spcAft>
              </a:pPr>
              <a:r>
                <a:rPr lang="ru-RU" sz="1400" i="1" dirty="0" smtClean="0">
                  <a:solidFill>
                    <a:schemeClr val="tx1"/>
                  </a:solidFill>
                </a:rPr>
                <a:t>п.5.23. Число полос движения на дорогах категории I устанавливают в зависимости от интенсивности движения и рельефа местности по таблице 5.13</a:t>
              </a:r>
              <a:endParaRPr lang="en-US" sz="1400" i="1" dirty="0" smtClean="0">
                <a:solidFill>
                  <a:schemeClr val="tx1"/>
                </a:solidFill>
              </a:endParaRPr>
            </a:p>
            <a:p>
              <a:pPr marL="0" lvl="1" algn="ctr" defTabSz="622300">
                <a:spcBef>
                  <a:spcPct val="0"/>
                </a:spcBef>
              </a:pPr>
              <a:endParaRPr lang="ru-RU" sz="1200" b="1" dirty="0" smtClean="0">
                <a:solidFill>
                  <a:schemeClr val="tx1"/>
                </a:solidFill>
              </a:endParaRPr>
            </a:p>
            <a:p>
              <a:pPr marL="0" lvl="1" algn="ctr" defTabSz="622300">
                <a:spcBef>
                  <a:spcPct val="0"/>
                </a:spcBef>
              </a:pPr>
              <a:r>
                <a:rPr lang="ru-RU" sz="1200" b="1" dirty="0" smtClean="0">
                  <a:solidFill>
                    <a:schemeClr val="tx1"/>
                  </a:solidFill>
                </a:rPr>
                <a:t>Таблица 5.13 </a:t>
              </a:r>
            </a:p>
            <a:p>
              <a:pPr marL="0" lvl="1" algn="ctr" defTabSz="622300">
                <a:spcBef>
                  <a:spcPct val="0"/>
                </a:spcBef>
              </a:pPr>
              <a:r>
                <a:rPr lang="ru-RU" sz="1200" b="1" dirty="0" smtClean="0">
                  <a:solidFill>
                    <a:schemeClr val="tx1"/>
                  </a:solidFill>
                </a:rPr>
                <a:t>(в ред. изменения №1, утв. приказом  Минстроя России от 16.12.2016 № 985/</a:t>
              </a:r>
              <a:r>
                <a:rPr lang="ru-RU" sz="1200" b="1" dirty="0" err="1" smtClean="0">
                  <a:solidFill>
                    <a:schemeClr val="tx1"/>
                  </a:solidFill>
                </a:rPr>
                <a:t>пр</a:t>
              </a:r>
              <a:r>
                <a:rPr lang="ru-RU" sz="1200" b="1" dirty="0" smtClean="0">
                  <a:solidFill>
                    <a:schemeClr val="tx1"/>
                  </a:solidFill>
                </a:rPr>
                <a:t>)</a:t>
              </a:r>
            </a:p>
            <a:p>
              <a:pPr marL="0" lvl="1" algn="just" defTabSz="622300">
                <a:lnSpc>
                  <a:spcPct val="90000"/>
                </a:lnSpc>
                <a:spcBef>
                  <a:spcPct val="0"/>
                </a:spcBef>
                <a:spcAft>
                  <a:spcPct val="15000"/>
                </a:spcAft>
              </a:pPr>
              <a:endParaRPr lang="ru-RU" sz="1400" i="1" dirty="0">
                <a:solidFill>
                  <a:schemeClr val="tx1">
                    <a:lumMod val="75000"/>
                    <a:lumOff val="25000"/>
                  </a:schemeClr>
                </a:solidFill>
              </a:endParaRPr>
            </a:p>
          </p:txBody>
        </p:sp>
      </p:grpSp>
      <p:grpSp>
        <p:nvGrpSpPr>
          <p:cNvPr id="15" name="Группа 14"/>
          <p:cNvGrpSpPr/>
          <p:nvPr/>
        </p:nvGrpSpPr>
        <p:grpSpPr>
          <a:xfrm>
            <a:off x="6092917" y="1515689"/>
            <a:ext cx="5756180" cy="4116626"/>
            <a:chOff x="342656" y="4411603"/>
            <a:chExt cx="5804214" cy="3863866"/>
          </a:xfrm>
        </p:grpSpPr>
        <p:sp>
          <p:nvSpPr>
            <p:cNvPr id="16" name="Полилиния 15"/>
            <p:cNvSpPr/>
            <p:nvPr/>
          </p:nvSpPr>
          <p:spPr>
            <a:xfrm>
              <a:off x="342656" y="4411603"/>
              <a:ext cx="5804214" cy="665222"/>
            </a:xfrm>
            <a:custGeom>
              <a:avLst/>
              <a:gdLst>
                <a:gd name="connsiteX0" fmla="*/ 0 w 5804214"/>
                <a:gd name="connsiteY0" fmla="*/ 0 h 757112"/>
                <a:gd name="connsiteX1" fmla="*/ 5804214 w 5804214"/>
                <a:gd name="connsiteY1" fmla="*/ 0 h 757112"/>
                <a:gd name="connsiteX2" fmla="*/ 5804214 w 5804214"/>
                <a:gd name="connsiteY2" fmla="*/ 757112 h 757112"/>
                <a:gd name="connsiteX3" fmla="*/ 0 w 5804214"/>
                <a:gd name="connsiteY3" fmla="*/ 757112 h 757112"/>
                <a:gd name="connsiteX4" fmla="*/ 0 w 5804214"/>
                <a:gd name="connsiteY4" fmla="*/ 0 h 75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214" h="757112">
                  <a:moveTo>
                    <a:pt x="0" y="0"/>
                  </a:moveTo>
                  <a:lnTo>
                    <a:pt x="5804214" y="0"/>
                  </a:lnTo>
                  <a:lnTo>
                    <a:pt x="5804214" y="757112"/>
                  </a:lnTo>
                  <a:lnTo>
                    <a:pt x="0" y="757112"/>
                  </a:lnTo>
                  <a:lnTo>
                    <a:pt x="0" y="0"/>
                  </a:lnTo>
                  <a:close/>
                </a:path>
              </a:pathLst>
            </a:custGeom>
            <a:solidFill>
              <a:srgbClr val="005ABB"/>
            </a:solidFill>
            <a:ln w="25400" cap="rnd">
              <a:round/>
            </a:ln>
            <a:effectLst>
              <a:softEdge rad="12700"/>
            </a:effectLst>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pPr>
              <a:r>
                <a:rPr lang="ru-RU" sz="1400" dirty="0" smtClean="0">
                  <a:solidFill>
                    <a:schemeClr val="bg1"/>
                  </a:solidFill>
                </a:rPr>
                <a:t>ГОСТ 33475-2015 «Дороги автомобильные общего пользования. Геометрические элементы. Технические требования»</a:t>
              </a:r>
              <a:endParaRPr lang="ru-RU" sz="1400" dirty="0">
                <a:solidFill>
                  <a:schemeClr val="bg1"/>
                </a:solidFill>
              </a:endParaRPr>
            </a:p>
          </p:txBody>
        </p:sp>
        <p:sp>
          <p:nvSpPr>
            <p:cNvPr id="21" name="Полилиния 20"/>
            <p:cNvSpPr/>
            <p:nvPr/>
          </p:nvSpPr>
          <p:spPr>
            <a:xfrm>
              <a:off x="342656" y="5076825"/>
              <a:ext cx="5804214" cy="3198644"/>
            </a:xfrm>
            <a:custGeom>
              <a:avLst/>
              <a:gdLst>
                <a:gd name="connsiteX0" fmla="*/ 0 w 5804214"/>
                <a:gd name="connsiteY0" fmla="*/ 0 h 988199"/>
                <a:gd name="connsiteX1" fmla="*/ 5804214 w 5804214"/>
                <a:gd name="connsiteY1" fmla="*/ 0 h 988199"/>
                <a:gd name="connsiteX2" fmla="*/ 5804214 w 5804214"/>
                <a:gd name="connsiteY2" fmla="*/ 988199 h 988199"/>
                <a:gd name="connsiteX3" fmla="*/ 0 w 5804214"/>
                <a:gd name="connsiteY3" fmla="*/ 988199 h 988199"/>
                <a:gd name="connsiteX4" fmla="*/ 0 w 5804214"/>
                <a:gd name="connsiteY4" fmla="*/ 0 h 98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214" h="988199">
                  <a:moveTo>
                    <a:pt x="0" y="0"/>
                  </a:moveTo>
                  <a:lnTo>
                    <a:pt x="5804214" y="0"/>
                  </a:lnTo>
                  <a:lnTo>
                    <a:pt x="5804214" y="988199"/>
                  </a:lnTo>
                  <a:lnTo>
                    <a:pt x="0" y="988199"/>
                  </a:lnTo>
                  <a:lnTo>
                    <a:pt x="0" y="0"/>
                  </a:lnTo>
                  <a:close/>
                </a:path>
              </a:pathLst>
            </a:custGeom>
            <a:solidFill>
              <a:srgbClr val="DFEAF7">
                <a:alpha val="80000"/>
              </a:srgbClr>
            </a:solidFill>
            <a:ln w="25400" cap="rnd">
              <a:solidFill>
                <a:schemeClr val="tx1">
                  <a:alpha val="90000"/>
                </a:schemeClr>
              </a:solidFill>
              <a:round/>
            </a:ln>
            <a:effectLst>
              <a:softEdge rad="12700"/>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lvl="1" algn="just" defTabSz="622300">
                <a:lnSpc>
                  <a:spcPct val="90000"/>
                </a:lnSpc>
                <a:spcBef>
                  <a:spcPct val="0"/>
                </a:spcBef>
                <a:spcAft>
                  <a:spcPct val="15000"/>
                </a:spcAft>
              </a:pPr>
              <a:r>
                <a:rPr lang="ru-RU" sz="1400" i="1" dirty="0" smtClean="0">
                  <a:solidFill>
                    <a:schemeClr val="tx1"/>
                  </a:solidFill>
                </a:rPr>
                <a:t>п. 3.27 Количество полос движения на дорогах I категории устанавливают в зависимости от интенсивности движения и рельефа местности по таблице 14</a:t>
              </a:r>
            </a:p>
            <a:p>
              <a:pPr marL="0" lvl="1" algn="ctr" defTabSz="622300">
                <a:lnSpc>
                  <a:spcPct val="90000"/>
                </a:lnSpc>
                <a:spcBef>
                  <a:spcPct val="0"/>
                </a:spcBef>
                <a:spcAft>
                  <a:spcPct val="15000"/>
                </a:spcAft>
              </a:pPr>
              <a:endParaRPr lang="ru-RU" sz="1200" b="1" dirty="0" smtClean="0">
                <a:solidFill>
                  <a:schemeClr val="tx1"/>
                </a:solidFill>
              </a:endParaRPr>
            </a:p>
            <a:p>
              <a:pPr marL="0" lvl="1" algn="ctr" defTabSz="622300">
                <a:lnSpc>
                  <a:spcPct val="90000"/>
                </a:lnSpc>
                <a:spcBef>
                  <a:spcPct val="0"/>
                </a:spcBef>
                <a:spcAft>
                  <a:spcPct val="15000"/>
                </a:spcAft>
              </a:pPr>
              <a:r>
                <a:rPr lang="ru-RU" sz="1200" b="1" dirty="0">
                  <a:solidFill>
                    <a:schemeClr val="tx1"/>
                  </a:solidFill>
                </a:rPr>
                <a:t>Таблица 14 </a:t>
              </a:r>
            </a:p>
            <a:p>
              <a:pPr marL="0" lvl="1" algn="ctr" defTabSz="622300">
                <a:lnSpc>
                  <a:spcPct val="90000"/>
                </a:lnSpc>
                <a:spcBef>
                  <a:spcPct val="0"/>
                </a:spcBef>
                <a:spcAft>
                  <a:spcPct val="15000"/>
                </a:spcAft>
              </a:pPr>
              <a:r>
                <a:rPr lang="ru-RU" sz="1200" b="1" dirty="0">
                  <a:solidFill>
                    <a:schemeClr val="tx1"/>
                  </a:solidFill>
                </a:rPr>
                <a:t>Количество полос движения на дорогах </a:t>
              </a:r>
              <a:r>
                <a:rPr lang="en-US" sz="1200" b="1" dirty="0">
                  <a:solidFill>
                    <a:schemeClr val="tx1"/>
                  </a:solidFill>
                </a:rPr>
                <a:t>I </a:t>
              </a:r>
              <a:r>
                <a:rPr lang="ru-RU" sz="1200" b="1" dirty="0">
                  <a:solidFill>
                    <a:schemeClr val="tx1"/>
                  </a:solidFill>
                </a:rPr>
                <a:t>категории</a:t>
              </a:r>
            </a:p>
            <a:p>
              <a:pPr marL="0" lvl="1" algn="just" defTabSz="622300">
                <a:lnSpc>
                  <a:spcPct val="90000"/>
                </a:lnSpc>
                <a:spcBef>
                  <a:spcPct val="0"/>
                </a:spcBef>
                <a:spcAft>
                  <a:spcPct val="15000"/>
                </a:spcAft>
              </a:pPr>
              <a:endParaRPr lang="ru-RU" sz="1400" i="1" dirty="0">
                <a:solidFill>
                  <a:schemeClr val="tx1">
                    <a:lumMod val="75000"/>
                    <a:lumOff val="25000"/>
                  </a:schemeClr>
                </a:solidFill>
              </a:endParaRPr>
            </a:p>
          </p:txBody>
        </p:sp>
      </p:grpSp>
      <p:graphicFrame>
        <p:nvGraphicFramePr>
          <p:cNvPr id="7" name="Таблица 6"/>
          <p:cNvGraphicFramePr>
            <a:graphicFrameLocks noGrp="1"/>
          </p:cNvGraphicFramePr>
          <p:nvPr>
            <p:extLst>
              <p:ext uri="{D42A27DB-BD31-4B8C-83A1-F6EECF244321}">
                <p14:modId xmlns:p14="http://schemas.microsoft.com/office/powerpoint/2010/main" val="956128647"/>
              </p:ext>
            </p:extLst>
          </p:nvPr>
        </p:nvGraphicFramePr>
        <p:xfrm>
          <a:off x="658688" y="3603001"/>
          <a:ext cx="5118441" cy="1859280"/>
        </p:xfrm>
        <a:graphic>
          <a:graphicData uri="http://schemas.openxmlformats.org/drawingml/2006/table">
            <a:tbl>
              <a:tblPr firstRow="1" bandRow="1">
                <a:tableStyleId>{5C22544A-7EE6-4342-B048-85BDC9FD1C3A}</a:tableStyleId>
              </a:tblPr>
              <a:tblGrid>
                <a:gridCol w="1882774"/>
                <a:gridCol w="1857375"/>
                <a:gridCol w="1378292"/>
              </a:tblGrid>
              <a:tr h="318983">
                <a:tc>
                  <a:txBody>
                    <a:bodyPr/>
                    <a:lstStyle/>
                    <a:p>
                      <a:r>
                        <a:rPr lang="ru-RU" sz="1000" b="1" kern="1200" dirty="0" smtClean="0">
                          <a:solidFill>
                            <a:schemeClr val="tx1"/>
                          </a:solidFill>
                          <a:effectLst/>
                          <a:latin typeface="+mn-lt"/>
                          <a:ea typeface="+mn-ea"/>
                          <a:cs typeface="+mn-cs"/>
                        </a:rPr>
                        <a:t>Рельеф местности</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Интенсивность движения,</a:t>
                      </a:r>
                      <a:r>
                        <a:rPr lang="en-US" sz="1000" dirty="0" smtClean="0">
                          <a:solidFill>
                            <a:schemeClr val="tx1"/>
                          </a:solidFill>
                        </a:rPr>
                        <a:t> </a:t>
                      </a:r>
                      <a:r>
                        <a:rPr lang="ru-RU" sz="1000" dirty="0" smtClean="0">
                          <a:solidFill>
                            <a:schemeClr val="tx1"/>
                          </a:solidFill>
                        </a:rPr>
                        <a:t>приведенных</a:t>
                      </a:r>
                      <a:r>
                        <a:rPr lang="en-US" sz="1000" dirty="0" smtClean="0">
                          <a:solidFill>
                            <a:schemeClr val="tx1"/>
                          </a:solidFill>
                        </a:rPr>
                        <a:t> </a:t>
                      </a:r>
                      <a:r>
                        <a:rPr lang="ru-RU" sz="1000" dirty="0" smtClean="0">
                          <a:solidFill>
                            <a:schemeClr val="tx1"/>
                          </a:solidFill>
                        </a:rPr>
                        <a:t>ед./</a:t>
                      </a:r>
                      <a:r>
                        <a:rPr lang="ru-RU" sz="1000" dirty="0" err="1" smtClean="0">
                          <a:solidFill>
                            <a:schemeClr val="tx1"/>
                          </a:solidFill>
                        </a:rPr>
                        <a:t>сут</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Число полос движения</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rowSpan="3">
                  <a:txBody>
                    <a:bodyPr/>
                    <a:lstStyle/>
                    <a:p>
                      <a:r>
                        <a:rPr lang="ru-RU" sz="1000" dirty="0" smtClean="0">
                          <a:solidFill>
                            <a:schemeClr val="tx1"/>
                          </a:solidFill>
                        </a:rPr>
                        <a:t>Равнинный и пересеченный</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Свыше 7000 до 20000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4</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vMerge="1">
                  <a:txBody>
                    <a:bodyPr/>
                    <a:lstStyle/>
                    <a:p>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»20000 » 40000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6</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vMerge="1">
                  <a:txBody>
                    <a:bodyPr/>
                    <a:lstStyle/>
                    <a:p>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 40000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8</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rowSpan="3">
                  <a:txBody>
                    <a:bodyPr/>
                    <a:lstStyle/>
                    <a:p>
                      <a:r>
                        <a:rPr lang="ru-RU" sz="1000" dirty="0" smtClean="0">
                          <a:solidFill>
                            <a:schemeClr val="tx1"/>
                          </a:solidFill>
                        </a:rPr>
                        <a:t>Горный</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Свыше 7000 до 17000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4</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vMerge="1">
                  <a:txBody>
                    <a:bodyPr/>
                    <a:lstStyle/>
                    <a:p>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 17000  » 35000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6</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vMerge="1">
                  <a:txBody>
                    <a:bodyPr/>
                    <a:lstStyle/>
                    <a:p>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 35000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8</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2" name="Таблица 21"/>
          <p:cNvGraphicFramePr>
            <a:graphicFrameLocks noGrp="1"/>
          </p:cNvGraphicFramePr>
          <p:nvPr>
            <p:extLst>
              <p:ext uri="{D42A27DB-BD31-4B8C-83A1-F6EECF244321}">
                <p14:modId xmlns:p14="http://schemas.microsoft.com/office/powerpoint/2010/main" val="3786185951"/>
              </p:ext>
            </p:extLst>
          </p:nvPr>
        </p:nvGraphicFramePr>
        <p:xfrm>
          <a:off x="6408705" y="3603001"/>
          <a:ext cx="5118441" cy="1859280"/>
        </p:xfrm>
        <a:graphic>
          <a:graphicData uri="http://schemas.openxmlformats.org/drawingml/2006/table">
            <a:tbl>
              <a:tblPr firstRow="1" bandRow="1">
                <a:tableStyleId>{5C22544A-7EE6-4342-B048-85BDC9FD1C3A}</a:tableStyleId>
              </a:tblPr>
              <a:tblGrid>
                <a:gridCol w="1882774"/>
                <a:gridCol w="1857375"/>
                <a:gridCol w="1378292"/>
              </a:tblGrid>
              <a:tr h="318983">
                <a:tc>
                  <a:txBody>
                    <a:bodyPr/>
                    <a:lstStyle/>
                    <a:p>
                      <a:r>
                        <a:rPr lang="ru-RU" sz="1000" b="1" kern="1200" dirty="0" smtClean="0">
                          <a:solidFill>
                            <a:schemeClr val="tx1"/>
                          </a:solidFill>
                          <a:effectLst/>
                          <a:latin typeface="+mn-lt"/>
                          <a:ea typeface="+mn-ea"/>
                          <a:cs typeface="+mn-cs"/>
                        </a:rPr>
                        <a:t>Рельеф местности</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Интенсивность движения,</a:t>
                      </a:r>
                      <a:r>
                        <a:rPr lang="en-US" sz="1000" dirty="0" smtClean="0">
                          <a:solidFill>
                            <a:schemeClr val="tx1"/>
                          </a:solidFill>
                        </a:rPr>
                        <a:t> </a:t>
                      </a:r>
                      <a:r>
                        <a:rPr lang="ru-RU" sz="1000" dirty="0" smtClean="0">
                          <a:solidFill>
                            <a:schemeClr val="tx1"/>
                          </a:solidFill>
                        </a:rPr>
                        <a:t>приведенных</a:t>
                      </a:r>
                      <a:r>
                        <a:rPr lang="en-US" sz="1000" dirty="0" smtClean="0">
                          <a:solidFill>
                            <a:schemeClr val="tx1"/>
                          </a:solidFill>
                        </a:rPr>
                        <a:t> </a:t>
                      </a:r>
                      <a:r>
                        <a:rPr lang="ru-RU" sz="1000" dirty="0" smtClean="0">
                          <a:solidFill>
                            <a:schemeClr val="tx1"/>
                          </a:solidFill>
                        </a:rPr>
                        <a:t>ед./</a:t>
                      </a:r>
                      <a:r>
                        <a:rPr lang="ru-RU" sz="1000" dirty="0" err="1" smtClean="0">
                          <a:solidFill>
                            <a:schemeClr val="tx1"/>
                          </a:solidFill>
                        </a:rPr>
                        <a:t>сут</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Число полос движения</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rowSpan="3">
                  <a:txBody>
                    <a:bodyPr/>
                    <a:lstStyle/>
                    <a:p>
                      <a:r>
                        <a:rPr lang="ru-RU" sz="1000" dirty="0" smtClean="0">
                          <a:solidFill>
                            <a:schemeClr val="tx1"/>
                          </a:solidFill>
                        </a:rPr>
                        <a:t>Равнинный и пересеченный</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14000 - 40000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4</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vMerge="1">
                  <a:txBody>
                    <a:bodyPr/>
                    <a:lstStyle/>
                    <a:p>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40000 - 80000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6</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vMerge="1">
                  <a:txBody>
                    <a:bodyPr/>
                    <a:lstStyle/>
                    <a:p>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Св. 80000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8</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rowSpan="3">
                  <a:txBody>
                    <a:bodyPr/>
                    <a:lstStyle/>
                    <a:p>
                      <a:r>
                        <a:rPr lang="ru-RU" sz="1000" dirty="0" smtClean="0">
                          <a:solidFill>
                            <a:schemeClr val="tx1"/>
                          </a:solidFill>
                        </a:rPr>
                        <a:t>Горный</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14000 - 34000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4</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vMerge="1">
                  <a:txBody>
                    <a:bodyPr/>
                    <a:lstStyle/>
                    <a:p>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34000 - 70000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6</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7531">
                <a:tc vMerge="1">
                  <a:txBody>
                    <a:bodyPr/>
                    <a:lstStyle/>
                    <a:p>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u-RU" sz="1000" dirty="0" smtClean="0">
                          <a:solidFill>
                            <a:schemeClr val="tx1"/>
                          </a:solidFill>
                        </a:rPr>
                        <a:t>Св. 70000</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smtClean="0">
                          <a:solidFill>
                            <a:schemeClr val="tx1"/>
                          </a:solidFill>
                        </a:rPr>
                        <a:t>8</a:t>
                      </a:r>
                      <a:endParaRPr lang="ru-RU"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3"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28" name="TextBox 27"/>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3</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6061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22" name="Прямоугольник 21"/>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a:solidFill>
                  <a:srgbClr val="002060"/>
                </a:solidFill>
              </a:rPr>
              <a:t>1</a:t>
            </a:r>
            <a:r>
              <a:rPr lang="ru-RU" sz="2000" b="1" dirty="0" smtClean="0">
                <a:solidFill>
                  <a:srgbClr val="002060"/>
                </a:solidFill>
              </a:rPr>
              <a:t>. Противоречия </a:t>
            </a:r>
            <a:r>
              <a:rPr lang="ru-RU" sz="2000" b="1" dirty="0">
                <a:solidFill>
                  <a:srgbClr val="002060"/>
                </a:solidFill>
              </a:rPr>
              <a:t>и избыточность требований действующей нормативной базы</a:t>
            </a:r>
          </a:p>
        </p:txBody>
      </p:sp>
      <p:sp>
        <p:nvSpPr>
          <p:cNvPr id="3" name="Подзаголовок 2"/>
          <p:cNvSpPr>
            <a:spLocks noGrp="1"/>
          </p:cNvSpPr>
          <p:nvPr>
            <p:ph type="subTitle" idx="1"/>
          </p:nvPr>
        </p:nvSpPr>
        <p:spPr>
          <a:xfrm>
            <a:off x="1054441" y="804144"/>
            <a:ext cx="10083115" cy="891306"/>
          </a:xfrm>
        </p:spPr>
        <p:txBody>
          <a:bodyPr anchor="ctr">
            <a:normAutofit/>
          </a:bodyPr>
          <a:lstStyle/>
          <a:p>
            <a:r>
              <a:rPr lang="ru-RU" b="1" dirty="0">
                <a:solidFill>
                  <a:srgbClr val="002060"/>
                </a:solidFill>
              </a:rPr>
              <a:t>1.2. Возможность строительства автомобильной дороги в санитарно-защитных зонах кладбищ</a:t>
            </a:r>
          </a:p>
        </p:txBody>
      </p:sp>
      <p:pic>
        <p:nvPicPr>
          <p:cNvPr id="8" name="Рисунок 7"/>
          <p:cNvPicPr>
            <a:picLocks noChangeAspect="1"/>
          </p:cNvPicPr>
          <p:nvPr/>
        </p:nvPicPr>
        <p:blipFill>
          <a:blip r:embed="rId3"/>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1432423242"/>
              </p:ext>
            </p:extLst>
          </p:nvPr>
        </p:nvGraphicFramePr>
        <p:xfrm>
          <a:off x="342900" y="1695449"/>
          <a:ext cx="11531600" cy="4907357"/>
        </p:xfrm>
        <a:graphic>
          <a:graphicData uri="http://schemas.openxmlformats.org/drawingml/2006/table">
            <a:tbl>
              <a:tblPr firstRow="1" bandRow="1">
                <a:tableStyleId>{5C22544A-7EE6-4342-B048-85BDC9FD1C3A}</a:tableStyleId>
              </a:tblPr>
              <a:tblGrid>
                <a:gridCol w="5765800"/>
                <a:gridCol w="5765800"/>
              </a:tblGrid>
              <a:tr h="2812818">
                <a:tc>
                  <a:txBody>
                    <a:bodyPr/>
                    <a:lstStyle/>
                    <a:p>
                      <a:pPr algn="just"/>
                      <a:endParaRPr lang="ru-RU" sz="1800" dirty="0" smtClean="0">
                        <a:solidFill>
                          <a:schemeClr val="tx1"/>
                        </a:solidFill>
                      </a:endParaRPr>
                    </a:p>
                    <a:p>
                      <a:r>
                        <a:rPr lang="ru-RU" sz="1600" b="1" i="0" dirty="0" smtClean="0">
                          <a:solidFill>
                            <a:schemeClr val="tx1"/>
                          </a:solidFill>
                        </a:rPr>
                        <a:t>Противоречия в СанПиН: </a:t>
                      </a:r>
                    </a:p>
                    <a:p>
                      <a:endParaRPr lang="ru-RU" b="1" i="0" dirty="0">
                        <a:solidFill>
                          <a:schemeClr val="tx1"/>
                        </a:solidFill>
                      </a:endParaRP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a:txBody>
                    <a:bodyPr/>
                    <a:lstStyle/>
                    <a:p>
                      <a:endParaRPr lang="ru-RU" dirty="0">
                        <a:solidFill>
                          <a:schemeClr val="tx1"/>
                        </a:solidFill>
                      </a:endParaRPr>
                    </a:p>
                  </a:txBody>
                  <a:tcPr marL="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094539">
                <a:tc>
                  <a:txBody>
                    <a:bodyPr/>
                    <a:lstStyle/>
                    <a:p>
                      <a:pPr algn="just"/>
                      <a:endParaRPr lang="ru-RU" sz="1400" b="1" i="0" dirty="0" smtClean="0">
                        <a:solidFill>
                          <a:srgbClr val="FF0000"/>
                        </a:solidFill>
                      </a:endParaRPr>
                    </a:p>
                  </a:txBody>
                  <a:tcPr marL="180000" marR="180000">
                    <a:lnL w="12700" cmpd="sng">
                      <a:noFill/>
                    </a:lnL>
                    <a:lnR w="38100" cmpd="sng">
                      <a:noFill/>
                    </a:lnR>
                    <a:lnT w="38100" cmpd="sng">
                      <a:noFill/>
                    </a:lnT>
                    <a:lnB w="12700" cmpd="sng">
                      <a:noFill/>
                    </a:lnB>
                    <a:lnTlToBr w="12700" cmpd="sng">
                      <a:noFill/>
                      <a:prstDash val="solid"/>
                    </a:lnTlToBr>
                    <a:lnBlToTr w="12700" cmpd="sng">
                      <a:noFill/>
                      <a:prstDash val="solid"/>
                    </a:lnBlToTr>
                    <a:noFill/>
                  </a:tcPr>
                </a:tc>
                <a:tc vMerge="1">
                  <a:txBody>
                    <a:bodyPr/>
                    <a:lstStyle/>
                    <a:p>
                      <a:endParaRPr lang="ru-RU"/>
                    </a:p>
                  </a:txBody>
                  <a:tcPr/>
                </a:tc>
              </a:tr>
            </a:tbl>
          </a:graphicData>
        </a:graphic>
      </p:graphicFrame>
      <p:pic>
        <p:nvPicPr>
          <p:cNvPr id="14" name="Рисунок 13"/>
          <p:cNvPicPr>
            <a:picLocks noChangeAspect="1"/>
          </p:cNvPicPr>
          <p:nvPr/>
        </p:nvPicPr>
        <p:blipFill rotWithShape="1">
          <a:blip r:embed="rId4"/>
          <a:srcRect l="794" t="771" r="126" b="1026"/>
          <a:stretch/>
        </p:blipFill>
        <p:spPr>
          <a:xfrm>
            <a:off x="6352171" y="1666637"/>
            <a:ext cx="5193479" cy="4802189"/>
          </a:xfrm>
          <a:prstGeom prst="rect">
            <a:avLst/>
          </a:prstGeom>
          <a:ln w="19050">
            <a:solidFill>
              <a:scrgbClr r="0" g="0" b="0"/>
            </a:solidFill>
          </a:ln>
        </p:spPr>
      </p:pic>
      <p:sp>
        <p:nvSpPr>
          <p:cNvPr id="21" name="TextBox 20"/>
          <p:cNvSpPr txBox="1"/>
          <p:nvPr/>
        </p:nvSpPr>
        <p:spPr>
          <a:xfrm>
            <a:off x="8053585" y="1669029"/>
            <a:ext cx="3492065" cy="1477328"/>
          </a:xfrm>
          <a:prstGeom prst="rect">
            <a:avLst/>
          </a:prstGeom>
          <a:solidFill>
            <a:srgbClr val="E7EFF9"/>
          </a:solidFill>
          <a:ln w="12700">
            <a:noFill/>
          </a:ln>
        </p:spPr>
        <p:txBody>
          <a:bodyPr wrap="square" rtlCol="0">
            <a:spAutoFit/>
          </a:bodyPr>
          <a:lstStyle/>
          <a:p>
            <a:pPr algn="just" defTabSz="756000"/>
            <a:r>
              <a:rPr lang="ru-RU" sz="1000" dirty="0" smtClean="0">
                <a:solidFill>
                  <a:srgbClr val="323B8D"/>
                </a:solidFill>
                <a:latin typeface="Gotham Pro Light"/>
                <a:cs typeface="Gotham Pro Medium" pitchFamily="50" charset="0"/>
              </a:rPr>
              <a:t>В </a:t>
            </a:r>
            <a:r>
              <a:rPr lang="ru-RU" sz="1000" dirty="0" err="1" smtClean="0">
                <a:solidFill>
                  <a:srgbClr val="323B8D"/>
                </a:solidFill>
                <a:latin typeface="Gotham Pro Light"/>
                <a:cs typeface="Gotham Pro Medium" pitchFamily="50" charset="0"/>
              </a:rPr>
              <a:t>СЗЗ</a:t>
            </a:r>
            <a:r>
              <a:rPr lang="ru-RU" sz="1000" dirty="0" smtClean="0">
                <a:solidFill>
                  <a:srgbClr val="323B8D"/>
                </a:solidFill>
                <a:latin typeface="Gotham Pro Light"/>
                <a:cs typeface="Gotham Pro Medium" pitchFamily="50" charset="0"/>
              </a:rPr>
              <a:t> кладбища попадают нормируемые объекты, размещение которых требованиями </a:t>
            </a:r>
            <a:r>
              <a:rPr lang="ru-RU" sz="1000" dirty="0" err="1" smtClean="0">
                <a:solidFill>
                  <a:srgbClr val="323B8D"/>
                </a:solidFill>
                <a:latin typeface="Gotham Pro Light"/>
                <a:cs typeface="Gotham Pro Medium" pitchFamily="50" charset="0"/>
              </a:rPr>
              <a:t>п.5.1</a:t>
            </a:r>
            <a:r>
              <a:rPr lang="ru-RU" sz="1000" dirty="0">
                <a:solidFill>
                  <a:srgbClr val="323B8D"/>
                </a:solidFill>
                <a:latin typeface="Gotham Pro Light"/>
                <a:cs typeface="Gotham Pro Medium" pitchFamily="50" charset="0"/>
              </a:rPr>
              <a:t> 2.2.1/2.1.1.1200-03 </a:t>
            </a:r>
            <a:r>
              <a:rPr lang="ru-RU" sz="1000" dirty="0" smtClean="0">
                <a:solidFill>
                  <a:srgbClr val="323B8D"/>
                </a:solidFill>
                <a:latin typeface="Gotham Pro Light"/>
                <a:cs typeface="Gotham Pro Medium" pitchFamily="50" charset="0"/>
              </a:rPr>
              <a:t>запрещено – жилая застройка. </a:t>
            </a:r>
          </a:p>
          <a:p>
            <a:pPr algn="just" defTabSz="756000"/>
            <a:r>
              <a:rPr lang="ru-RU" sz="1000" dirty="0" smtClean="0">
                <a:solidFill>
                  <a:srgbClr val="323B8D"/>
                </a:solidFill>
                <a:latin typeface="Gotham Pro Light"/>
                <a:cs typeface="Gotham Pro Medium" pitchFamily="50" charset="0"/>
              </a:rPr>
              <a:t>В частности, расстояние от границ кладбища составляет :</a:t>
            </a:r>
          </a:p>
          <a:p>
            <a:pPr marL="171450" indent="-171450" algn="just" defTabSz="756000">
              <a:buFontTx/>
              <a:buChar char="-"/>
            </a:pPr>
            <a:r>
              <a:rPr lang="ru-RU" sz="1000" dirty="0" smtClean="0">
                <a:solidFill>
                  <a:srgbClr val="323B8D"/>
                </a:solidFill>
                <a:latin typeface="Gotham Pro Light"/>
                <a:cs typeface="Gotham Pro Medium" pitchFamily="50" charset="0"/>
              </a:rPr>
              <a:t>до </a:t>
            </a:r>
            <a:r>
              <a:rPr lang="ru-RU" sz="1000" dirty="0" err="1" smtClean="0">
                <a:solidFill>
                  <a:srgbClr val="323B8D"/>
                </a:solidFill>
                <a:latin typeface="Gotham Pro Light"/>
                <a:cs typeface="Gotham Pro Medium" pitchFamily="50" charset="0"/>
              </a:rPr>
              <a:t>СПО</a:t>
            </a:r>
            <a:r>
              <a:rPr lang="ru-RU" sz="1000" dirty="0" smtClean="0">
                <a:solidFill>
                  <a:srgbClr val="323B8D"/>
                </a:solidFill>
                <a:latin typeface="Gotham Pro Light"/>
                <a:cs typeface="Gotham Pro Medium" pitchFamily="50" charset="0"/>
              </a:rPr>
              <a:t> «Содружество» около 160 м;</a:t>
            </a:r>
          </a:p>
          <a:p>
            <a:pPr marL="171450" indent="-171450" algn="just" defTabSz="756000">
              <a:buFontTx/>
              <a:buChar char="-"/>
            </a:pPr>
            <a:r>
              <a:rPr lang="ru-RU" sz="1000" dirty="0" smtClean="0">
                <a:solidFill>
                  <a:srgbClr val="323B8D"/>
                </a:solidFill>
                <a:latin typeface="Gotham Pro Light"/>
                <a:cs typeface="Gotham Pro Medium" pitchFamily="50" charset="0"/>
              </a:rPr>
              <a:t>до </a:t>
            </a:r>
            <a:r>
              <a:rPr lang="ru-RU" sz="1000" dirty="0" err="1" smtClean="0">
                <a:solidFill>
                  <a:srgbClr val="323B8D"/>
                </a:solidFill>
                <a:latin typeface="Gotham Pro Light"/>
                <a:cs typeface="Gotham Pro Medium" pitchFamily="50" charset="0"/>
              </a:rPr>
              <a:t>д.Русавкино</a:t>
            </a:r>
            <a:r>
              <a:rPr lang="ru-RU" sz="1000" dirty="0" smtClean="0">
                <a:solidFill>
                  <a:srgbClr val="323B8D"/>
                </a:solidFill>
                <a:latin typeface="Gotham Pro Light"/>
                <a:cs typeface="Gotham Pro Medium" pitchFamily="50" charset="0"/>
              </a:rPr>
              <a:t>-Романово около 200 м;</a:t>
            </a:r>
          </a:p>
          <a:p>
            <a:pPr marL="171450" indent="-171450" algn="just" defTabSz="756000">
              <a:buFontTx/>
              <a:buChar char="-"/>
            </a:pPr>
            <a:r>
              <a:rPr lang="ru-RU" sz="1000" dirty="0">
                <a:solidFill>
                  <a:srgbClr val="323B8D"/>
                </a:solidFill>
                <a:latin typeface="Gotham Pro Light"/>
                <a:cs typeface="Gotham Pro Medium" pitchFamily="50" charset="0"/>
              </a:rPr>
              <a:t>д</a:t>
            </a:r>
            <a:r>
              <a:rPr lang="ru-RU" sz="1000" dirty="0" smtClean="0">
                <a:solidFill>
                  <a:srgbClr val="323B8D"/>
                </a:solidFill>
                <a:latin typeface="Gotham Pro Light"/>
                <a:cs typeface="Gotham Pro Medium" pitchFamily="50" charset="0"/>
              </a:rPr>
              <a:t>о </a:t>
            </a:r>
            <a:r>
              <a:rPr lang="ru-RU" sz="1000" dirty="0" err="1" smtClean="0">
                <a:solidFill>
                  <a:srgbClr val="323B8D"/>
                </a:solidFill>
                <a:latin typeface="Gotham Pro Light"/>
                <a:cs typeface="Gotham Pro Medium" pitchFamily="50" charset="0"/>
              </a:rPr>
              <a:t>д.Пуршево</a:t>
            </a:r>
            <a:r>
              <a:rPr lang="ru-RU" sz="1000" dirty="0" smtClean="0">
                <a:solidFill>
                  <a:srgbClr val="323B8D"/>
                </a:solidFill>
                <a:latin typeface="Gotham Pro Light"/>
                <a:cs typeface="Gotham Pro Medium" pitchFamily="50" charset="0"/>
              </a:rPr>
              <a:t>  порядка 30 м;</a:t>
            </a:r>
          </a:p>
          <a:p>
            <a:pPr marL="171450" indent="-171450" algn="just" defTabSz="756000">
              <a:buFontTx/>
              <a:buChar char="-"/>
            </a:pPr>
            <a:r>
              <a:rPr lang="ru-RU" sz="1000" dirty="0" smtClean="0">
                <a:solidFill>
                  <a:srgbClr val="323B8D"/>
                </a:solidFill>
                <a:latin typeface="Gotham Pro Light"/>
                <a:cs typeface="Gotham Pro Medium" pitchFamily="50" charset="0"/>
              </a:rPr>
              <a:t>до </a:t>
            </a:r>
            <a:r>
              <a:rPr lang="ru-RU" sz="1000" dirty="0" err="1" smtClean="0">
                <a:solidFill>
                  <a:srgbClr val="323B8D"/>
                </a:solidFill>
                <a:latin typeface="Gotham Pro Light"/>
                <a:cs typeface="Gotham Pro Medium" pitchFamily="50" charset="0"/>
              </a:rPr>
              <a:t>Логистическеского</a:t>
            </a:r>
            <a:r>
              <a:rPr lang="ru-RU" sz="1000" dirty="0" smtClean="0">
                <a:solidFill>
                  <a:srgbClr val="323B8D"/>
                </a:solidFill>
                <a:latin typeface="Gotham Pro Light"/>
                <a:cs typeface="Gotham Pro Medium" pitchFamily="50" charset="0"/>
              </a:rPr>
              <a:t> центра «Спортмастер» – 21 м </a:t>
            </a:r>
            <a:endParaRPr lang="ru-RU" sz="1000" dirty="0">
              <a:solidFill>
                <a:srgbClr val="323B8D"/>
              </a:solidFill>
              <a:latin typeface="Gotham Pro Light"/>
              <a:cs typeface="Gotham Pro Medium" pitchFamily="50" charset="0"/>
            </a:endParaRPr>
          </a:p>
        </p:txBody>
      </p:sp>
      <p:graphicFrame>
        <p:nvGraphicFramePr>
          <p:cNvPr id="4" name="Схема 3"/>
          <p:cNvGraphicFramePr/>
          <p:nvPr>
            <p:extLst>
              <p:ext uri="{D42A27DB-BD31-4B8C-83A1-F6EECF244321}">
                <p14:modId xmlns:p14="http://schemas.microsoft.com/office/powerpoint/2010/main" val="916789745"/>
              </p:ext>
            </p:extLst>
          </p:nvPr>
        </p:nvGraphicFramePr>
        <p:xfrm>
          <a:off x="339820" y="2491027"/>
          <a:ext cx="6012351" cy="39489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4</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175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34" name="Прямоугольник 33"/>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a:solidFill>
                  <a:schemeClr val="tx2">
                    <a:lumMod val="75000"/>
                  </a:schemeClr>
                </a:solidFill>
              </a:rPr>
              <a:t>1</a:t>
            </a:r>
            <a:r>
              <a:rPr lang="ru-RU" sz="2000" b="1" dirty="0" smtClean="0">
                <a:solidFill>
                  <a:schemeClr val="tx2">
                    <a:lumMod val="75000"/>
                  </a:schemeClr>
                </a:solidFill>
              </a:rPr>
              <a:t>. Противоречия </a:t>
            </a:r>
            <a:r>
              <a:rPr lang="ru-RU" sz="2000" b="1" dirty="0">
                <a:solidFill>
                  <a:schemeClr val="tx2">
                    <a:lumMod val="75000"/>
                  </a:schemeClr>
                </a:solidFill>
              </a:rPr>
              <a:t>и избыточность требований действующей нормативной базы</a:t>
            </a:r>
          </a:p>
        </p:txBody>
      </p:sp>
      <p:sp>
        <p:nvSpPr>
          <p:cNvPr id="3" name="Подзаголовок 2"/>
          <p:cNvSpPr>
            <a:spLocks noGrp="1"/>
          </p:cNvSpPr>
          <p:nvPr>
            <p:ph type="subTitle" idx="1"/>
          </p:nvPr>
        </p:nvSpPr>
        <p:spPr>
          <a:xfrm>
            <a:off x="1054441" y="804144"/>
            <a:ext cx="10083115" cy="707294"/>
          </a:xfrm>
        </p:spPr>
        <p:txBody>
          <a:bodyPr anchor="ctr">
            <a:normAutofit/>
          </a:bodyPr>
          <a:lstStyle/>
          <a:p>
            <a:r>
              <a:rPr lang="ru-RU" b="1" dirty="0">
                <a:solidFill>
                  <a:srgbClr val="002060"/>
                </a:solidFill>
              </a:rPr>
              <a:t>1.3. Сброс сточных вод в поясах ЗСО</a:t>
            </a: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pSp>
        <p:nvGrpSpPr>
          <p:cNvPr id="4" name="Группа 3"/>
          <p:cNvGrpSpPr/>
          <p:nvPr/>
        </p:nvGrpSpPr>
        <p:grpSpPr>
          <a:xfrm>
            <a:off x="349980" y="1511438"/>
            <a:ext cx="2538658" cy="3906402"/>
            <a:chOff x="343125" y="2653818"/>
            <a:chExt cx="2538658" cy="3906402"/>
          </a:xfrm>
        </p:grpSpPr>
        <p:sp>
          <p:nvSpPr>
            <p:cNvPr id="6" name="Стрелка вверх 5"/>
            <p:cNvSpPr/>
            <p:nvPr/>
          </p:nvSpPr>
          <p:spPr>
            <a:xfrm>
              <a:off x="343125" y="2653818"/>
              <a:ext cx="1984075" cy="1895514"/>
            </a:xfrm>
            <a:prstGeom prst="upArrow">
              <a:avLst/>
            </a:prstGeom>
          </p:spPr>
          <p:style>
            <a:lnRef idx="1">
              <a:schemeClr val="accent6"/>
            </a:lnRef>
            <a:fillRef idx="3">
              <a:schemeClr val="accent6"/>
            </a:fillRef>
            <a:effectRef idx="2">
              <a:schemeClr val="accent6"/>
            </a:effectRef>
            <a:fontRef idx="minor">
              <a:schemeClr val="lt1"/>
            </a:fontRef>
          </p:style>
        </p:sp>
        <p:sp>
          <p:nvSpPr>
            <p:cNvPr id="10" name="Стрелка вниз 9"/>
            <p:cNvSpPr/>
            <p:nvPr/>
          </p:nvSpPr>
          <p:spPr>
            <a:xfrm>
              <a:off x="897708" y="4664706"/>
              <a:ext cx="1984075" cy="1895514"/>
            </a:xfrm>
            <a:prstGeom prst="downArrow">
              <a:avLst/>
            </a:prstGeom>
          </p:spPr>
          <p:style>
            <a:lnRef idx="1">
              <a:schemeClr val="accent2"/>
            </a:lnRef>
            <a:fillRef idx="3">
              <a:schemeClr val="accent2"/>
            </a:fillRef>
            <a:effectRef idx="2">
              <a:schemeClr val="accent2"/>
            </a:effectRef>
            <a:fontRef idx="minor">
              <a:schemeClr val="lt1"/>
            </a:fontRef>
          </p:style>
        </p:sp>
      </p:grpSp>
      <p:grpSp>
        <p:nvGrpSpPr>
          <p:cNvPr id="24" name="Группа 23"/>
          <p:cNvGrpSpPr/>
          <p:nvPr/>
        </p:nvGrpSpPr>
        <p:grpSpPr>
          <a:xfrm>
            <a:off x="3126197" y="3522326"/>
            <a:ext cx="8715820" cy="1895514"/>
            <a:chOff x="342656" y="4411603"/>
            <a:chExt cx="5804214" cy="2475286"/>
          </a:xfrm>
        </p:grpSpPr>
        <p:sp>
          <p:nvSpPr>
            <p:cNvPr id="25" name="Полилиния 24"/>
            <p:cNvSpPr/>
            <p:nvPr/>
          </p:nvSpPr>
          <p:spPr>
            <a:xfrm>
              <a:off x="342656" y="4411603"/>
              <a:ext cx="5804214" cy="665222"/>
            </a:xfrm>
            <a:custGeom>
              <a:avLst/>
              <a:gdLst>
                <a:gd name="connsiteX0" fmla="*/ 0 w 5804214"/>
                <a:gd name="connsiteY0" fmla="*/ 0 h 757112"/>
                <a:gd name="connsiteX1" fmla="*/ 5804214 w 5804214"/>
                <a:gd name="connsiteY1" fmla="*/ 0 h 757112"/>
                <a:gd name="connsiteX2" fmla="*/ 5804214 w 5804214"/>
                <a:gd name="connsiteY2" fmla="*/ 757112 h 757112"/>
                <a:gd name="connsiteX3" fmla="*/ 0 w 5804214"/>
                <a:gd name="connsiteY3" fmla="*/ 757112 h 757112"/>
                <a:gd name="connsiteX4" fmla="*/ 0 w 5804214"/>
                <a:gd name="connsiteY4" fmla="*/ 0 h 75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214" h="757112">
                  <a:moveTo>
                    <a:pt x="0" y="0"/>
                  </a:moveTo>
                  <a:lnTo>
                    <a:pt x="5804214" y="0"/>
                  </a:lnTo>
                  <a:lnTo>
                    <a:pt x="5804214" y="757112"/>
                  </a:lnTo>
                  <a:lnTo>
                    <a:pt x="0" y="757112"/>
                  </a:lnTo>
                  <a:lnTo>
                    <a:pt x="0" y="0"/>
                  </a:lnTo>
                  <a:close/>
                </a:path>
              </a:pathLst>
            </a:custGeom>
            <a:solidFill>
              <a:srgbClr val="005ABB"/>
            </a:solidFill>
            <a:ln w="25400" cap="rnd">
              <a:noFill/>
              <a:round/>
            </a:ln>
            <a:effectLst>
              <a:softEdge rad="12700"/>
            </a:effectLst>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ru-RU" sz="1400" dirty="0" smtClean="0">
                  <a:solidFill>
                    <a:schemeClr val="bg1"/>
                  </a:solidFill>
                </a:rPr>
                <a:t>Водный кодекс РФ Статья 44. Использование водных объектов для целей сброса сточных, в том числе дренажных, вод</a:t>
              </a:r>
              <a:endParaRPr lang="ru-RU" sz="1400" dirty="0">
                <a:solidFill>
                  <a:schemeClr val="bg1"/>
                </a:solidFill>
              </a:endParaRPr>
            </a:p>
          </p:txBody>
        </p:sp>
        <p:sp>
          <p:nvSpPr>
            <p:cNvPr id="26" name="Полилиния 25"/>
            <p:cNvSpPr/>
            <p:nvPr/>
          </p:nvSpPr>
          <p:spPr>
            <a:xfrm>
              <a:off x="342656" y="5076825"/>
              <a:ext cx="5804214" cy="1810064"/>
            </a:xfrm>
            <a:custGeom>
              <a:avLst/>
              <a:gdLst>
                <a:gd name="connsiteX0" fmla="*/ 0 w 5804214"/>
                <a:gd name="connsiteY0" fmla="*/ 0 h 988199"/>
                <a:gd name="connsiteX1" fmla="*/ 5804214 w 5804214"/>
                <a:gd name="connsiteY1" fmla="*/ 0 h 988199"/>
                <a:gd name="connsiteX2" fmla="*/ 5804214 w 5804214"/>
                <a:gd name="connsiteY2" fmla="*/ 988199 h 988199"/>
                <a:gd name="connsiteX3" fmla="*/ 0 w 5804214"/>
                <a:gd name="connsiteY3" fmla="*/ 988199 h 988199"/>
                <a:gd name="connsiteX4" fmla="*/ 0 w 5804214"/>
                <a:gd name="connsiteY4" fmla="*/ 0 h 98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214" h="988199">
                  <a:moveTo>
                    <a:pt x="0" y="0"/>
                  </a:moveTo>
                  <a:lnTo>
                    <a:pt x="5804214" y="0"/>
                  </a:lnTo>
                  <a:lnTo>
                    <a:pt x="5804214" y="988199"/>
                  </a:lnTo>
                  <a:lnTo>
                    <a:pt x="0" y="988199"/>
                  </a:lnTo>
                  <a:lnTo>
                    <a:pt x="0" y="0"/>
                  </a:lnTo>
                  <a:close/>
                </a:path>
              </a:pathLst>
            </a:custGeom>
            <a:noFill/>
            <a:ln w="25400" cap="rnd">
              <a:noFill/>
              <a:round/>
            </a:ln>
            <a:effectLst>
              <a:softEdge rad="12700"/>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180000" rIns="99568" bIns="72000" numCol="1" spcCol="1270" anchor="ctr" anchorCtr="0">
              <a:noAutofit/>
            </a:bodyPr>
            <a:lstStyle/>
            <a:p>
              <a:pPr marL="0" lvl="1" algn="just" defTabSz="622300">
                <a:lnSpc>
                  <a:spcPct val="90000"/>
                </a:lnSpc>
                <a:spcBef>
                  <a:spcPct val="0"/>
                </a:spcBef>
                <a:spcAft>
                  <a:spcPct val="15000"/>
                </a:spcAft>
              </a:pPr>
              <a:r>
                <a:rPr lang="ru-RU" sz="1400" i="1" dirty="0">
                  <a:solidFill>
                    <a:schemeClr val="tx1">
                      <a:lumMod val="75000"/>
                      <a:lumOff val="25000"/>
                    </a:schemeClr>
                  </a:solidFill>
                </a:rPr>
                <a:t>п.3. Запрещается сброс сточных, в том числе дренажных, вод в водные объекты, расположенные в границах:</a:t>
              </a:r>
            </a:p>
            <a:p>
              <a:pPr marL="342900" lvl="1" indent="-342900" algn="just" defTabSz="622300">
                <a:lnSpc>
                  <a:spcPct val="90000"/>
                </a:lnSpc>
                <a:spcBef>
                  <a:spcPct val="0"/>
                </a:spcBef>
                <a:spcAft>
                  <a:spcPct val="15000"/>
                </a:spcAft>
                <a:buFont typeface="+mj-lt"/>
                <a:buAutoNum type="arabicParenR"/>
              </a:pPr>
              <a:r>
                <a:rPr lang="ru-RU" sz="1400" i="1" dirty="0" smtClean="0">
                  <a:solidFill>
                    <a:schemeClr val="tx1">
                      <a:lumMod val="75000"/>
                      <a:lumOff val="25000"/>
                    </a:schemeClr>
                  </a:solidFill>
                </a:rPr>
                <a:t>зон </a:t>
              </a:r>
              <a:r>
                <a:rPr lang="ru-RU" sz="1400" i="1" dirty="0">
                  <a:solidFill>
                    <a:schemeClr val="tx1">
                      <a:lumMod val="75000"/>
                      <a:lumOff val="25000"/>
                    </a:schemeClr>
                  </a:solidFill>
                </a:rPr>
                <a:t>санитарной охраны источников питьевого и хозяйственно-бытового водоснабжения;</a:t>
              </a:r>
            </a:p>
            <a:p>
              <a:pPr marL="342900" lvl="1" indent="-342900" algn="just" defTabSz="622300">
                <a:lnSpc>
                  <a:spcPct val="90000"/>
                </a:lnSpc>
                <a:spcBef>
                  <a:spcPct val="0"/>
                </a:spcBef>
                <a:spcAft>
                  <a:spcPct val="15000"/>
                </a:spcAft>
                <a:buFont typeface="+mj-lt"/>
                <a:buAutoNum type="arabicParenR"/>
              </a:pPr>
              <a:r>
                <a:rPr lang="ru-RU" sz="1400" i="1" dirty="0" smtClean="0">
                  <a:solidFill>
                    <a:schemeClr val="tx1">
                      <a:lumMod val="75000"/>
                      <a:lumOff val="25000"/>
                    </a:schemeClr>
                  </a:solidFill>
                </a:rPr>
                <a:t>первой</a:t>
              </a:r>
              <a:r>
                <a:rPr lang="ru-RU" sz="1400" i="1" dirty="0">
                  <a:solidFill>
                    <a:schemeClr val="tx1">
                      <a:lumMod val="75000"/>
                      <a:lumOff val="25000"/>
                    </a:schemeClr>
                  </a:solidFill>
                </a:rPr>
                <a:t>, второй зон округов санитарной (горно-санитарной) охраны лечебно-оздоровительных местностей и курортов;</a:t>
              </a:r>
            </a:p>
            <a:p>
              <a:pPr marL="342900" lvl="1" indent="-342900" algn="just" defTabSz="622300">
                <a:lnSpc>
                  <a:spcPct val="90000"/>
                </a:lnSpc>
                <a:spcBef>
                  <a:spcPct val="0"/>
                </a:spcBef>
                <a:spcAft>
                  <a:spcPct val="15000"/>
                </a:spcAft>
                <a:buFont typeface="+mj-lt"/>
                <a:buAutoNum type="arabicParenR"/>
              </a:pPr>
              <a:r>
                <a:rPr lang="ru-RU" sz="1400" i="1" dirty="0" smtClean="0">
                  <a:solidFill>
                    <a:schemeClr val="tx1">
                      <a:lumMod val="75000"/>
                      <a:lumOff val="25000"/>
                    </a:schemeClr>
                  </a:solidFill>
                </a:rPr>
                <a:t>рыбоохранной </a:t>
              </a:r>
              <a:r>
                <a:rPr lang="ru-RU" sz="1400" i="1" dirty="0">
                  <a:solidFill>
                    <a:schemeClr val="tx1">
                      <a:lumMod val="75000"/>
                      <a:lumOff val="25000"/>
                    </a:schemeClr>
                  </a:solidFill>
                </a:rPr>
                <a:t>зоны озера Байкал, </a:t>
              </a:r>
              <a:r>
                <a:rPr lang="ru-RU" sz="1400" i="1" dirty="0" err="1">
                  <a:solidFill>
                    <a:schemeClr val="tx1">
                      <a:lumMod val="75000"/>
                      <a:lumOff val="25000"/>
                    </a:schemeClr>
                  </a:solidFill>
                </a:rPr>
                <a:t>рыбохозяйственных</a:t>
              </a:r>
              <a:r>
                <a:rPr lang="ru-RU" sz="1400" i="1" dirty="0">
                  <a:solidFill>
                    <a:schemeClr val="tx1">
                      <a:lumMod val="75000"/>
                      <a:lumOff val="25000"/>
                    </a:schemeClr>
                  </a:solidFill>
                </a:rPr>
                <a:t> заповедных </a:t>
              </a:r>
              <a:r>
                <a:rPr lang="ru-RU" sz="1400" i="1" dirty="0" smtClean="0">
                  <a:solidFill>
                    <a:schemeClr val="tx1">
                      <a:lumMod val="75000"/>
                      <a:lumOff val="25000"/>
                    </a:schemeClr>
                  </a:solidFill>
                </a:rPr>
                <a:t>зон</a:t>
              </a:r>
            </a:p>
            <a:p>
              <a:pPr marL="0" lvl="1" algn="just" defTabSz="622300">
                <a:lnSpc>
                  <a:spcPct val="90000"/>
                </a:lnSpc>
                <a:spcBef>
                  <a:spcPct val="0"/>
                </a:spcBef>
                <a:spcAft>
                  <a:spcPct val="15000"/>
                </a:spcAft>
              </a:pPr>
              <a:r>
                <a:rPr lang="ru-RU" sz="1400" b="1" dirty="0">
                  <a:solidFill>
                    <a:srgbClr val="FF0000"/>
                  </a:solidFill>
                </a:rPr>
                <a:t>Запрет на сброс сточных вод в водные объекты всех поясов ЗСО, даже после </a:t>
              </a:r>
              <a:r>
                <a:rPr lang="ru-RU" sz="1400" b="1" dirty="0" smtClean="0">
                  <a:solidFill>
                    <a:srgbClr val="FF0000"/>
                  </a:solidFill>
                </a:rPr>
                <a:t>очистки</a:t>
              </a:r>
              <a:endParaRPr lang="ru-RU" sz="1400" b="1" dirty="0">
                <a:solidFill>
                  <a:srgbClr val="FF0000"/>
                </a:solidFill>
              </a:endParaRPr>
            </a:p>
          </p:txBody>
        </p:sp>
      </p:grpSp>
      <p:grpSp>
        <p:nvGrpSpPr>
          <p:cNvPr id="27" name="Группа 26"/>
          <p:cNvGrpSpPr/>
          <p:nvPr/>
        </p:nvGrpSpPr>
        <p:grpSpPr>
          <a:xfrm>
            <a:off x="3126197" y="1511880"/>
            <a:ext cx="8715820" cy="1895072"/>
            <a:chOff x="342656" y="4411603"/>
            <a:chExt cx="5804214" cy="2475286"/>
          </a:xfrm>
        </p:grpSpPr>
        <p:sp>
          <p:nvSpPr>
            <p:cNvPr id="28" name="Полилиния 27"/>
            <p:cNvSpPr/>
            <p:nvPr/>
          </p:nvSpPr>
          <p:spPr>
            <a:xfrm>
              <a:off x="342656" y="4411603"/>
              <a:ext cx="5804214" cy="665222"/>
            </a:xfrm>
            <a:custGeom>
              <a:avLst/>
              <a:gdLst>
                <a:gd name="connsiteX0" fmla="*/ 0 w 5804214"/>
                <a:gd name="connsiteY0" fmla="*/ 0 h 757112"/>
                <a:gd name="connsiteX1" fmla="*/ 5804214 w 5804214"/>
                <a:gd name="connsiteY1" fmla="*/ 0 h 757112"/>
                <a:gd name="connsiteX2" fmla="*/ 5804214 w 5804214"/>
                <a:gd name="connsiteY2" fmla="*/ 757112 h 757112"/>
                <a:gd name="connsiteX3" fmla="*/ 0 w 5804214"/>
                <a:gd name="connsiteY3" fmla="*/ 757112 h 757112"/>
                <a:gd name="connsiteX4" fmla="*/ 0 w 5804214"/>
                <a:gd name="connsiteY4" fmla="*/ 0 h 75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214" h="757112">
                  <a:moveTo>
                    <a:pt x="0" y="0"/>
                  </a:moveTo>
                  <a:lnTo>
                    <a:pt x="5804214" y="0"/>
                  </a:lnTo>
                  <a:lnTo>
                    <a:pt x="5804214" y="757112"/>
                  </a:lnTo>
                  <a:lnTo>
                    <a:pt x="0" y="757112"/>
                  </a:lnTo>
                  <a:lnTo>
                    <a:pt x="0" y="0"/>
                  </a:lnTo>
                  <a:close/>
                </a:path>
              </a:pathLst>
            </a:custGeom>
            <a:solidFill>
              <a:srgbClr val="005ABB"/>
            </a:solidFill>
            <a:ln w="25400" cap="rnd">
              <a:noFill/>
              <a:round/>
            </a:ln>
            <a:effectLst>
              <a:softEdge rad="12700"/>
            </a:effectLst>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pPr>
              <a:r>
                <a:rPr lang="ru-RU" sz="1400" dirty="0">
                  <a:solidFill>
                    <a:schemeClr val="bg1"/>
                  </a:solidFill>
                </a:rPr>
                <a:t>Санитарные правила и нормы </a:t>
              </a:r>
              <a:r>
                <a:rPr lang="ru-RU" sz="1400" dirty="0" err="1">
                  <a:solidFill>
                    <a:schemeClr val="bg1"/>
                  </a:solidFill>
                </a:rPr>
                <a:t>СанПИН</a:t>
              </a:r>
              <a:r>
                <a:rPr lang="ru-RU" sz="1400" dirty="0">
                  <a:solidFill>
                    <a:schemeClr val="bg1"/>
                  </a:solidFill>
                </a:rPr>
                <a:t> 2.1.4.1110-02. </a:t>
              </a:r>
            </a:p>
            <a:p>
              <a:pPr lvl="0" algn="ctr" defTabSz="622300">
                <a:lnSpc>
                  <a:spcPct val="90000"/>
                </a:lnSpc>
                <a:spcBef>
                  <a:spcPct val="0"/>
                </a:spcBef>
                <a:spcAft>
                  <a:spcPct val="35000"/>
                </a:spcAft>
              </a:pPr>
              <a:r>
                <a:rPr lang="ru-RU" sz="1400" dirty="0">
                  <a:solidFill>
                    <a:schemeClr val="bg1"/>
                  </a:solidFill>
                </a:rPr>
                <a:t>«Зоны санитарной охраны источников водоснабжения и </a:t>
              </a:r>
              <a:r>
                <a:rPr lang="ru-RU" sz="1400" dirty="0" err="1">
                  <a:solidFill>
                    <a:schemeClr val="bg1"/>
                  </a:solidFill>
                </a:rPr>
                <a:t>водопитьевого</a:t>
              </a:r>
              <a:r>
                <a:rPr lang="ru-RU" sz="1400" dirty="0">
                  <a:solidFill>
                    <a:schemeClr val="bg1"/>
                  </a:solidFill>
                </a:rPr>
                <a:t> назначения»</a:t>
              </a:r>
            </a:p>
          </p:txBody>
        </p:sp>
        <p:sp>
          <p:nvSpPr>
            <p:cNvPr id="29" name="Полилиния 28"/>
            <p:cNvSpPr/>
            <p:nvPr/>
          </p:nvSpPr>
          <p:spPr>
            <a:xfrm>
              <a:off x="342656" y="5076825"/>
              <a:ext cx="5804214" cy="1810064"/>
            </a:xfrm>
            <a:custGeom>
              <a:avLst/>
              <a:gdLst>
                <a:gd name="connsiteX0" fmla="*/ 0 w 5804214"/>
                <a:gd name="connsiteY0" fmla="*/ 0 h 988199"/>
                <a:gd name="connsiteX1" fmla="*/ 5804214 w 5804214"/>
                <a:gd name="connsiteY1" fmla="*/ 0 h 988199"/>
                <a:gd name="connsiteX2" fmla="*/ 5804214 w 5804214"/>
                <a:gd name="connsiteY2" fmla="*/ 988199 h 988199"/>
                <a:gd name="connsiteX3" fmla="*/ 0 w 5804214"/>
                <a:gd name="connsiteY3" fmla="*/ 988199 h 988199"/>
                <a:gd name="connsiteX4" fmla="*/ 0 w 5804214"/>
                <a:gd name="connsiteY4" fmla="*/ 0 h 98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214" h="988199">
                  <a:moveTo>
                    <a:pt x="0" y="0"/>
                  </a:moveTo>
                  <a:lnTo>
                    <a:pt x="5804214" y="0"/>
                  </a:lnTo>
                  <a:lnTo>
                    <a:pt x="5804214" y="988199"/>
                  </a:lnTo>
                  <a:lnTo>
                    <a:pt x="0" y="988199"/>
                  </a:lnTo>
                  <a:lnTo>
                    <a:pt x="0" y="0"/>
                  </a:lnTo>
                  <a:close/>
                </a:path>
              </a:pathLst>
            </a:custGeom>
            <a:noFill/>
            <a:ln w="25400" cap="rnd">
              <a:noFill/>
              <a:round/>
            </a:ln>
            <a:effectLst>
              <a:softEdge rad="12700"/>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108000" rIns="99568" bIns="36000" numCol="1" spcCol="1270" anchor="ctr" anchorCtr="0">
              <a:noAutofit/>
            </a:bodyPr>
            <a:lstStyle/>
            <a:p>
              <a:pPr marL="0" lvl="1" algn="just" defTabSz="622300">
                <a:lnSpc>
                  <a:spcPct val="90000"/>
                </a:lnSpc>
                <a:spcBef>
                  <a:spcPct val="0"/>
                </a:spcBef>
                <a:spcAft>
                  <a:spcPct val="15000"/>
                </a:spcAft>
              </a:pPr>
              <a:r>
                <a:rPr lang="ru-RU" sz="1400" i="1" dirty="0">
                  <a:solidFill>
                    <a:schemeClr val="tx1">
                      <a:lumMod val="75000"/>
                      <a:lumOff val="25000"/>
                    </a:schemeClr>
                  </a:solidFill>
                </a:rPr>
                <a:t>п. 3.3. Мероприятия на территории ЗСО поверхностных источников водоснабжения* </a:t>
              </a:r>
            </a:p>
            <a:p>
              <a:pPr marL="0" lvl="1" algn="just" defTabSz="622300">
                <a:spcBef>
                  <a:spcPct val="0"/>
                </a:spcBef>
                <a:spcAft>
                  <a:spcPct val="15000"/>
                </a:spcAft>
              </a:pPr>
              <a:r>
                <a:rPr lang="ru-RU" sz="1400" i="1" dirty="0" err="1">
                  <a:solidFill>
                    <a:schemeClr val="tx1">
                      <a:lumMod val="75000"/>
                      <a:lumOff val="25000"/>
                    </a:schemeClr>
                  </a:solidFill>
                </a:rPr>
                <a:t>пдп</a:t>
              </a:r>
              <a:r>
                <a:rPr lang="ru-RU" sz="1400" i="1" dirty="0">
                  <a:solidFill>
                    <a:schemeClr val="tx1">
                      <a:lumMod val="75000"/>
                      <a:lumOff val="25000"/>
                    </a:schemeClr>
                  </a:solidFill>
                </a:rPr>
                <a:t>. 3.3.3.4. В границах второго пояса зоны санитарной охраны запрещается сброс промышленных, сельскохозяйственных, городских и ливневых сточных вод, содержание в которых химических веществ и микроорганизмов превышает установленные санитарными правилами гигиенические нормативы качества </a:t>
              </a:r>
              <a:r>
                <a:rPr lang="ru-RU" sz="1400" i="1" dirty="0" smtClean="0">
                  <a:solidFill>
                    <a:schemeClr val="tx1">
                      <a:lumMod val="75000"/>
                      <a:lumOff val="25000"/>
                    </a:schemeClr>
                  </a:solidFill>
                </a:rPr>
                <a:t>воды</a:t>
              </a:r>
            </a:p>
            <a:p>
              <a:pPr marL="0" lvl="1" algn="just" defTabSz="622300">
                <a:spcBef>
                  <a:spcPct val="0"/>
                </a:spcBef>
                <a:spcAft>
                  <a:spcPct val="15000"/>
                </a:spcAft>
              </a:pPr>
              <a:r>
                <a:rPr lang="ru-RU" sz="1400" b="1" dirty="0">
                  <a:solidFill>
                    <a:srgbClr val="FF0000"/>
                  </a:solidFill>
                </a:rPr>
                <a:t>Сброс в 2-3 поясе ЗСО разрешен в водный объект после </a:t>
              </a:r>
              <a:r>
                <a:rPr lang="ru-RU" sz="1400" b="1" dirty="0" smtClean="0">
                  <a:solidFill>
                    <a:srgbClr val="FF0000"/>
                  </a:solidFill>
                </a:rPr>
                <a:t>очистки</a:t>
              </a:r>
              <a:endParaRPr lang="ru-RU" sz="1400" b="1" dirty="0">
                <a:solidFill>
                  <a:srgbClr val="FF0000"/>
                </a:solidFill>
              </a:endParaRPr>
            </a:p>
          </p:txBody>
        </p:sp>
      </p:grpSp>
      <p:sp>
        <p:nvSpPr>
          <p:cNvPr id="30" name="Скругленный прямоугольник 29"/>
          <p:cNvSpPr/>
          <p:nvPr/>
        </p:nvSpPr>
        <p:spPr>
          <a:xfrm>
            <a:off x="1054441" y="5558319"/>
            <a:ext cx="10083115" cy="948260"/>
          </a:xfrm>
          <a:prstGeom prst="roundRect">
            <a:avLst>
              <a:gd name="adj" fmla="val 5475"/>
            </a:avLst>
          </a:prstGeom>
          <a:solidFill>
            <a:srgbClr val="005ABB">
              <a:alpha val="7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Предложение:</a:t>
            </a:r>
            <a:endParaRPr lang="ru-RU" dirty="0" smtClean="0">
              <a:solidFill>
                <a:schemeClr val="tx1"/>
              </a:solidFill>
            </a:endParaRPr>
          </a:p>
          <a:p>
            <a:pPr algn="ctr"/>
            <a:r>
              <a:rPr lang="ru-RU" dirty="0" smtClean="0">
                <a:solidFill>
                  <a:schemeClr val="tx1"/>
                </a:solidFill>
              </a:rPr>
              <a:t>Установить </a:t>
            </a:r>
            <a:r>
              <a:rPr lang="ru-RU" dirty="0" smtClean="0">
                <a:solidFill>
                  <a:schemeClr val="tx1"/>
                </a:solidFill>
              </a:rPr>
              <a:t>возможность организации сброса сточных вод после очистки в водные объекты в 2-3 поясах ЗСО для объектов транспортной инфраструктуры на период эксплуатации</a:t>
            </a:r>
          </a:p>
        </p:txBody>
      </p:sp>
      <p:sp>
        <p:nvSpPr>
          <p:cNvPr id="31"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35" name="TextBox 34"/>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5</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28103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3" name="Прямоугольник 12"/>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a:solidFill>
                  <a:schemeClr val="tx2">
                    <a:lumMod val="75000"/>
                  </a:schemeClr>
                </a:solidFill>
              </a:rPr>
              <a:t>1</a:t>
            </a:r>
            <a:r>
              <a:rPr lang="ru-RU" sz="2000" b="1" dirty="0" smtClean="0">
                <a:solidFill>
                  <a:schemeClr val="tx2">
                    <a:lumMod val="75000"/>
                  </a:schemeClr>
                </a:solidFill>
              </a:rPr>
              <a:t>. Противоречия </a:t>
            </a:r>
            <a:r>
              <a:rPr lang="ru-RU" sz="2000" b="1" dirty="0">
                <a:solidFill>
                  <a:schemeClr val="tx2">
                    <a:lumMod val="75000"/>
                  </a:schemeClr>
                </a:solidFill>
              </a:rPr>
              <a:t>и избыточность требований действующей нормативной базы</a:t>
            </a:r>
          </a:p>
        </p:txBody>
      </p:sp>
      <p:sp>
        <p:nvSpPr>
          <p:cNvPr id="3" name="Подзаголовок 2"/>
          <p:cNvSpPr>
            <a:spLocks noGrp="1"/>
          </p:cNvSpPr>
          <p:nvPr>
            <p:ph type="subTitle" idx="1"/>
          </p:nvPr>
        </p:nvSpPr>
        <p:spPr>
          <a:xfrm>
            <a:off x="1054441" y="804144"/>
            <a:ext cx="10083115" cy="707294"/>
          </a:xfrm>
        </p:spPr>
        <p:txBody>
          <a:bodyPr anchor="ctr">
            <a:normAutofit/>
          </a:bodyPr>
          <a:lstStyle/>
          <a:p>
            <a:r>
              <a:rPr lang="ru-RU" b="1" dirty="0" smtClean="0">
                <a:solidFill>
                  <a:srgbClr val="002060"/>
                </a:solidFill>
              </a:rPr>
              <a:t>Пример ограничений на сброс сточных вод</a:t>
            </a: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3688547235"/>
              </p:ext>
            </p:extLst>
          </p:nvPr>
        </p:nvGraphicFramePr>
        <p:xfrm>
          <a:off x="342900" y="1468121"/>
          <a:ext cx="11531600" cy="5266054"/>
        </p:xfrm>
        <a:graphic>
          <a:graphicData uri="http://schemas.openxmlformats.org/drawingml/2006/table">
            <a:tbl>
              <a:tblPr firstRow="1" bandRow="1">
                <a:tableStyleId>{5C22544A-7EE6-4342-B048-85BDC9FD1C3A}</a:tableStyleId>
              </a:tblPr>
              <a:tblGrid>
                <a:gridCol w="11531600"/>
              </a:tblGrid>
              <a:tr h="5266054">
                <a:tc>
                  <a:txBody>
                    <a:bodyPr/>
                    <a:lstStyle/>
                    <a:p>
                      <a:endParaRPr lang="ru-RU" b="1" i="0" dirty="0">
                        <a:solidFill>
                          <a:schemeClr val="tx1"/>
                        </a:solidFill>
                      </a:endParaRP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t="9443"/>
          <a:stretch/>
        </p:blipFill>
        <p:spPr>
          <a:xfrm>
            <a:off x="760594" y="1375075"/>
            <a:ext cx="10696211" cy="5122562"/>
          </a:xfrm>
          <a:prstGeom prst="rect">
            <a:avLst/>
          </a:prstGeom>
          <a:ln w="19050">
            <a:solidFill>
              <a:schemeClr val="tx1"/>
            </a:solidFill>
          </a:ln>
        </p:spPr>
      </p:pic>
      <p:sp>
        <p:nvSpPr>
          <p:cNvPr id="9"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6</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9569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3" name="Прямоугольник 12"/>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a:solidFill>
                  <a:schemeClr val="tx2">
                    <a:lumMod val="75000"/>
                  </a:schemeClr>
                </a:solidFill>
              </a:rPr>
              <a:t>1</a:t>
            </a:r>
            <a:r>
              <a:rPr lang="ru-RU" sz="2000" b="1" dirty="0" smtClean="0">
                <a:solidFill>
                  <a:schemeClr val="tx2">
                    <a:lumMod val="75000"/>
                  </a:schemeClr>
                </a:solidFill>
              </a:rPr>
              <a:t>. Противоречия </a:t>
            </a:r>
            <a:r>
              <a:rPr lang="ru-RU" sz="2000" b="1" dirty="0">
                <a:solidFill>
                  <a:schemeClr val="tx2">
                    <a:lumMod val="75000"/>
                  </a:schemeClr>
                </a:solidFill>
              </a:rPr>
              <a:t>и избыточность требований действующей нормативной базы</a:t>
            </a:r>
          </a:p>
        </p:txBody>
      </p:sp>
      <p:sp>
        <p:nvSpPr>
          <p:cNvPr id="3" name="Подзаголовок 2"/>
          <p:cNvSpPr>
            <a:spLocks noGrp="1"/>
          </p:cNvSpPr>
          <p:nvPr>
            <p:ph type="subTitle" idx="1"/>
          </p:nvPr>
        </p:nvSpPr>
        <p:spPr>
          <a:xfrm>
            <a:off x="1054441" y="804144"/>
            <a:ext cx="10083115" cy="707294"/>
          </a:xfrm>
        </p:spPr>
        <p:txBody>
          <a:bodyPr anchor="ctr">
            <a:normAutofit fontScale="92500"/>
          </a:bodyPr>
          <a:lstStyle/>
          <a:p>
            <a:r>
              <a:rPr lang="ru-RU" b="1" dirty="0" smtClean="0">
                <a:solidFill>
                  <a:srgbClr val="002060"/>
                </a:solidFill>
              </a:rPr>
              <a:t>1.4. Проблема соблюдения минимальных расстояний от магистрального газопровода до автомобильной дороги на участках параллельного следования</a:t>
            </a:r>
            <a:endParaRPr lang="ru-RU" b="1" dirty="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1938610728"/>
              </p:ext>
            </p:extLst>
          </p:nvPr>
        </p:nvGraphicFramePr>
        <p:xfrm>
          <a:off x="342900" y="1468121"/>
          <a:ext cx="11531600" cy="4942203"/>
        </p:xfrm>
        <a:graphic>
          <a:graphicData uri="http://schemas.openxmlformats.org/drawingml/2006/table">
            <a:tbl>
              <a:tblPr firstRow="1" bandRow="1">
                <a:tableStyleId>{5C22544A-7EE6-4342-B048-85BDC9FD1C3A}</a:tableStyleId>
              </a:tblPr>
              <a:tblGrid>
                <a:gridCol w="11531600"/>
              </a:tblGrid>
              <a:tr h="4942203">
                <a:tc>
                  <a:txBody>
                    <a:bodyPr/>
                    <a:lstStyle/>
                    <a:p>
                      <a:endParaRPr lang="ru-RU" b="1" i="0" dirty="0">
                        <a:solidFill>
                          <a:schemeClr val="tx1"/>
                        </a:solidFill>
                      </a:endParaRP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4" name="Рисунок 13"/>
          <p:cNvPicPr>
            <a:picLocks noChangeAspect="1"/>
          </p:cNvPicPr>
          <p:nvPr/>
        </p:nvPicPr>
        <p:blipFill rotWithShape="1">
          <a:blip r:embed="rId5"/>
          <a:srcRect l="11537" t="64" r="11241" b="1"/>
          <a:stretch/>
        </p:blipFill>
        <p:spPr>
          <a:xfrm>
            <a:off x="509134" y="1462344"/>
            <a:ext cx="11199131" cy="5035293"/>
          </a:xfrm>
          <a:prstGeom prst="rect">
            <a:avLst/>
          </a:prstGeom>
          <a:ln w="19050">
            <a:solidFill>
              <a:schemeClr val="tx1"/>
            </a:solidFill>
          </a:ln>
          <a:effectLst>
            <a:softEdge rad="0"/>
          </a:effectLst>
        </p:spPr>
      </p:pic>
      <p:pic>
        <p:nvPicPr>
          <p:cNvPr id="22" name="Рисунок 21"/>
          <p:cNvPicPr>
            <a:picLocks noChangeAspect="1"/>
          </p:cNvPicPr>
          <p:nvPr/>
        </p:nvPicPr>
        <p:blipFill rotWithShape="1">
          <a:blip r:embed="rId6"/>
          <a:srcRect/>
          <a:stretch/>
        </p:blipFill>
        <p:spPr>
          <a:xfrm>
            <a:off x="9568194" y="1467228"/>
            <a:ext cx="2125830" cy="1438532"/>
          </a:xfrm>
          <a:prstGeom prst="rect">
            <a:avLst/>
          </a:prstGeom>
          <a:effectLst>
            <a:softEdge rad="6350"/>
          </a:effectLst>
        </p:spPr>
      </p:pic>
      <p:sp>
        <p:nvSpPr>
          <p:cNvPr id="9"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7</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6616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5" name="Прямоугольник 14"/>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a:solidFill>
                  <a:schemeClr val="tx2">
                    <a:lumMod val="75000"/>
                  </a:schemeClr>
                </a:solidFill>
              </a:rPr>
              <a:t>1</a:t>
            </a:r>
            <a:r>
              <a:rPr lang="ru-RU" sz="2000" b="1" dirty="0" smtClean="0">
                <a:solidFill>
                  <a:schemeClr val="tx2">
                    <a:lumMod val="75000"/>
                  </a:schemeClr>
                </a:solidFill>
              </a:rPr>
              <a:t>. Противоречия </a:t>
            </a:r>
            <a:r>
              <a:rPr lang="ru-RU" sz="2000" b="1" dirty="0">
                <a:solidFill>
                  <a:schemeClr val="tx2">
                    <a:lumMod val="75000"/>
                  </a:schemeClr>
                </a:solidFill>
              </a:rPr>
              <a:t>и избыточность требований действующей нормативной базы</a:t>
            </a:r>
          </a:p>
        </p:txBody>
      </p:sp>
      <p:sp>
        <p:nvSpPr>
          <p:cNvPr id="3" name="Подзаголовок 2"/>
          <p:cNvSpPr>
            <a:spLocks noGrp="1"/>
          </p:cNvSpPr>
          <p:nvPr>
            <p:ph type="subTitle" idx="1"/>
          </p:nvPr>
        </p:nvSpPr>
        <p:spPr>
          <a:xfrm>
            <a:off x="1054441" y="804144"/>
            <a:ext cx="10083115" cy="707294"/>
          </a:xfrm>
        </p:spPr>
        <p:txBody>
          <a:bodyPr anchor="ctr">
            <a:normAutofit fontScale="92500"/>
          </a:bodyPr>
          <a:lstStyle/>
          <a:p>
            <a:r>
              <a:rPr lang="ru-RU" b="1" dirty="0" smtClean="0">
                <a:solidFill>
                  <a:srgbClr val="002060"/>
                </a:solidFill>
              </a:rPr>
              <a:t>Пример проблем соблюдения минимальных расстояний от магистрального газопровода до автомобильной дороги на участках параллельного следования</a:t>
            </a:r>
            <a:endParaRPr lang="ru-RU" b="1" dirty="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195680238"/>
              </p:ext>
            </p:extLst>
          </p:nvPr>
        </p:nvGraphicFramePr>
        <p:xfrm>
          <a:off x="342900" y="1468122"/>
          <a:ext cx="11531600" cy="4856478"/>
        </p:xfrm>
        <a:graphic>
          <a:graphicData uri="http://schemas.openxmlformats.org/drawingml/2006/table">
            <a:tbl>
              <a:tblPr firstRow="1" bandRow="1">
                <a:tableStyleId>{5C22544A-7EE6-4342-B048-85BDC9FD1C3A}</a:tableStyleId>
              </a:tblPr>
              <a:tblGrid>
                <a:gridCol w="5765800"/>
                <a:gridCol w="5765800"/>
              </a:tblGrid>
              <a:tr h="4856478">
                <a:tc>
                  <a:txBody>
                    <a:bodyPr/>
                    <a:lstStyle/>
                    <a:p>
                      <a:endParaRPr lang="ru-RU" sz="1600" b="1" i="0" kern="1200" dirty="0">
                        <a:solidFill>
                          <a:srgbClr val="FF0000"/>
                        </a:solidFill>
                        <a:latin typeface="+mn-lt"/>
                        <a:ea typeface="+mn-ea"/>
                        <a:cs typeface="+mn-cs"/>
                      </a:endParaRP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ru-RU" sz="1800" b="1" i="0" kern="1200" dirty="0" smtClean="0">
                        <a:solidFill>
                          <a:schemeClr val="tx1"/>
                        </a:solidFill>
                        <a:latin typeface="+mn-lt"/>
                        <a:ea typeface="+mn-ea"/>
                        <a:cs typeface="+mn-cs"/>
                      </a:endParaRPr>
                    </a:p>
                  </a:txBody>
                  <a:tcPr marL="360000" marR="324000" marT="180000" marB="108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9" name="Рисунок 8"/>
          <p:cNvPicPr>
            <a:picLocks noChangeAspect="1"/>
          </p:cNvPicPr>
          <p:nvPr/>
        </p:nvPicPr>
        <p:blipFill rotWithShape="1">
          <a:blip r:embed="rId5"/>
          <a:srcRect l="348" t="735" r="407" b="38"/>
          <a:stretch/>
        </p:blipFill>
        <p:spPr>
          <a:xfrm>
            <a:off x="339820" y="1468121"/>
            <a:ext cx="5884331" cy="5038458"/>
          </a:xfrm>
          <a:prstGeom prst="rect">
            <a:avLst/>
          </a:prstGeom>
          <a:ln w="12700">
            <a:noFill/>
          </a:ln>
          <a:effectLst>
            <a:softEdge rad="12700"/>
          </a:effectLst>
        </p:spPr>
      </p:pic>
      <p:pic>
        <p:nvPicPr>
          <p:cNvPr id="10" name="Рисунок 9"/>
          <p:cNvPicPr>
            <a:picLocks noChangeAspect="1"/>
          </p:cNvPicPr>
          <p:nvPr/>
        </p:nvPicPr>
        <p:blipFill>
          <a:blip r:embed="rId6"/>
          <a:stretch>
            <a:fillRect/>
          </a:stretch>
        </p:blipFill>
        <p:spPr>
          <a:xfrm>
            <a:off x="3311502" y="5445377"/>
            <a:ext cx="3336246" cy="1061202"/>
          </a:xfrm>
          <a:prstGeom prst="rect">
            <a:avLst/>
          </a:prstGeom>
        </p:spPr>
      </p:pic>
      <p:sp>
        <p:nvSpPr>
          <p:cNvPr id="4" name="Прямоугольник 3"/>
          <p:cNvSpPr/>
          <p:nvPr/>
        </p:nvSpPr>
        <p:spPr>
          <a:xfrm>
            <a:off x="6814825" y="2768269"/>
            <a:ext cx="4528034" cy="225618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5400"/>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b="1" dirty="0">
                <a:solidFill>
                  <a:schemeClr val="tx1"/>
                </a:solidFill>
              </a:rPr>
              <a:t>Существующие магистральные трубопроводы располагается </a:t>
            </a:r>
            <a:r>
              <a:rPr lang="ru-RU" sz="2000" b="1" dirty="0" err="1">
                <a:solidFill>
                  <a:schemeClr val="tx1"/>
                </a:solidFill>
              </a:rPr>
              <a:t>ненормативно</a:t>
            </a:r>
            <a:r>
              <a:rPr lang="ru-RU" sz="2000" b="1" dirty="0">
                <a:solidFill>
                  <a:schemeClr val="tx1"/>
                </a:solidFill>
              </a:rPr>
              <a:t> относительно автомобильной </a:t>
            </a:r>
            <a:r>
              <a:rPr lang="ru-RU" sz="2000" b="1" dirty="0" smtClean="0">
                <a:solidFill>
                  <a:schemeClr val="tx1"/>
                </a:solidFill>
              </a:rPr>
              <a:t>дороги</a:t>
            </a:r>
            <a:endParaRPr lang="ru-RU" sz="2000" b="1" dirty="0">
              <a:solidFill>
                <a:schemeClr val="tx1"/>
              </a:solidFill>
            </a:endParaRPr>
          </a:p>
        </p:txBody>
      </p:sp>
      <p:sp>
        <p:nvSpPr>
          <p:cNvPr id="12"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8</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8859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3"/>
            <a:ext cx="12188920" cy="6859043"/>
          </a:xfrm>
          <a:prstGeom prst="rect">
            <a:avLst/>
          </a:prstGeom>
        </p:spPr>
      </p:pic>
      <p:sp>
        <p:nvSpPr>
          <p:cNvPr id="15" name="Прямоугольник 14"/>
          <p:cNvSpPr/>
          <p:nvPr/>
        </p:nvSpPr>
        <p:spPr>
          <a:xfrm>
            <a:off x="4273" y="6520462"/>
            <a:ext cx="12183453" cy="337538"/>
          </a:xfrm>
          <a:prstGeom prst="rect">
            <a:avLst/>
          </a:prstGeom>
          <a:solidFill>
            <a:srgbClr val="005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1" y="358140"/>
            <a:ext cx="12192000" cy="378941"/>
          </a:xfrm>
        </p:spPr>
        <p:txBody>
          <a:bodyPr>
            <a:normAutofit/>
          </a:bodyPr>
          <a:lstStyle/>
          <a:p>
            <a:r>
              <a:rPr lang="ru-RU" sz="2000" b="1" dirty="0">
                <a:solidFill>
                  <a:schemeClr val="tx2">
                    <a:lumMod val="75000"/>
                  </a:schemeClr>
                </a:solidFill>
              </a:rPr>
              <a:t>1</a:t>
            </a:r>
            <a:r>
              <a:rPr lang="ru-RU" sz="2000" b="1" dirty="0" smtClean="0">
                <a:solidFill>
                  <a:schemeClr val="tx2">
                    <a:lumMod val="75000"/>
                  </a:schemeClr>
                </a:solidFill>
              </a:rPr>
              <a:t>. Противоречия </a:t>
            </a:r>
            <a:r>
              <a:rPr lang="ru-RU" sz="2000" b="1" dirty="0">
                <a:solidFill>
                  <a:schemeClr val="tx2">
                    <a:lumMod val="75000"/>
                  </a:schemeClr>
                </a:solidFill>
              </a:rPr>
              <a:t>и избыточность требований действующей нормативной базы</a:t>
            </a:r>
          </a:p>
        </p:txBody>
      </p:sp>
      <p:sp>
        <p:nvSpPr>
          <p:cNvPr id="3" name="Подзаголовок 2"/>
          <p:cNvSpPr>
            <a:spLocks noGrp="1"/>
          </p:cNvSpPr>
          <p:nvPr>
            <p:ph type="subTitle" idx="1"/>
          </p:nvPr>
        </p:nvSpPr>
        <p:spPr>
          <a:xfrm>
            <a:off x="1054441" y="804144"/>
            <a:ext cx="10083115" cy="707294"/>
          </a:xfrm>
        </p:spPr>
        <p:txBody>
          <a:bodyPr anchor="ctr">
            <a:normAutofit/>
          </a:bodyPr>
          <a:lstStyle/>
          <a:p>
            <a:r>
              <a:rPr lang="ru-RU" b="1" dirty="0" smtClean="0">
                <a:solidFill>
                  <a:srgbClr val="002060"/>
                </a:solidFill>
              </a:rPr>
              <a:t>Предложения</a:t>
            </a:r>
            <a:endParaRPr lang="ru-RU" b="1" dirty="0">
              <a:solidFill>
                <a:srgbClr val="002060"/>
              </a:solidFill>
            </a:endParaRPr>
          </a:p>
        </p:txBody>
      </p:sp>
      <p:pic>
        <p:nvPicPr>
          <p:cNvPr id="8" name="Рисунок 7"/>
          <p:cNvPicPr>
            <a:picLocks noChangeAspect="1"/>
          </p:cNvPicPr>
          <p:nvPr/>
        </p:nvPicPr>
        <p:blipFill>
          <a:blip r:embed="rId4"/>
          <a:stretch>
            <a:fillRect/>
          </a:stretch>
        </p:blipFill>
        <p:spPr>
          <a:xfrm>
            <a:off x="1054442" y="737081"/>
            <a:ext cx="10083114" cy="67062"/>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1529382445"/>
              </p:ext>
            </p:extLst>
          </p:nvPr>
        </p:nvGraphicFramePr>
        <p:xfrm>
          <a:off x="1054441" y="1468122"/>
          <a:ext cx="10083116" cy="3850088"/>
        </p:xfrm>
        <a:graphic>
          <a:graphicData uri="http://schemas.openxmlformats.org/drawingml/2006/table">
            <a:tbl>
              <a:tblPr firstRow="1" bandRow="1">
                <a:tableStyleId>{5C22544A-7EE6-4342-B048-85BDC9FD1C3A}</a:tableStyleId>
              </a:tblPr>
              <a:tblGrid>
                <a:gridCol w="10083116"/>
              </a:tblGrid>
              <a:tr h="3850088">
                <a:tc>
                  <a:txBody>
                    <a:bodyPr/>
                    <a:lstStyle/>
                    <a:p>
                      <a:pPr algn="ctr">
                        <a:lnSpc>
                          <a:spcPct val="150000"/>
                        </a:lnSpc>
                        <a:spcBef>
                          <a:spcPts val="600"/>
                        </a:spcBef>
                      </a:pPr>
                      <a:r>
                        <a:rPr lang="ru-RU" sz="2000" b="1" i="0" dirty="0" smtClean="0">
                          <a:solidFill>
                            <a:schemeClr val="tx1"/>
                          </a:solidFill>
                        </a:rPr>
                        <a:t>Включить в СП 36.13330.2012 </a:t>
                      </a:r>
                      <a:r>
                        <a:rPr lang="ru-RU" sz="2000" b="1" i="0" dirty="0" smtClean="0">
                          <a:solidFill>
                            <a:schemeClr val="tx1"/>
                          </a:solidFill>
                        </a:rPr>
                        <a:t>«Магистральные трубопроводы» следующие </a:t>
                      </a:r>
                      <a:r>
                        <a:rPr lang="ru-RU" sz="2000" b="1" i="0" dirty="0" smtClean="0">
                          <a:solidFill>
                            <a:schemeClr val="tx1"/>
                          </a:solidFill>
                        </a:rPr>
                        <a:t>изменения:</a:t>
                      </a:r>
                      <a:endParaRPr lang="ru-RU" sz="2000" b="1" i="0" dirty="0" smtClean="0">
                        <a:solidFill>
                          <a:srgbClr val="002060"/>
                        </a:solidFill>
                      </a:endParaRPr>
                    </a:p>
                  </a:txBody>
                  <a:tcPr marL="180000" marR="180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9" name="Скругленный прямоугольник 8"/>
          <p:cNvSpPr/>
          <p:nvPr/>
        </p:nvSpPr>
        <p:spPr>
          <a:xfrm>
            <a:off x="1781175" y="2318291"/>
            <a:ext cx="8648699" cy="1372339"/>
          </a:xfrm>
          <a:prstGeom prst="roundRect">
            <a:avLst>
              <a:gd name="adj" fmla="val 5475"/>
            </a:avLst>
          </a:prstGeom>
          <a:solidFill>
            <a:srgbClr val="005ABB">
              <a:alpha val="7000"/>
            </a:srgbClr>
          </a:solidFill>
          <a:ln w="38100">
            <a:solidFill>
              <a:srgbClr val="005A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lang="ru-RU" b="1" dirty="0" smtClean="0">
                <a:solidFill>
                  <a:schemeClr val="tx1"/>
                </a:solidFill>
              </a:rPr>
              <a:t>В случае </a:t>
            </a:r>
            <a:r>
              <a:rPr lang="ru-RU" b="1" dirty="0" err="1" smtClean="0">
                <a:solidFill>
                  <a:schemeClr val="tx1"/>
                </a:solidFill>
              </a:rPr>
              <a:t>неуменьшения</a:t>
            </a:r>
            <a:r>
              <a:rPr lang="ru-RU" b="1" dirty="0" smtClean="0">
                <a:solidFill>
                  <a:schemeClr val="tx1"/>
                </a:solidFill>
              </a:rPr>
              <a:t> </a:t>
            </a:r>
            <a:r>
              <a:rPr lang="ru-RU" b="1" dirty="0" smtClean="0">
                <a:solidFill>
                  <a:schemeClr val="tx1"/>
                </a:solidFill>
              </a:rPr>
              <a:t>расстояния между подошвой насыпи до существующей оси магистрального трубопровода, реконструкция трубопровода не требуется независимо от его категории и категории автодороги</a:t>
            </a:r>
          </a:p>
        </p:txBody>
      </p:sp>
      <p:sp>
        <p:nvSpPr>
          <p:cNvPr id="10" name="Скругленный прямоугольник 9"/>
          <p:cNvSpPr/>
          <p:nvPr/>
        </p:nvSpPr>
        <p:spPr>
          <a:xfrm>
            <a:off x="1781175" y="4126709"/>
            <a:ext cx="8648699" cy="1378741"/>
          </a:xfrm>
          <a:prstGeom prst="roundRect">
            <a:avLst>
              <a:gd name="adj" fmla="val 5475"/>
            </a:avLst>
          </a:prstGeom>
          <a:solidFill>
            <a:srgbClr val="005ABB">
              <a:alpha val="7000"/>
            </a:srgbClr>
          </a:solidFill>
          <a:ln w="38100">
            <a:solidFill>
              <a:srgbClr val="005A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lang="ru-RU" b="1" dirty="0" smtClean="0">
                <a:solidFill>
                  <a:schemeClr val="tx1"/>
                </a:solidFill>
              </a:rPr>
              <a:t>Допускается размещение магистральных трубопроводов в границах (черте) населенных пунктов при условии отнесения функциональных зон к зонам с особыми условиями использования территории и установлением необходимых ограничений</a:t>
            </a:r>
          </a:p>
        </p:txBody>
      </p:sp>
      <p:sp>
        <p:nvSpPr>
          <p:cNvPr id="12" name="Заголовок 1"/>
          <p:cNvSpPr txBox="1">
            <a:spLocks/>
          </p:cNvSpPr>
          <p:nvPr/>
        </p:nvSpPr>
        <p:spPr bwMode="auto">
          <a:xfrm>
            <a:off x="4704556" y="6497637"/>
            <a:ext cx="2808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39775" indent="-2825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39825" indent="-225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7025" indent="-225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4225" indent="-225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14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686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58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3025" indent="-225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400" b="1" dirty="0" smtClean="0">
                <a:solidFill>
                  <a:schemeClr val="bg1"/>
                </a:solidFill>
                <a:latin typeface="Arial" panose="020B0604020202020204" pitchFamily="34" charset="0"/>
                <a:cs typeface="Arial" panose="020B0604020202020204" pitchFamily="34" charset="0"/>
              </a:rPr>
              <a:t>АО «Институт «</a:t>
            </a:r>
            <a:r>
              <a:rPr lang="ru-RU" altLang="ru-RU" sz="1400" b="1" dirty="0" err="1" smtClean="0">
                <a:solidFill>
                  <a:schemeClr val="bg1"/>
                </a:solidFill>
                <a:latin typeface="Arial" panose="020B0604020202020204" pitchFamily="34" charset="0"/>
                <a:cs typeface="Arial" panose="020B0604020202020204" pitchFamily="34" charset="0"/>
              </a:rPr>
              <a:t>Стройпроект</a:t>
            </a:r>
            <a:r>
              <a:rPr lang="ru-RU" altLang="ru-RU" sz="1400" b="1" dirty="0" smtClean="0">
                <a:solidFill>
                  <a:schemeClr val="bg1"/>
                </a:solidFill>
                <a:latin typeface="Arial" panose="020B0604020202020204" pitchFamily="34" charset="0"/>
                <a:cs typeface="Arial" panose="020B0604020202020204" pitchFamily="34" charset="0"/>
              </a:rPr>
              <a:t>»</a:t>
            </a:r>
            <a:endParaRPr lang="ru-RU" altLang="ru-RU" sz="14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0611332" y="6550223"/>
            <a:ext cx="1263168" cy="307777"/>
          </a:xfrm>
          <a:prstGeom prst="rect">
            <a:avLst/>
          </a:prstGeom>
          <a:noFill/>
        </p:spPr>
        <p:txBody>
          <a:bodyPr wrap="square" rtlCol="0">
            <a:spAutoFit/>
          </a:bodyPr>
          <a:lstStyle/>
          <a:p>
            <a:pPr algn="r"/>
            <a:r>
              <a:rPr lang="en-US" sz="1400" dirty="0" smtClean="0">
                <a:solidFill>
                  <a:schemeClr val="bg1"/>
                </a:solidFill>
                <a:latin typeface="Arial" panose="020B0604020202020204" pitchFamily="34" charset="0"/>
                <a:cs typeface="Arial" panose="020B0604020202020204" pitchFamily="34" charset="0"/>
              </a:rPr>
              <a:t>9</a:t>
            </a:r>
            <a:endParaRPr lang="ru-RU"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6517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19617</TotalTime>
  <Words>2800</Words>
  <Application>Microsoft Office PowerPoint</Application>
  <PresentationFormat>Широкоэкранный</PresentationFormat>
  <Paragraphs>299</Paragraphs>
  <Slides>26</Slides>
  <Notes>3</Notes>
  <HiddenSlides>0</HiddenSlides>
  <MMClips>0</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26</vt:i4>
      </vt:variant>
    </vt:vector>
  </HeadingPairs>
  <TitlesOfParts>
    <vt:vector size="34" baseType="lpstr">
      <vt:lpstr>Arial</vt:lpstr>
      <vt:lpstr>Calibri</vt:lpstr>
      <vt:lpstr>Calibri Light</vt:lpstr>
      <vt:lpstr>Gotham Pro Light</vt:lpstr>
      <vt:lpstr>Gotham Pro Medium</vt:lpstr>
      <vt:lpstr>Wingdings</vt:lpstr>
      <vt:lpstr>Тема Office</vt:lpstr>
      <vt:lpstr>1_Тема Office</vt:lpstr>
      <vt:lpstr>Презентация PowerPoint</vt:lpstr>
      <vt:lpstr>Основные проблемы</vt:lpstr>
      <vt:lpstr>1. Противоречия и избыточность требований действующей нормативной базы</vt:lpstr>
      <vt:lpstr>1. Противоречия и избыточность требований действующей нормативной базы</vt:lpstr>
      <vt:lpstr>1. Противоречия и избыточность требований действующей нормативной базы</vt:lpstr>
      <vt:lpstr>1. Противоречия и избыточность требований действующей нормативной базы</vt:lpstr>
      <vt:lpstr>1. Противоречия и избыточность требований действующей нормативной базы</vt:lpstr>
      <vt:lpstr>1. Противоречия и избыточность требований действующей нормативной базы</vt:lpstr>
      <vt:lpstr>1. Противоречия и избыточность требований действующей нормативной базы</vt:lpstr>
      <vt:lpstr>2. Проблемы сбора исходно разрешительной документации</vt:lpstr>
      <vt:lpstr>2. Проблемы сбора исходно разрешительной документации</vt:lpstr>
      <vt:lpstr>2. Проблемы сбора исходно разрешительной документации</vt:lpstr>
      <vt:lpstr>2. Проблемы сбора исходно разрешительной документации</vt:lpstr>
      <vt:lpstr>2. Проблемы сбора исходно разрешительной документации</vt:lpstr>
      <vt:lpstr>2. Проблемы сбора исходно разрешительной документации</vt:lpstr>
      <vt:lpstr>2. Проблемы сбора исходно разрешительной документации</vt:lpstr>
      <vt:lpstr>2. Проблемы сбора исходно разрешительной документации</vt:lpstr>
      <vt:lpstr>2. Проблемы сбора исходно разрешительной документации</vt:lpstr>
      <vt:lpstr>3. Земельные (предпроектные) вопросы</vt:lpstr>
      <vt:lpstr>3. Земельные (предпроектные) вопросы</vt:lpstr>
      <vt:lpstr>4. Проблемы получения ТУ балансодержателей сетей</vt:lpstr>
      <vt:lpstr>5. Проблемы прохождения повторной государственной экспертизы в случае корректировки проектной документации</vt:lpstr>
      <vt:lpstr>5. Проблемы прохождения повторной государственной экспертизы в случае корректировки проектной документации</vt:lpstr>
      <vt:lpstr>5. Проблемы прохождения повторной государственной экспертизы в случае корректировки проектной документации</vt:lpstr>
      <vt:lpstr>5. Проблемы прохождения повторной государственной экспертизы в случае корректировки проектной документации</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1.Противоречия и избыточность требований действующей нормативной базы</dc:title>
  <dc:creator>Ямборисов Алексей Алексеевич</dc:creator>
  <cp:lastModifiedBy>Ямборисов Алексей Алексеевич</cp:lastModifiedBy>
  <cp:revision>107</cp:revision>
  <cp:lastPrinted>2019-06-24T14:40:05Z</cp:lastPrinted>
  <dcterms:created xsi:type="dcterms:W3CDTF">2019-06-17T15:30:42Z</dcterms:created>
  <dcterms:modified xsi:type="dcterms:W3CDTF">2019-07-01T06:51:37Z</dcterms:modified>
</cp:coreProperties>
</file>