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68" r:id="rId1"/>
  </p:sldMasterIdLst>
  <p:notesMasterIdLst>
    <p:notesMasterId r:id="rId19"/>
  </p:notesMasterIdLst>
  <p:handoutMasterIdLst>
    <p:handoutMasterId r:id="rId20"/>
  </p:handoutMasterIdLst>
  <p:sldIdLst>
    <p:sldId id="431" r:id="rId2"/>
    <p:sldId id="461" r:id="rId3"/>
    <p:sldId id="463" r:id="rId4"/>
    <p:sldId id="460" r:id="rId5"/>
    <p:sldId id="423" r:id="rId6"/>
    <p:sldId id="457" r:id="rId7"/>
    <p:sldId id="426" r:id="rId8"/>
    <p:sldId id="445" r:id="rId9"/>
    <p:sldId id="452" r:id="rId10"/>
    <p:sldId id="450" r:id="rId11"/>
    <p:sldId id="453" r:id="rId12"/>
    <p:sldId id="440" r:id="rId13"/>
    <p:sldId id="446" r:id="rId14"/>
    <p:sldId id="444" r:id="rId15"/>
    <p:sldId id="448" r:id="rId16"/>
    <p:sldId id="462" r:id="rId17"/>
    <p:sldId id="464" r:id="rId18"/>
  </p:sldIdLst>
  <p:sldSz cx="9144000" cy="6858000" type="screen4x3"/>
  <p:notesSz cx="6724650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1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avolokina, Ekaterina" initials="E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C27"/>
    <a:srgbClr val="FF6600"/>
    <a:srgbClr val="EE3900"/>
    <a:srgbClr val="454444"/>
    <a:srgbClr val="DA4E00"/>
    <a:srgbClr val="A73811"/>
    <a:srgbClr val="E85117"/>
    <a:srgbClr val="800000"/>
    <a:srgbClr val="AE350A"/>
    <a:srgbClr val="6A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8" autoAdjust="0"/>
    <p:restoredTop sz="97286" autoAdjust="0"/>
  </p:normalViewPr>
  <p:slideViewPr>
    <p:cSldViewPr>
      <p:cViewPr varScale="1">
        <p:scale>
          <a:sx n="115" d="100"/>
          <a:sy n="115" d="100"/>
        </p:scale>
        <p:origin x="19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3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114"/>
      </p:cViewPr>
      <p:guideLst>
        <p:guide orient="horz" pos="3110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14015" cy="493713"/>
          </a:xfrm>
          <a:prstGeom prst="rect">
            <a:avLst/>
          </a:prstGeom>
        </p:spPr>
        <p:txBody>
          <a:bodyPr vert="horz" lIns="90817" tIns="45409" rIns="90817" bIns="4540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09080" y="2"/>
            <a:ext cx="2914015" cy="493713"/>
          </a:xfrm>
          <a:prstGeom prst="rect">
            <a:avLst/>
          </a:prstGeom>
        </p:spPr>
        <p:txBody>
          <a:bodyPr vert="horz" lIns="90817" tIns="45409" rIns="90817" bIns="45409" rtlCol="0"/>
          <a:lstStyle>
            <a:lvl1pPr algn="r">
              <a:defRPr sz="1200"/>
            </a:lvl1pPr>
          </a:lstStyle>
          <a:p>
            <a:fld id="{DB1F6360-69BB-4372-8458-382706B5AF0F}" type="datetimeFigureOut">
              <a:rPr lang="ru-RU" smtClean="0"/>
              <a:pPr/>
              <a:t>02.07.2019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78826"/>
            <a:ext cx="2914015" cy="493713"/>
          </a:xfrm>
          <a:prstGeom prst="rect">
            <a:avLst/>
          </a:prstGeom>
        </p:spPr>
        <p:txBody>
          <a:bodyPr vert="horz" lIns="90817" tIns="45409" rIns="90817" bIns="4540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09080" y="9378826"/>
            <a:ext cx="2914015" cy="493713"/>
          </a:xfrm>
          <a:prstGeom prst="rect">
            <a:avLst/>
          </a:prstGeom>
        </p:spPr>
        <p:txBody>
          <a:bodyPr vert="horz" lIns="90817" tIns="45409" rIns="90817" bIns="45409" rtlCol="0" anchor="b"/>
          <a:lstStyle>
            <a:lvl1pPr algn="r">
              <a:defRPr sz="1200"/>
            </a:lvl1pPr>
          </a:lstStyle>
          <a:p>
            <a:fld id="{6384889A-9C13-4072-943C-D42E1F74F77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9339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14015" cy="493713"/>
          </a:xfrm>
          <a:prstGeom prst="rect">
            <a:avLst/>
          </a:prstGeom>
        </p:spPr>
        <p:txBody>
          <a:bodyPr vert="horz" lIns="90817" tIns="45409" rIns="90817" bIns="4540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9080" y="2"/>
            <a:ext cx="2914015" cy="493713"/>
          </a:xfrm>
          <a:prstGeom prst="rect">
            <a:avLst/>
          </a:prstGeom>
        </p:spPr>
        <p:txBody>
          <a:bodyPr vert="horz" lIns="90817" tIns="45409" rIns="90817" bIns="45409" rtlCol="0"/>
          <a:lstStyle>
            <a:lvl1pPr algn="r">
              <a:defRPr sz="1200"/>
            </a:lvl1pPr>
          </a:lstStyle>
          <a:p>
            <a:fld id="{9598D13C-572C-463B-8C04-E00F65C52A68}" type="datetimeFigureOut">
              <a:rPr lang="ru-RU" smtClean="0"/>
              <a:pPr/>
              <a:t>02.07.2019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17" tIns="45409" rIns="90817" bIns="4540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2465" y="4690276"/>
            <a:ext cx="5379720" cy="4443413"/>
          </a:xfrm>
          <a:prstGeom prst="rect">
            <a:avLst/>
          </a:prstGeom>
        </p:spPr>
        <p:txBody>
          <a:bodyPr vert="horz" lIns="90817" tIns="45409" rIns="90817" bIns="4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8826"/>
            <a:ext cx="2914015" cy="493713"/>
          </a:xfrm>
          <a:prstGeom prst="rect">
            <a:avLst/>
          </a:prstGeom>
        </p:spPr>
        <p:txBody>
          <a:bodyPr vert="horz" lIns="90817" tIns="45409" rIns="90817" bIns="4540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9080" y="9378826"/>
            <a:ext cx="2914015" cy="493713"/>
          </a:xfrm>
          <a:prstGeom prst="rect">
            <a:avLst/>
          </a:prstGeom>
        </p:spPr>
        <p:txBody>
          <a:bodyPr vert="horz" lIns="90817" tIns="45409" rIns="90817" bIns="45409" rtlCol="0" anchor="b"/>
          <a:lstStyle>
            <a:lvl1pPr algn="r">
              <a:defRPr sz="1200"/>
            </a:lvl1pPr>
          </a:lstStyle>
          <a:p>
            <a:fld id="{0F99D84F-BA74-411F-A913-DCA1427A68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5688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3763" y="739775"/>
            <a:ext cx="493712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E7F2E-514F-48B9-81C0-13F9E1AC222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70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20" y="857232"/>
            <a:ext cx="7572428" cy="228601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PromtImperial" pitchFamily="34" charset="0"/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484000" y="3143248"/>
            <a:ext cx="6400800" cy="92869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</a:bodyPr>
          <a:lstStyle>
            <a:lvl1pPr marL="0" indent="0" algn="r" defTabSz="854075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lang="ru-RU" sz="12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PromtImperial" pitchFamily="34" charset="0"/>
                <a:ea typeface="+mn-ea"/>
                <a:cs typeface="+mn-cs"/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subtitle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5720" y="3141660"/>
            <a:ext cx="8572560" cy="1588"/>
          </a:xfrm>
          <a:prstGeom prst="line">
            <a:avLst/>
          </a:prstGeom>
          <a:ln>
            <a:solidFill>
              <a:srgbClr val="FF6600"/>
            </a:solidFill>
          </a:ln>
          <a:effectLst>
            <a:outerShdw blurRad="63500" dist="25400" dir="5400000" rotWithShape="0">
              <a:srgbClr val="6A6667"/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46662"/>
            <a:ext cx="2971800" cy="61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71414"/>
            <a:ext cx="18288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4282" y="288925"/>
            <a:ext cx="8628063" cy="990600"/>
          </a:xfrm>
        </p:spPr>
        <p:txBody>
          <a:bodyPr/>
          <a:lstStyle>
            <a:lvl1pPr>
              <a:defRPr sz="2000">
                <a:latin typeface="PromtImpe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 b="1"/>
            </a:lvl1pPr>
          </a:lstStyle>
          <a:p>
            <a:pPr>
              <a:defRPr/>
            </a:pPr>
            <a:fld id="{F358A267-C7D5-48B6-9ED3-C59B4A4BD6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71414"/>
            <a:ext cx="18288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428596" y="2060438"/>
            <a:ext cx="2160000" cy="14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18000" anchor="ctr" anchorCtr="0">
            <a:noAutofit/>
          </a:bodyPr>
          <a:lstStyle/>
          <a:p>
            <a:pPr marL="85725">
              <a:spcAft>
                <a:spcPts val="300"/>
              </a:spcAft>
            </a:pPr>
            <a:r>
              <a:rPr lang="ru-RU" sz="1200" b="1" dirty="0" smtClean="0">
                <a:cs typeface="Times New Roman" pitchFamily="18" charset="0"/>
              </a:rPr>
              <a:t>Образец текста</a:t>
            </a:r>
          </a:p>
          <a:p>
            <a:pPr marL="180975">
              <a:spcAft>
                <a:spcPts val="300"/>
              </a:spcAft>
            </a:pPr>
            <a:r>
              <a:rPr lang="ru-RU" sz="800" b="1" dirty="0" smtClean="0"/>
              <a:t>Образец текста</a:t>
            </a:r>
          </a:p>
          <a:p>
            <a:pPr marL="85725">
              <a:spcAft>
                <a:spcPts val="300"/>
              </a:spcAft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24000" y="1305000"/>
            <a:ext cx="8605718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72000" tIns="36000" rIns="72000" bIns="36000" anchor="t">
            <a:noAutofit/>
          </a:bodyPr>
          <a:lstStyle/>
          <a:p>
            <a:pPr marL="0" indent="0" algn="l" defTabSz="854075" rtl="0" eaLnBrk="0" fontAlgn="base" hangingPunct="0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ru-RU" sz="12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285720" y="5072074"/>
            <a:ext cx="857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ru-RU" sz="1200" b="1" dirty="0" smtClean="0"/>
              <a:t>Образец текста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1000" dirty="0" smtClean="0"/>
              <a:t>Образец текста</a:t>
            </a:r>
          </a:p>
          <a:p>
            <a:pPr marL="180975" indent="-180975">
              <a:buFont typeface="Arial" pitchFamily="34" charset="0"/>
              <a:buChar char="•"/>
            </a:pPr>
            <a:endParaRPr lang="ru-RU" sz="1000" dirty="0" smtClean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214282" y="288925"/>
            <a:ext cx="8628063" cy="990600"/>
          </a:xfrm>
        </p:spPr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1"/>
          </p:nvPr>
        </p:nvSpPr>
        <p:spPr>
          <a:xfrm>
            <a:off x="1714506" y="6500816"/>
            <a:ext cx="4000502" cy="357208"/>
          </a:xfrm>
          <a:prstGeom prst="rect">
            <a:avLst/>
          </a:prstGeom>
        </p:spPr>
        <p:txBody>
          <a:bodyPr tIns="18000" bIns="0"/>
          <a:lstStyle>
            <a:lvl1pPr marL="0" algn="l" defTabSz="914400" rtl="0" eaLnBrk="1" latinLnBrk="0" hangingPunct="1">
              <a:buNone/>
              <a:def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E5C8-3EE8-485F-A5EB-A278C31DB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ChangeShapeType="1"/>
          </p:cNvSpPr>
          <p:nvPr userDrawn="1"/>
        </p:nvSpPr>
        <p:spPr bwMode="auto">
          <a:xfrm flipV="1">
            <a:off x="304800" y="350838"/>
            <a:ext cx="0" cy="469900"/>
          </a:xfrm>
          <a:prstGeom prst="line">
            <a:avLst/>
          </a:prstGeom>
          <a:noFill/>
          <a:ln w="63500">
            <a:solidFill>
              <a:srgbClr val="F2A3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0800" tIns="50800" rIns="50800" bIns="50800" anchor="ctr"/>
          <a:lstStyle/>
          <a:p>
            <a:endParaRPr lang="ru-RU"/>
          </a:p>
        </p:txBody>
      </p:sp>
      <p:pic>
        <p:nvPicPr>
          <p:cNvPr id="3" name="pasted-imag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/>
          <a:stretch>
            <a:fillRect/>
          </a:stretch>
        </p:blipFill>
        <p:spPr bwMode="auto">
          <a:xfrm>
            <a:off x="-30956" y="6561145"/>
            <a:ext cx="463272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Shape 5"/>
          <p:cNvSpPr txBox="1">
            <a:spLocks/>
          </p:cNvSpPr>
          <p:nvPr userDrawn="1"/>
        </p:nvSpPr>
        <p:spPr>
          <a:xfrm>
            <a:off x="138535" y="6612042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fld id="{DB8E4399-1E0D-4FBC-9821-0A56FB7832EA}" type="slidenum">
              <a:rPr lang="ru-RU" altLang="ru-RU" sz="9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pPr algn="r" eaLnBrk="1" hangingPunct="1"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4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88925"/>
            <a:ext cx="86280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5325" y="6557986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C002A"/>
                </a:solidFill>
                <a:latin typeface="Arial" charset="0"/>
              </a:defRPr>
            </a:lvl1pPr>
          </a:lstStyle>
          <a:p>
            <a:pPr>
              <a:defRPr/>
            </a:pPr>
            <a:fld id="{9F7135C2-E364-48EF-8E33-D0E423645D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576000"/>
            <a:ext cx="7200000" cy="10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14480" y="6408000"/>
            <a:ext cx="7200000" cy="10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70" r:id="rId3"/>
    <p:sldLayoutId id="2147483675" r:id="rId4"/>
    <p:sldLayoutId id="2147483676" r:id="rId5"/>
  </p:sldLayoutIdLst>
  <p:hf hdr="0" dt="0"/>
  <p:txStyles>
    <p:titleStyle>
      <a:lvl1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+mj-lt"/>
          <a:ea typeface="+mj-ea"/>
          <a:cs typeface="+mj-cs"/>
        </a:defRPr>
      </a:lvl1pPr>
      <a:lvl2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2pPr>
      <a:lvl3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3pPr>
      <a:lvl4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4pPr>
      <a:lvl5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5pPr>
      <a:lvl6pPr marL="4572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6pPr>
      <a:lvl7pPr marL="9144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7pPr>
      <a:lvl8pPr marL="13716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8pPr>
      <a:lvl9pPr marL="18288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9pPr>
    </p:titleStyle>
    <p:bodyStyle>
      <a:lvl1pPr marL="342900" indent="-342900" algn="l" defTabSz="854075" rtl="0" eaLnBrk="0" fontAlgn="base" hangingPunct="0">
        <a:spcBef>
          <a:spcPct val="50000"/>
        </a:spcBef>
        <a:spcAft>
          <a:spcPct val="0"/>
        </a:spcAft>
        <a:buChar char="•"/>
        <a:defRPr sz="1200" b="1">
          <a:solidFill>
            <a:schemeClr val="accent2"/>
          </a:solidFill>
          <a:latin typeface="+mn-lt"/>
          <a:ea typeface="+mn-ea"/>
          <a:cs typeface="+mn-cs"/>
        </a:defRPr>
      </a:lvl1pPr>
      <a:lvl2pPr marL="427038" indent="30163" algn="l" defTabSz="854075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Times New Roman" pitchFamily="18" charset="0"/>
        </a:defRPr>
      </a:lvl2pPr>
      <a:lvl3pPr marL="854075" indent="60325" algn="l" defTabSz="854075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Times New Roman" pitchFamily="18" charset="0"/>
        </a:defRPr>
      </a:lvl3pPr>
      <a:lvl4pPr marL="1279525" indent="92075" algn="l" defTabSz="854075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706563" indent="122238" algn="l" defTabSz="854075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1637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6209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0781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5353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0800000" flipV="1">
            <a:off x="-2" y="3504359"/>
            <a:ext cx="9143999" cy="3310970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33" tIns="41516" rIns="83033" bIns="41516" anchor="ctr"/>
          <a:lstStyle/>
          <a:p>
            <a:pPr algn="ctr" defTabSz="830550"/>
            <a:endParaRPr lang="en-US" sz="1400" b="1" dirty="0">
              <a:solidFill>
                <a:srgbClr val="4C454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708920" y="253203"/>
            <a:ext cx="0" cy="28277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Нижний колонтитул 2"/>
          <p:cNvSpPr txBox="1">
            <a:spLocks/>
          </p:cNvSpPr>
          <p:nvPr/>
        </p:nvSpPr>
        <p:spPr>
          <a:xfrm>
            <a:off x="6276027" y="6242994"/>
            <a:ext cx="2553970" cy="4335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3033" tIns="41516" rIns="83033" bIns="41516" anchor="ctr"/>
          <a:lstStyle>
            <a:defPPr>
              <a:defRPr lang="ru-RU"/>
            </a:defPPr>
            <a:lvl1pPr algn="ctr" defTabSz="830892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ru-RU" dirty="0" smtClean="0">
                <a:solidFill>
                  <a:schemeClr val="bg1"/>
                </a:solidFill>
              </a:rPr>
              <a:t>Москва 201</a:t>
            </a:r>
            <a:r>
              <a:rPr lang="en-US" dirty="0" smtClean="0">
                <a:solidFill>
                  <a:schemeClr val="bg1"/>
                </a:solidFill>
              </a:rPr>
              <a:t>9</a:t>
            </a:r>
            <a:r>
              <a:rPr lang="ru-RU" dirty="0" smtClean="0">
                <a:solidFill>
                  <a:schemeClr val="bg1"/>
                </a:solidFill>
              </a:rPr>
              <a:t>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2263" y="929160"/>
            <a:ext cx="5009897" cy="1748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just" defTabSz="830664"/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Автомобильный Туризм</a:t>
            </a:r>
          </a:p>
          <a:p>
            <a:pPr algn="just" defTabSz="830664"/>
            <a:endParaRPr lang="ru-RU" sz="1600" b="1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830664"/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инфраструктуры для развития автомобильного туризма на автомобильных дорогах Государственной компании «Российские автомобильные дороги»</a:t>
            </a:r>
            <a:endParaRPr lang="ru-RU" sz="16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424304" y="2780928"/>
            <a:ext cx="5612192" cy="2458863"/>
            <a:chOff x="3833225" y="2890967"/>
            <a:chExt cx="5468176" cy="2379674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847187" y="2890967"/>
              <a:ext cx="1750946" cy="1242554"/>
            </a:xfrm>
            <a:prstGeom prst="rect">
              <a:avLst/>
            </a:prstGeom>
            <a:solidFill>
              <a:srgbClr val="EB8921"/>
            </a:solidFill>
            <a:ln w="19050">
              <a:solidFill>
                <a:schemeClr val="bg1"/>
              </a:solidFill>
            </a:ln>
          </p:spPr>
          <p:txBody>
            <a:bodyPr wrap="none" lIns="83056" tIns="41528" rIns="83056" bIns="41528" anchor="ctr"/>
            <a:lstStyle/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ГОСУДАРСТВЕННО-</a:t>
              </a:r>
            </a:p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ЧАСТНОЕ </a:t>
              </a:r>
            </a:p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ПАРТНЕРСТВО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833225" y="4153871"/>
              <a:ext cx="1750945" cy="1116770"/>
            </a:xfrm>
            <a:prstGeom prst="rect">
              <a:avLst/>
            </a:prstGeom>
            <a:solidFill>
              <a:srgbClr val="F3AE11"/>
            </a:solidFill>
            <a:ln w="19050">
              <a:solidFill>
                <a:schemeClr val="bg1"/>
              </a:solidFill>
            </a:ln>
          </p:spPr>
          <p:txBody>
            <a:bodyPr wrap="none" lIns="83056" tIns="41528" rIns="83056" bIns="41528" anchor="ctr"/>
            <a:lstStyle/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КУЛЬТУРНОЕ </a:t>
              </a:r>
            </a:p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НАСЛЕДИЕ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521350" y="2910041"/>
              <a:ext cx="1780051" cy="1278898"/>
            </a:xfrm>
            <a:prstGeom prst="rect">
              <a:avLst/>
            </a:prstGeom>
            <a:solidFill>
              <a:srgbClr val="4C4544"/>
            </a:solidFill>
            <a:ln w="19050">
              <a:solidFill>
                <a:schemeClr val="bg1"/>
              </a:solidFill>
            </a:ln>
          </p:spPr>
          <p:txBody>
            <a:bodyPr wrap="none" lIns="83056" tIns="41528" rIns="83056" bIns="41528" anchor="ctr"/>
            <a:lstStyle/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ДОРОЖНЫЙ СЕРВИС</a:t>
              </a:r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 flipV="1">
            <a:off x="511213" y="6426224"/>
            <a:ext cx="5760000" cy="7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39552" y="3510435"/>
            <a:ext cx="0" cy="29436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39552" y="1808821"/>
            <a:ext cx="0" cy="1738210"/>
          </a:xfrm>
          <a:prstGeom prst="line">
            <a:avLst/>
          </a:prstGeom>
          <a:ln w="76200">
            <a:solidFill>
              <a:srgbClr val="EB6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11" y="4064831"/>
            <a:ext cx="3847285" cy="231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438266" y="5258136"/>
            <a:ext cx="1750946" cy="11351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wrap="none" lIns="59319" tIns="29659" rIns="59319" bIns="29659" anchor="ctr"/>
          <a:lstStyle/>
          <a:p>
            <a:pPr defTabSz="830550"/>
            <a:r>
              <a:rPr lang="ru-RU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СКОРОСТНЫЕ </a:t>
            </a:r>
            <a:br>
              <a:rPr lang="ru-RU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ДОРОГИ</a:t>
            </a:r>
          </a:p>
        </p:txBody>
      </p:sp>
      <p:pic>
        <p:nvPicPr>
          <p:cNvPr id="20" name="Рисунок 5" descr="rahmaninov_sergej_vasilevich.jpg"/>
          <p:cNvPicPr>
            <a:picLocks noChangeAspect="1"/>
          </p:cNvPicPr>
          <p:nvPr/>
        </p:nvPicPr>
        <p:blipFill>
          <a:blip r:embed="rId5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2" y="2828765"/>
            <a:ext cx="2809258" cy="3436677"/>
          </a:xfrm>
          <a:prstGeom prst="rect">
            <a:avLst/>
          </a:prstGeom>
          <a:noFill/>
          <a:ln w="38100">
            <a:solidFill>
              <a:srgbClr val="3B28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95" y="2808361"/>
            <a:ext cx="1973869" cy="125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9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МФЗ 423 км М-11 («Валдай»)</a:t>
            </a:r>
            <a:endParaRPr lang="ru-RU" dirty="0"/>
          </a:p>
        </p:txBody>
      </p:sp>
      <p:pic>
        <p:nvPicPr>
          <p:cNvPr id="5122" name="Picture 2" descr="C:\Users\Public\Pictures\Sample Pictures\301db51f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146376" cy="266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958" r="9972" b="3087"/>
          <a:stretch/>
        </p:blipFill>
        <p:spPr bwMode="auto">
          <a:xfrm>
            <a:off x="4555993" y="725638"/>
            <a:ext cx="3874375" cy="260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7500" r="12240" b="2949"/>
          <a:stretch/>
        </p:blipFill>
        <p:spPr bwMode="auto">
          <a:xfrm>
            <a:off x="4555993" y="3467539"/>
            <a:ext cx="3874375" cy="269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6" b="3646"/>
          <a:stretch/>
        </p:blipFill>
        <p:spPr bwMode="auto">
          <a:xfrm>
            <a:off x="251520" y="3467539"/>
            <a:ext cx="4146376" cy="269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31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1778" y="188640"/>
            <a:ext cx="8628063" cy="403771"/>
          </a:xfrm>
        </p:spPr>
        <p:txBody>
          <a:bodyPr/>
          <a:lstStyle/>
          <a:p>
            <a:r>
              <a:rPr lang="ru-RU" sz="1400" dirty="0">
                <a:latin typeface="+mj-lt"/>
              </a:rPr>
              <a:t>МФЗ 423 км М-11 («Валдай»)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8" y="1484784"/>
            <a:ext cx="8840610" cy="44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64704"/>
            <a:ext cx="83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Совместно с Администрацией Новгородской области разработаны макеты щитов с историко-культурной информацией для размещения на МФЗ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55862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лейб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0"/>
            <a:ext cx="1989138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836711"/>
            <a:ext cx="7979543" cy="50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31" y="1018150"/>
            <a:ext cx="330993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80929"/>
            <a:ext cx="3096344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490" y="5651957"/>
            <a:ext cx="82020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30 километрах от Великого Новгорода на берегу реки Волхов находится историческое место – усадьба «Онег». Усадьба принадлежала семье Рахманиновых, здесь Сергей Васильевич провел семь детских лет, начал заниматься музыкой.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83120" y="116632"/>
            <a:ext cx="8628063" cy="5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  <a:normAutofit/>
          </a:bodyPr>
          <a:lstStyle>
            <a:lvl1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C002A"/>
                </a:solidFill>
                <a:latin typeface="PromtImperial" pitchFamily="34" charset="0"/>
                <a:ea typeface="+mj-ea"/>
                <a:cs typeface="+mj-cs"/>
              </a:defRPr>
            </a:lvl1pPr>
            <a:lvl2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2pPr>
            <a:lvl3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3pPr>
            <a:lvl4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4pPr>
            <a:lvl5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5pPr>
            <a:lvl6pPr marL="4572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6pPr>
            <a:lvl7pPr marL="9144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7pPr>
            <a:lvl8pPr marL="13716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8pPr>
            <a:lvl9pPr marL="18288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9pPr>
          </a:lstStyle>
          <a:p>
            <a:pPr defTabSz="1162425"/>
            <a:r>
              <a:rPr lang="ru-RU" sz="1600" dirty="0">
                <a:cs typeface="Arial" pitchFamily="34" charset="0"/>
              </a:rPr>
              <a:t>Проект создания Международного </a:t>
            </a:r>
            <a:r>
              <a:rPr lang="ru-RU" sz="1600" dirty="0" smtClean="0">
                <a:cs typeface="Arial" pitchFamily="34" charset="0"/>
              </a:rPr>
              <a:t>Рахманиновского </a:t>
            </a:r>
            <a:r>
              <a:rPr lang="ru-RU" sz="1600" dirty="0">
                <a:cs typeface="Arial" pitchFamily="34" charset="0"/>
              </a:rPr>
              <a:t>культурного </a:t>
            </a:r>
            <a:endParaRPr lang="ru-RU" sz="1600" dirty="0" smtClean="0">
              <a:cs typeface="Arial" pitchFamily="34" charset="0"/>
            </a:endParaRPr>
          </a:p>
          <a:p>
            <a:pPr defTabSz="1162425"/>
            <a:r>
              <a:rPr lang="ru-RU" sz="1600" dirty="0" smtClean="0">
                <a:cs typeface="Arial" pitchFamily="34" charset="0"/>
              </a:rPr>
              <a:t>центра </a:t>
            </a:r>
            <a:r>
              <a:rPr lang="ru-RU" sz="1600" dirty="0">
                <a:cs typeface="Arial" pitchFamily="34" charset="0"/>
              </a:rPr>
              <a:t>«Онег»</a:t>
            </a:r>
            <a:endParaRPr lang="ru-RU" sz="1500" kern="0" dirty="0"/>
          </a:p>
        </p:txBody>
      </p:sp>
      <p:pic>
        <p:nvPicPr>
          <p:cNvPr id="10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329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МФЗ 477 км М-11 («</a:t>
            </a:r>
            <a:r>
              <a:rPr lang="ru-RU" dirty="0" err="1" smtClean="0"/>
              <a:t>Мстинские</a:t>
            </a:r>
            <a:r>
              <a:rPr lang="ru-RU" dirty="0" smtClean="0"/>
              <a:t> горки»)</a:t>
            </a:r>
            <a:endParaRPr lang="ru-RU" dirty="0"/>
          </a:p>
        </p:txBody>
      </p:sp>
      <p:pic>
        <p:nvPicPr>
          <p:cNvPr id="1026" name="Picture 2" descr="C:\Users\Public\Pictures\Sample Pictures\Река-Мс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7127"/>
            <a:ext cx="5184576" cy="27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t="9777" b="3056"/>
          <a:stretch/>
        </p:blipFill>
        <p:spPr>
          <a:xfrm>
            <a:off x="5445012" y="685526"/>
            <a:ext cx="3519476" cy="267146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5682"/>
            <a:ext cx="3600400" cy="282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7701" r="3856" b="3415"/>
          <a:stretch/>
        </p:blipFill>
        <p:spPr bwMode="auto">
          <a:xfrm>
            <a:off x="251520" y="3429000"/>
            <a:ext cx="5112568" cy="282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21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лейб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0"/>
            <a:ext cx="1989138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83120" y="116632"/>
            <a:ext cx="8628063" cy="5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  <a:normAutofit/>
          </a:bodyPr>
          <a:lstStyle>
            <a:lvl1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C002A"/>
                </a:solidFill>
                <a:latin typeface="PromtImperial" pitchFamily="34" charset="0"/>
                <a:ea typeface="+mj-ea"/>
                <a:cs typeface="+mj-cs"/>
              </a:defRPr>
            </a:lvl1pPr>
            <a:lvl2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2pPr>
            <a:lvl3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3pPr>
            <a:lvl4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4pPr>
            <a:lvl5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5pPr>
            <a:lvl6pPr marL="4572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6pPr>
            <a:lvl7pPr marL="9144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7pPr>
            <a:lvl8pPr marL="13716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8pPr>
            <a:lvl9pPr marL="18288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9pPr>
          </a:lstStyle>
          <a:p>
            <a:r>
              <a:rPr lang="ru-RU" sz="1600" dirty="0"/>
              <a:t>Проект восстановления Усадьбы «Онег» как единого </a:t>
            </a:r>
          </a:p>
          <a:p>
            <a:r>
              <a:rPr lang="ru-RU" sz="1600" dirty="0"/>
              <a:t>музейно-туристического комплекса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523" y="2678209"/>
            <a:ext cx="6121661" cy="3626129"/>
          </a:xfrm>
          <a:prstGeom prst="rect">
            <a:avLst/>
          </a:prstGeom>
          <a:noFill/>
        </p:spPr>
        <p:txBody>
          <a:bodyPr wrap="square" lIns="116339" tIns="58170" rIns="116339" bIns="58170" rtlCol="0">
            <a:spAutoFit/>
          </a:bodyPr>
          <a:lstStyle/>
          <a:p>
            <a:pPr algn="just"/>
            <a:r>
              <a:rPr lang="ru-RU" sz="1200" dirty="0" smtClean="0"/>
              <a:t>Усадьба </a:t>
            </a:r>
            <a:r>
              <a:rPr lang="ru-RU" sz="1200" dirty="0"/>
              <a:t>«Онег» - особое место, </a:t>
            </a:r>
            <a:r>
              <a:rPr lang="ru-RU" sz="1200" dirty="0" smtClean="0"/>
              <a:t>связанное с памятью всемирно известного русского композитора, пианиста и дирижера С.В. Рахманинова, рожденного на Новгородской земле. Здесь Сергей Васильевич Рахманинов провел семь детских лет и начал заниматься музыкой.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Во время Великой Отечественной войны 1941-1945 гг. усадьба была разрушена.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 smtClean="0"/>
              <a:t>Проект </a:t>
            </a:r>
            <a:r>
              <a:rPr lang="ru-RU" sz="1200" dirty="0"/>
              <a:t>предусматривает создание на родине гениального русского музыканта Сергея Васильевича Рахманинова современного историко-культурного  и ландшафтного музея-заповедника, который встанет в один ряд с самыми известными музейными комплексами России. </a:t>
            </a:r>
          </a:p>
          <a:p>
            <a:pPr algn="just"/>
            <a:r>
              <a:rPr lang="ru-RU" sz="1200" dirty="0" smtClean="0"/>
              <a:t>Но </a:t>
            </a:r>
            <a:r>
              <a:rPr lang="ru-RU" sz="1200" dirty="0"/>
              <a:t>самым главным "экспонатом"  музея будет музыка  великого </a:t>
            </a:r>
            <a:r>
              <a:rPr lang="ru-RU" sz="1200" dirty="0" smtClean="0"/>
              <a:t>композитора. Концепция </a:t>
            </a:r>
            <a:r>
              <a:rPr lang="ru-RU" sz="1200" dirty="0"/>
              <a:t>проекта предусматривает  строительство современного концертного зала и амфитеатра, где будут проводиться  международные рахманиновские фестивали с участием лучших отечественных и зарубежных исполнителей, а также концерты камерной, симфонической и оперной музыки.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b="1" dirty="0" smtClean="0">
                <a:cs typeface="Arial" pitchFamily="34" charset="0"/>
              </a:rPr>
              <a:t>Проект</a:t>
            </a:r>
            <a:r>
              <a:rPr lang="ru-RU" sz="1200" dirty="0" smtClean="0">
                <a:cs typeface="Arial" pitchFamily="34" charset="0"/>
              </a:rPr>
              <a:t> </a:t>
            </a:r>
            <a:r>
              <a:rPr lang="ru-RU" sz="1200" dirty="0">
                <a:cs typeface="Arial" pitchFamily="34" charset="0"/>
              </a:rPr>
              <a:t>создания </a:t>
            </a:r>
            <a:r>
              <a:rPr lang="ru-RU" sz="1200" b="1" dirty="0">
                <a:cs typeface="Arial" pitchFamily="34" charset="0"/>
              </a:rPr>
              <a:t>Международного Р</a:t>
            </a:r>
            <a:r>
              <a:rPr lang="ru-RU" sz="1200" b="1" dirty="0" smtClean="0">
                <a:cs typeface="Arial" pitchFamily="34" charset="0"/>
              </a:rPr>
              <a:t>ахманиновского </a:t>
            </a:r>
            <a:r>
              <a:rPr lang="ru-RU" sz="1200" b="1" dirty="0">
                <a:cs typeface="Arial" pitchFamily="34" charset="0"/>
              </a:rPr>
              <a:t>культурного центра «Онег»</a:t>
            </a:r>
            <a:r>
              <a:rPr lang="ru-RU" sz="1200" dirty="0">
                <a:cs typeface="Arial" pitchFamily="34" charset="0"/>
              </a:rPr>
              <a:t> </a:t>
            </a:r>
            <a:r>
              <a:rPr lang="ru-RU" sz="1200" dirty="0" smtClean="0">
                <a:cs typeface="Arial" pitchFamily="34" charset="0"/>
              </a:rPr>
              <a:t> поддержал  </a:t>
            </a:r>
            <a:r>
              <a:rPr lang="ru-RU" sz="1200" b="1" dirty="0" smtClean="0">
                <a:cs typeface="Arial" pitchFamily="34" charset="0"/>
              </a:rPr>
              <a:t>Президент Российской Федерации В.В. Путин. </a:t>
            </a:r>
            <a:endParaRPr lang="ru-RU" sz="1200" b="1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12" y="4077072"/>
            <a:ext cx="2632304" cy="178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60" y="802937"/>
            <a:ext cx="2368233" cy="30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83120" y="764704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b="1" dirty="0" smtClean="0">
                <a:cs typeface="Arial" pitchFamily="34" charset="0"/>
              </a:rPr>
              <a:t>Проект</a:t>
            </a:r>
            <a:r>
              <a:rPr lang="ru-RU" sz="1200" dirty="0" smtClean="0">
                <a:cs typeface="Arial" pitchFamily="34" charset="0"/>
              </a:rPr>
              <a:t> создания </a:t>
            </a:r>
            <a:r>
              <a:rPr lang="ru-RU" sz="1200" b="1" dirty="0">
                <a:cs typeface="Arial" pitchFamily="34" charset="0"/>
              </a:rPr>
              <a:t>Международного </a:t>
            </a:r>
            <a:r>
              <a:rPr lang="ru-RU" sz="1200" b="1" dirty="0" smtClean="0">
                <a:cs typeface="Arial" pitchFamily="34" charset="0"/>
              </a:rPr>
              <a:t>Рахманиновского </a:t>
            </a:r>
            <a:r>
              <a:rPr lang="ru-RU" sz="1200" b="1" dirty="0">
                <a:cs typeface="Arial" pitchFamily="34" charset="0"/>
              </a:rPr>
              <a:t>культурного центра «Онег</a:t>
            </a:r>
            <a:r>
              <a:rPr lang="ru-RU" sz="1200" b="1" dirty="0" smtClean="0">
                <a:cs typeface="Arial" pitchFamily="34" charset="0"/>
              </a:rPr>
              <a:t>»</a:t>
            </a:r>
            <a:r>
              <a:rPr lang="ru-RU" sz="1200" dirty="0" smtClean="0">
                <a:cs typeface="Arial" pitchFamily="34" charset="0"/>
              </a:rPr>
              <a:t> включает: </a:t>
            </a:r>
            <a:endParaRPr lang="ru-RU" sz="1200" dirty="0">
              <a:cs typeface="Arial" pitchFamily="34" charset="0"/>
            </a:endParaRPr>
          </a:p>
          <a:p>
            <a:pPr algn="just"/>
            <a:r>
              <a:rPr lang="ru-RU" sz="1200" dirty="0" smtClean="0">
                <a:cs typeface="Arial" pitchFamily="34" charset="0"/>
              </a:rPr>
              <a:t>-восстановление усадьбы Рахманиновых;</a:t>
            </a:r>
            <a:endParaRPr lang="ru-RU" sz="1200" dirty="0">
              <a:cs typeface="Arial" pitchFamily="34" charset="0"/>
            </a:endParaRPr>
          </a:p>
          <a:p>
            <a:pPr lvl="0" algn="just"/>
            <a:r>
              <a:rPr lang="ru-RU" sz="1200" dirty="0">
                <a:cs typeface="Arial" pitchFamily="34" charset="0"/>
              </a:rPr>
              <a:t>-</a:t>
            </a:r>
            <a:r>
              <a:rPr lang="ru-RU" sz="1200" dirty="0" smtClean="0">
                <a:cs typeface="Arial" pitchFamily="34" charset="0"/>
              </a:rPr>
              <a:t>создание  </a:t>
            </a:r>
            <a:r>
              <a:rPr lang="ru-RU" sz="1200" dirty="0">
                <a:cs typeface="Arial" pitchFamily="34" charset="0"/>
              </a:rPr>
              <a:t>экспозиции  с  архивными  материалами,  связанными  с жизнью  и  творчеством С.В. </a:t>
            </a:r>
            <a:r>
              <a:rPr lang="ru-RU" sz="1200" dirty="0" smtClean="0">
                <a:cs typeface="Arial" pitchFamily="34" charset="0"/>
              </a:rPr>
              <a:t>Рахманинова; </a:t>
            </a:r>
          </a:p>
          <a:p>
            <a:pPr lvl="0" algn="just"/>
            <a:r>
              <a:rPr lang="ru-RU" sz="1200" dirty="0">
                <a:cs typeface="Arial" pitchFamily="34" charset="0"/>
              </a:rPr>
              <a:t>-</a:t>
            </a:r>
            <a:r>
              <a:rPr lang="ru-RU" sz="1200" dirty="0" smtClean="0">
                <a:cs typeface="Arial" pitchFamily="34" charset="0"/>
              </a:rPr>
              <a:t>создание </a:t>
            </a:r>
            <a:r>
              <a:rPr lang="ru-RU" sz="1200" dirty="0">
                <a:cs typeface="Arial" pitchFamily="34" charset="0"/>
              </a:rPr>
              <a:t>парково-рекреационной зоны;</a:t>
            </a:r>
          </a:p>
          <a:p>
            <a:pPr lvl="0" algn="just"/>
            <a:r>
              <a:rPr lang="ru-RU" sz="1200" dirty="0">
                <a:cs typeface="Arial" pitchFamily="34" charset="0"/>
              </a:rPr>
              <a:t>-</a:t>
            </a:r>
            <a:r>
              <a:rPr lang="ru-RU" sz="1200" dirty="0" smtClean="0">
                <a:cs typeface="Arial" pitchFamily="34" charset="0"/>
              </a:rPr>
              <a:t>строительство </a:t>
            </a:r>
            <a:r>
              <a:rPr lang="ru-RU" sz="1200" dirty="0">
                <a:cs typeface="Arial" pitchFamily="34" charset="0"/>
              </a:rPr>
              <a:t>административного здания с концертным залом и гостевых домов;</a:t>
            </a:r>
          </a:p>
          <a:p>
            <a:pPr lvl="0" algn="just"/>
            <a:r>
              <a:rPr lang="ru-RU" sz="1200" dirty="0" smtClean="0">
                <a:cs typeface="Arial" pitchFamily="34" charset="0"/>
              </a:rPr>
              <a:t>-создание </a:t>
            </a:r>
            <a:r>
              <a:rPr lang="ru-RU" sz="1200" dirty="0">
                <a:cs typeface="Arial" pitchFamily="34" charset="0"/>
              </a:rPr>
              <a:t>инфраструктуры для обслуживания туристов – </a:t>
            </a:r>
            <a:r>
              <a:rPr lang="ru-RU" sz="1200" dirty="0" smtClean="0">
                <a:cs typeface="Arial" pitchFamily="34" charset="0"/>
              </a:rPr>
              <a:t>создание многофункциональной зоны дорожного сервиса.</a:t>
            </a:r>
            <a:endParaRPr lang="ru-RU" sz="1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МФЗ 378 км М-11 («</a:t>
            </a:r>
            <a:r>
              <a:rPr lang="ru-RU" dirty="0" err="1" smtClean="0"/>
              <a:t>Мшенцы</a:t>
            </a:r>
            <a:r>
              <a:rPr lang="ru-RU" dirty="0" smtClean="0"/>
              <a:t>»)</a:t>
            </a:r>
            <a:endParaRPr lang="ru-RU" dirty="0"/>
          </a:p>
        </p:txBody>
      </p:sp>
      <p:pic>
        <p:nvPicPr>
          <p:cNvPr id="4098" name="Picture 2" descr="C:\Users\Public\Pictures\Sample Pictures\m6enc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7"/>
            <a:ext cx="436924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ublic\Pictures\Sample Pictures\tour-mshency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05" y="694979"/>
            <a:ext cx="4111575" cy="27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ublic\Pictures\Sample Pictures\800px-Mshenz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38536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0" t="8144" r="15674" b="6103"/>
          <a:stretch/>
        </p:blipFill>
        <p:spPr bwMode="auto">
          <a:xfrm>
            <a:off x="4780904" y="3456886"/>
            <a:ext cx="4039567" cy="296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36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88925"/>
            <a:ext cx="8628063" cy="331763"/>
          </a:xfrm>
        </p:spPr>
        <p:txBody>
          <a:bodyPr/>
          <a:lstStyle/>
          <a:p>
            <a:r>
              <a:rPr lang="ru-RU" sz="1400" dirty="0">
                <a:solidFill>
                  <a:srgbClr val="1F2829"/>
                </a:solidFill>
                <a:latin typeface="Arial"/>
              </a:rPr>
              <a:t>Соглашение о сотрудничестве </a:t>
            </a:r>
            <a:r>
              <a:rPr lang="ru-RU" sz="1400" dirty="0" smtClean="0">
                <a:solidFill>
                  <a:srgbClr val="1F2829"/>
                </a:solidFill>
                <a:latin typeface="Arial"/>
              </a:rPr>
              <a:t>ГК «Автодор</a:t>
            </a:r>
            <a:r>
              <a:rPr lang="ru-RU" sz="1400" dirty="0">
                <a:solidFill>
                  <a:srgbClr val="1F2829"/>
                </a:solidFill>
                <a:latin typeface="Arial"/>
              </a:rPr>
              <a:t>» и РПЦ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908720"/>
            <a:ext cx="84764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В 2016 году между </a:t>
            </a:r>
            <a:r>
              <a:rPr lang="ru-RU" sz="1400" b="1" dirty="0" smtClean="0"/>
              <a:t>ГК «Автодор» </a:t>
            </a:r>
            <a:r>
              <a:rPr lang="ru-RU" sz="1400" dirty="0" smtClean="0"/>
              <a:t>и </a:t>
            </a:r>
            <a:r>
              <a:rPr lang="ru-RU" sz="1400" b="1" dirty="0" smtClean="0"/>
              <a:t>Русской Православной Церковью </a:t>
            </a:r>
            <a:r>
              <a:rPr lang="ru-RU" sz="1400" dirty="0" smtClean="0"/>
              <a:t>подписано соглашение о сотрудничестве. </a:t>
            </a:r>
          </a:p>
          <a:p>
            <a:r>
              <a:rPr lang="ru-RU" sz="1400" dirty="0" smtClean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426" y="3573015"/>
            <a:ext cx="48776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Во исполнение подписанного </a:t>
            </a:r>
            <a:r>
              <a:rPr lang="ru-RU" sz="1400" dirty="0"/>
              <a:t>соглашения на границе Смоленской и Московской областей автомобильной дороги М-1 «Беларусь» в рамках реконструкции площадки отдыха в районе 154 км </a:t>
            </a:r>
            <a:r>
              <a:rPr lang="ru-RU" sz="1400" dirty="0" smtClean="0"/>
              <a:t>построена часовня </a:t>
            </a:r>
            <a:r>
              <a:rPr lang="ru-RU" sz="1400" dirty="0"/>
              <a:t>иконы Божией Матери "Одигитрия" и Матроны Московской</a:t>
            </a:r>
            <a:r>
              <a:rPr lang="ru-RU" sz="1400" dirty="0" smtClean="0"/>
              <a:t>.</a:t>
            </a:r>
            <a:endParaRPr lang="ru-RU" sz="1400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507854" cy="46771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2686" y="206084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/>
              <a:t>В рамках подписанного соглашения </a:t>
            </a:r>
            <a:r>
              <a:rPr lang="ru-RU" sz="1400" dirty="0" smtClean="0"/>
              <a:t>ГК "Автодор</a:t>
            </a:r>
            <a:r>
              <a:rPr lang="ru-RU" sz="1400" dirty="0"/>
              <a:t>" и РПЦ намерены совместными усилиями организовать восстановление и охрану памятников истории и культуры, а также устраивать просветительские мероприятия.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2923064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2262" y="2852936"/>
            <a:ext cx="8628063" cy="9906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939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61504"/>
            <a:ext cx="8628063" cy="387176"/>
          </a:xfrm>
        </p:spPr>
        <p:txBody>
          <a:bodyPr/>
          <a:lstStyle/>
          <a:p>
            <a:r>
              <a:rPr lang="ru-RU" sz="1600" dirty="0" smtClean="0">
                <a:latin typeface="+mj-lt"/>
              </a:rPr>
              <a:t>Развитие автомобильного туризма</a:t>
            </a:r>
            <a:endParaRPr lang="ru-RU" sz="16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76470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Автомобильный туризм</a:t>
            </a:r>
            <a:r>
              <a:rPr lang="ru-RU" sz="1200" dirty="0"/>
              <a:t> — путешествия людей в страны или местности, отличные от их постоянного места жительства, в которых основным средством передвижения выступает частный или арендованный </a:t>
            </a:r>
            <a:r>
              <a:rPr lang="ru-RU" sz="1200" dirty="0" smtClean="0"/>
              <a:t>автомобиль. 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5350" y="3337570"/>
            <a:ext cx="4536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Основными условиями</a:t>
            </a:r>
            <a:r>
              <a:rPr lang="ru-RU" sz="1200" dirty="0" smtClean="0"/>
              <a:t>, необходимыми для развития автомобильного туризма являются: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развитая сеть автомобильных дорог;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наличие заправочной инфраструктуры (ЖМТ, ГМТ, </a:t>
            </a:r>
            <a:r>
              <a:rPr lang="ru-RU" sz="1200" dirty="0" err="1" smtClean="0"/>
              <a:t>электрозарядки</a:t>
            </a:r>
            <a:r>
              <a:rPr lang="ru-RU" sz="1200" dirty="0" smtClean="0"/>
              <a:t>); 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наличие услуг </a:t>
            </a:r>
            <a:r>
              <a:rPr lang="ru-RU" sz="1200" dirty="0"/>
              <a:t>авто кемпинга;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наличие качественного питания на дорогах;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н</a:t>
            </a:r>
            <a:r>
              <a:rPr lang="ru-RU" sz="1200" dirty="0" smtClean="0"/>
              <a:t>аличие гостиниц и отелей;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организация информационного оповещения на дорогах о близлежащих местах притяжения;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проведения культурно-развлекательных </a:t>
            </a:r>
            <a:r>
              <a:rPr lang="ru-RU" sz="1200" dirty="0" smtClean="0"/>
              <a:t>мероприятий в местах притяжения;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проведения организованного досуга;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продажи сувенирной </a:t>
            </a:r>
            <a:r>
              <a:rPr lang="ru-RU" sz="1200" dirty="0" smtClean="0"/>
              <a:t>продукции</a:t>
            </a:r>
            <a:r>
              <a:rPr lang="ru-RU" sz="1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476" y="1860014"/>
            <a:ext cx="4443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/>
              <a:t>Познавательный </a:t>
            </a:r>
            <a:r>
              <a:rPr lang="ru-RU" sz="1200" dirty="0"/>
              <a:t>или культурно-развлекательный туризм 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Деловой 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Этнический 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Религиозный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Спортивный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3363" y="1767682"/>
            <a:ext cx="3561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Учебный и образовательный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Экзотический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Экологический 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Приключенческий 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Лечебно-оздоровительный </a:t>
            </a:r>
            <a:r>
              <a:rPr lang="ru-RU" sz="1200" dirty="0" smtClean="0"/>
              <a:t>туризм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Рекреационный  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363602" y="1356222"/>
            <a:ext cx="416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Основные направления туризма:</a:t>
            </a:r>
            <a:endParaRPr lang="ru-RU" sz="16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98" y="3348169"/>
            <a:ext cx="4283916" cy="28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99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omova_MYU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8208912" cy="25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5961" y="188640"/>
            <a:ext cx="6834312" cy="360040"/>
          </a:xfrm>
        </p:spPr>
        <p:txBody>
          <a:bodyPr/>
          <a:lstStyle/>
          <a:p>
            <a:r>
              <a:rPr lang="ru-RU" sz="1200" dirty="0" smtClean="0">
                <a:latin typeface="+mj-lt"/>
              </a:rPr>
              <a:t>Роль развития дорожной инфраструктуры в расширении автомобильного туризма</a:t>
            </a:r>
            <a:endParaRPr lang="ru-RU" sz="1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764704"/>
            <a:ext cx="820891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/>
              <a:t>Государственная  компания  «Автодор</a:t>
            </a:r>
            <a:r>
              <a:rPr lang="ru-RU" sz="1400" dirty="0" smtClean="0"/>
              <a:t>» </a:t>
            </a:r>
            <a:r>
              <a:rPr lang="ru-RU" sz="1400" dirty="0"/>
              <a:t>создает  новые современные автомагистрали, обеспечивая пользователям наших дорог возможность безопасного, быстрого и комфортного передвижения, предоставляя высокий уровень сервисных услуг на всем протяжении пути.</a:t>
            </a:r>
          </a:p>
          <a:p>
            <a:pPr algn="just">
              <a:lnSpc>
                <a:spcPct val="150000"/>
              </a:lnSpc>
            </a:pPr>
            <a:endParaRPr lang="ru-RU" sz="1400" dirty="0"/>
          </a:p>
          <a:p>
            <a:pPr algn="just">
              <a:lnSpc>
                <a:spcPct val="150000"/>
              </a:lnSpc>
            </a:pPr>
            <a:r>
              <a:rPr lang="ru-RU" sz="1400" dirty="0"/>
              <a:t>Автомобильные дороги, находящиеся в ведении Государственной компании «Автодор</a:t>
            </a:r>
            <a:r>
              <a:rPr lang="ru-RU" sz="1400" dirty="0" smtClean="0"/>
              <a:t>»,  </a:t>
            </a:r>
            <a:r>
              <a:rPr lang="ru-RU" sz="1400" dirty="0"/>
              <a:t>имеют значительный потенциал развития внутреннего туризма. Создаваемые и функционирующие с использованием передового мирового опыта объекты придорожной инфраструктуры, расположенные в местах притяжения культурного и природного наследия дадут синергетический эффект развития туризма и экономики регионов в целом.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87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53714" y="1451782"/>
            <a:ext cx="6839798" cy="4787393"/>
            <a:chOff x="632711" y="1129382"/>
            <a:chExt cx="9270876" cy="573352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240" y="1195531"/>
              <a:ext cx="8280919" cy="566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Прямоугольник 51"/>
            <p:cNvSpPr>
              <a:spLocks noChangeArrowheads="1"/>
            </p:cNvSpPr>
            <p:nvPr/>
          </p:nvSpPr>
          <p:spPr bwMode="auto">
            <a:xfrm>
              <a:off x="1936849" y="3890993"/>
              <a:ext cx="933916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Брянск </a:t>
              </a:r>
            </a:p>
          </p:txBody>
        </p:sp>
        <p:sp>
          <p:nvSpPr>
            <p:cNvPr id="13" name="Прямоугольник 52"/>
            <p:cNvSpPr>
              <a:spLocks noChangeArrowheads="1"/>
            </p:cNvSpPr>
            <p:nvPr/>
          </p:nvSpPr>
          <p:spPr bwMode="auto">
            <a:xfrm>
              <a:off x="3099405" y="1761083"/>
              <a:ext cx="1700495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 Санкт-Петербург </a:t>
              </a:r>
            </a:p>
          </p:txBody>
        </p:sp>
        <p:sp>
          <p:nvSpPr>
            <p:cNvPr id="14" name="Прямоугольник 54"/>
            <p:cNvSpPr>
              <a:spLocks noChangeArrowheads="1"/>
            </p:cNvSpPr>
            <p:nvPr/>
          </p:nvSpPr>
          <p:spPr bwMode="auto">
            <a:xfrm>
              <a:off x="2739386" y="3596415"/>
              <a:ext cx="1097034" cy="294882"/>
            </a:xfrm>
            <a:prstGeom prst="rect">
              <a:avLst/>
            </a:prstGeom>
            <a:extLst/>
          </p:spPr>
          <p:txBody>
            <a:bodyPr wrap="none">
              <a:spAutoFit/>
            </a:bodyPr>
            <a:lstStyle/>
            <a:p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МОСКВА</a:t>
              </a:r>
            </a:p>
          </p:txBody>
        </p:sp>
        <p:sp>
          <p:nvSpPr>
            <p:cNvPr id="15" name="Прямоугольник 55"/>
            <p:cNvSpPr>
              <a:spLocks noChangeArrowheads="1"/>
            </p:cNvSpPr>
            <p:nvPr/>
          </p:nvSpPr>
          <p:spPr bwMode="auto">
            <a:xfrm>
              <a:off x="7770943" y="5766111"/>
              <a:ext cx="660286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Омск</a:t>
              </a:r>
            </a:p>
          </p:txBody>
        </p:sp>
        <p:sp>
          <p:nvSpPr>
            <p:cNvPr id="16" name="Прямоугольник 59"/>
            <p:cNvSpPr>
              <a:spLocks noChangeArrowheads="1"/>
            </p:cNvSpPr>
            <p:nvPr/>
          </p:nvSpPr>
          <p:spPr bwMode="auto">
            <a:xfrm>
              <a:off x="3066823" y="2746840"/>
              <a:ext cx="726034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Тверь</a:t>
              </a:r>
            </a:p>
          </p:txBody>
        </p:sp>
        <p:sp>
          <p:nvSpPr>
            <p:cNvPr id="17" name="Прямоугольник 60"/>
            <p:cNvSpPr>
              <a:spLocks noChangeArrowheads="1"/>
            </p:cNvSpPr>
            <p:nvPr/>
          </p:nvSpPr>
          <p:spPr bwMode="auto">
            <a:xfrm>
              <a:off x="3369136" y="3908409"/>
              <a:ext cx="1061812" cy="442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Нижний</a:t>
              </a:r>
            </a:p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Новгород </a:t>
              </a:r>
            </a:p>
          </p:txBody>
        </p:sp>
        <p:sp>
          <p:nvSpPr>
            <p:cNvPr id="18" name="Прямоугольник 61"/>
            <p:cNvSpPr>
              <a:spLocks noChangeArrowheads="1"/>
            </p:cNvSpPr>
            <p:nvPr/>
          </p:nvSpPr>
          <p:spPr bwMode="auto">
            <a:xfrm>
              <a:off x="2202097" y="2238254"/>
              <a:ext cx="1007806" cy="442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Великий</a:t>
              </a:r>
            </a:p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Новгород</a:t>
              </a:r>
            </a:p>
          </p:txBody>
        </p:sp>
        <p:sp>
          <p:nvSpPr>
            <p:cNvPr id="19" name="Прямоугольник 67"/>
            <p:cNvSpPr>
              <a:spLocks noChangeArrowheads="1"/>
            </p:cNvSpPr>
            <p:nvPr/>
          </p:nvSpPr>
          <p:spPr bwMode="auto">
            <a:xfrm>
              <a:off x="6366690" y="5093819"/>
              <a:ext cx="876312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Тюмень</a:t>
              </a:r>
            </a:p>
          </p:txBody>
        </p:sp>
        <p:sp>
          <p:nvSpPr>
            <p:cNvPr id="20" name="Прямоугольник 68"/>
            <p:cNvSpPr>
              <a:spLocks noChangeArrowheads="1"/>
            </p:cNvSpPr>
            <p:nvPr/>
          </p:nvSpPr>
          <p:spPr bwMode="auto">
            <a:xfrm>
              <a:off x="5030149" y="4765659"/>
              <a:ext cx="1336541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Екатеринбург</a:t>
              </a:r>
            </a:p>
          </p:txBody>
        </p:sp>
        <p:sp>
          <p:nvSpPr>
            <p:cNvPr id="21" name="Прямоугольник 77"/>
            <p:cNvSpPr>
              <a:spLocks noChangeArrowheads="1"/>
            </p:cNvSpPr>
            <p:nvPr/>
          </p:nvSpPr>
          <p:spPr bwMode="auto">
            <a:xfrm>
              <a:off x="1800969" y="5375873"/>
              <a:ext cx="1543175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Ростов-на-Дону </a:t>
              </a:r>
            </a:p>
          </p:txBody>
        </p:sp>
        <p:sp>
          <p:nvSpPr>
            <p:cNvPr id="22" name="Прямоугольник 79"/>
            <p:cNvSpPr>
              <a:spLocks noChangeArrowheads="1"/>
            </p:cNvSpPr>
            <p:nvPr/>
          </p:nvSpPr>
          <p:spPr bwMode="auto">
            <a:xfrm>
              <a:off x="4896327" y="5795234"/>
              <a:ext cx="1012502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Оренбург</a:t>
              </a:r>
            </a:p>
          </p:txBody>
        </p:sp>
        <p:sp>
          <p:nvSpPr>
            <p:cNvPr id="23" name="Прямоугольник 84"/>
            <p:cNvSpPr>
              <a:spLocks noChangeArrowheads="1"/>
            </p:cNvSpPr>
            <p:nvPr/>
          </p:nvSpPr>
          <p:spPr bwMode="auto">
            <a:xfrm>
              <a:off x="5870770" y="5620236"/>
              <a:ext cx="1099382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Челябинск</a:t>
              </a:r>
            </a:p>
          </p:txBody>
        </p:sp>
        <p:sp>
          <p:nvSpPr>
            <p:cNvPr id="24" name="Прямоугольник 87"/>
            <p:cNvSpPr>
              <a:spLocks noChangeArrowheads="1"/>
            </p:cNvSpPr>
            <p:nvPr/>
          </p:nvSpPr>
          <p:spPr bwMode="auto">
            <a:xfrm>
              <a:off x="3319851" y="5237648"/>
              <a:ext cx="904489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Саратов</a:t>
              </a:r>
            </a:p>
          </p:txBody>
        </p:sp>
        <p:sp>
          <p:nvSpPr>
            <p:cNvPr id="25" name="Прямоугольник 88"/>
            <p:cNvSpPr>
              <a:spLocks noChangeArrowheads="1"/>
            </p:cNvSpPr>
            <p:nvPr/>
          </p:nvSpPr>
          <p:spPr bwMode="auto">
            <a:xfrm>
              <a:off x="2897761" y="6071685"/>
              <a:ext cx="1064160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Волгоград</a:t>
              </a:r>
            </a:p>
          </p:txBody>
        </p:sp>
        <p:sp>
          <p:nvSpPr>
            <p:cNvPr id="26" name="Прямоугольник 91"/>
            <p:cNvSpPr>
              <a:spLocks noChangeArrowheads="1"/>
            </p:cNvSpPr>
            <p:nvPr/>
          </p:nvSpPr>
          <p:spPr bwMode="auto">
            <a:xfrm>
              <a:off x="632711" y="6031169"/>
              <a:ext cx="1352978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Новороссийск</a:t>
              </a:r>
            </a:p>
          </p:txBody>
        </p:sp>
        <p:sp>
          <p:nvSpPr>
            <p:cNvPr id="27" name="Прямоугольник 92"/>
            <p:cNvSpPr>
              <a:spLocks noChangeArrowheads="1"/>
            </p:cNvSpPr>
            <p:nvPr/>
          </p:nvSpPr>
          <p:spPr bwMode="auto">
            <a:xfrm>
              <a:off x="719081" y="5017405"/>
              <a:ext cx="1385851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Порт «Кавказ </a:t>
              </a:r>
            </a:p>
          </p:txBody>
        </p:sp>
        <p:sp>
          <p:nvSpPr>
            <p:cNvPr id="28" name="Прямоугольник 100"/>
            <p:cNvSpPr>
              <a:spLocks noChangeArrowheads="1"/>
            </p:cNvSpPr>
            <p:nvPr/>
          </p:nvSpPr>
          <p:spPr bwMode="auto">
            <a:xfrm>
              <a:off x="2799320" y="4008717"/>
              <a:ext cx="643851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Елец</a:t>
              </a:r>
            </a:p>
          </p:txBody>
        </p:sp>
        <p:sp>
          <p:nvSpPr>
            <p:cNvPr id="29" name="Прямоугольник 102"/>
            <p:cNvSpPr>
              <a:spLocks noChangeArrowheads="1"/>
            </p:cNvSpPr>
            <p:nvPr/>
          </p:nvSpPr>
          <p:spPr bwMode="auto">
            <a:xfrm>
              <a:off x="1999497" y="4313839"/>
              <a:ext cx="956148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Воронеж</a:t>
              </a:r>
            </a:p>
          </p:txBody>
        </p:sp>
        <p:sp>
          <p:nvSpPr>
            <p:cNvPr id="30" name="Прямоугольник 104"/>
            <p:cNvSpPr>
              <a:spLocks noChangeArrowheads="1"/>
            </p:cNvSpPr>
            <p:nvPr/>
          </p:nvSpPr>
          <p:spPr bwMode="auto">
            <a:xfrm>
              <a:off x="1556651" y="2967805"/>
              <a:ext cx="1012502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Смоленск</a:t>
              </a:r>
            </a:p>
          </p:txBody>
        </p:sp>
        <p:sp>
          <p:nvSpPr>
            <p:cNvPr id="31" name="Прямоугольник 105"/>
            <p:cNvSpPr>
              <a:spLocks noChangeArrowheads="1"/>
            </p:cNvSpPr>
            <p:nvPr/>
          </p:nvSpPr>
          <p:spPr bwMode="auto">
            <a:xfrm>
              <a:off x="1538523" y="5795233"/>
              <a:ext cx="1151042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Краснодар </a:t>
              </a:r>
            </a:p>
          </p:txBody>
        </p:sp>
        <p:sp>
          <p:nvSpPr>
            <p:cNvPr id="32" name="Прямоугольник 107"/>
            <p:cNvSpPr>
              <a:spLocks noChangeArrowheads="1"/>
            </p:cNvSpPr>
            <p:nvPr/>
          </p:nvSpPr>
          <p:spPr bwMode="auto">
            <a:xfrm>
              <a:off x="3513564" y="3294591"/>
              <a:ext cx="1040678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Владимир</a:t>
              </a:r>
            </a:p>
          </p:txBody>
        </p:sp>
        <p:sp>
          <p:nvSpPr>
            <p:cNvPr id="33" name="Прямоугольник 110"/>
            <p:cNvSpPr>
              <a:spLocks noChangeArrowheads="1"/>
            </p:cNvSpPr>
            <p:nvPr/>
          </p:nvSpPr>
          <p:spPr bwMode="auto">
            <a:xfrm>
              <a:off x="4527496" y="4008717"/>
              <a:ext cx="808217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Казань</a:t>
              </a:r>
            </a:p>
          </p:txBody>
        </p:sp>
        <p:sp>
          <p:nvSpPr>
            <p:cNvPr id="34" name="TextBox 4"/>
            <p:cNvSpPr txBox="1">
              <a:spLocks noChangeArrowheads="1"/>
            </p:cNvSpPr>
            <p:nvPr/>
          </p:nvSpPr>
          <p:spPr bwMode="auto">
            <a:xfrm>
              <a:off x="1192844" y="3173849"/>
              <a:ext cx="1141649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Беларусь</a:t>
              </a:r>
            </a:p>
          </p:txBody>
        </p:sp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1193067" y="4728798"/>
              <a:ext cx="1059464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Украина</a:t>
              </a:r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4527495" y="6377136"/>
              <a:ext cx="1139299" cy="29488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sz="1000" dirty="0"/>
                <a:t>Казахстан</a:t>
              </a:r>
            </a:p>
          </p:txBody>
        </p:sp>
        <p:sp>
          <p:nvSpPr>
            <p:cNvPr id="37" name="Прямоугольник 91"/>
            <p:cNvSpPr>
              <a:spLocks noChangeArrowheads="1"/>
            </p:cNvSpPr>
            <p:nvPr/>
          </p:nvSpPr>
          <p:spPr bwMode="auto">
            <a:xfrm>
              <a:off x="1412008" y="6533791"/>
              <a:ext cx="650893" cy="27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Сочи</a:t>
              </a:r>
            </a:p>
          </p:txBody>
        </p:sp>
        <p:sp>
          <p:nvSpPr>
            <p:cNvPr id="38" name="TextBox 4"/>
            <p:cNvSpPr txBox="1">
              <a:spLocks noChangeArrowheads="1"/>
            </p:cNvSpPr>
            <p:nvPr/>
          </p:nvSpPr>
          <p:spPr bwMode="auto">
            <a:xfrm>
              <a:off x="1578605" y="2243507"/>
              <a:ext cx="949103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Латвия</a:t>
              </a:r>
            </a:p>
          </p:txBody>
        </p:sp>
        <p:sp>
          <p:nvSpPr>
            <p:cNvPr id="39" name="TextBox 4"/>
            <p:cNvSpPr txBox="1">
              <a:spLocks noChangeArrowheads="1"/>
            </p:cNvSpPr>
            <p:nvPr/>
          </p:nvSpPr>
          <p:spPr bwMode="auto">
            <a:xfrm>
              <a:off x="2922895" y="1417374"/>
              <a:ext cx="1341236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Финляндия</a:t>
              </a:r>
            </a:p>
          </p:txBody>
        </p:sp>
        <p:sp>
          <p:nvSpPr>
            <p:cNvPr id="40" name="Овал 39"/>
            <p:cNvSpPr/>
            <p:nvPr/>
          </p:nvSpPr>
          <p:spPr bwMode="auto">
            <a:xfrm>
              <a:off x="1653980" y="3405681"/>
              <a:ext cx="236140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ru-RU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  <p:sp>
          <p:nvSpPr>
            <p:cNvPr id="41" name="Овал 40"/>
            <p:cNvSpPr/>
            <p:nvPr/>
          </p:nvSpPr>
          <p:spPr bwMode="auto">
            <a:xfrm>
              <a:off x="3035535" y="2055964"/>
              <a:ext cx="236141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Овал 41"/>
            <p:cNvSpPr/>
            <p:nvPr/>
          </p:nvSpPr>
          <p:spPr bwMode="auto">
            <a:xfrm>
              <a:off x="1785037" y="3890695"/>
              <a:ext cx="236140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3" name="Овал 42"/>
            <p:cNvSpPr/>
            <p:nvPr/>
          </p:nvSpPr>
          <p:spPr bwMode="auto">
            <a:xfrm>
              <a:off x="2454486" y="4907364"/>
              <a:ext cx="236141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4" name="Овал 43"/>
            <p:cNvSpPr/>
            <p:nvPr/>
          </p:nvSpPr>
          <p:spPr bwMode="auto">
            <a:xfrm>
              <a:off x="3265089" y="3128019"/>
              <a:ext cx="236141" cy="234198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TextBox 4"/>
            <p:cNvSpPr txBox="1">
              <a:spLocks noChangeArrowheads="1"/>
            </p:cNvSpPr>
            <p:nvPr/>
          </p:nvSpPr>
          <p:spPr bwMode="auto">
            <a:xfrm>
              <a:off x="1781281" y="1899308"/>
              <a:ext cx="1043027" cy="313312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r>
                <a:rPr lang="ru-RU" dirty="0"/>
                <a:t>Эстония</a:t>
              </a:r>
            </a:p>
          </p:txBody>
        </p:sp>
        <p:sp>
          <p:nvSpPr>
            <p:cNvPr id="46" name="Прямоугольник 68"/>
            <p:cNvSpPr>
              <a:spLocks noChangeArrowheads="1"/>
            </p:cNvSpPr>
            <p:nvPr/>
          </p:nvSpPr>
          <p:spPr bwMode="auto">
            <a:xfrm>
              <a:off x="6223095" y="1129382"/>
              <a:ext cx="3423957" cy="126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3079" tIns="41539" rIns="83079" bIns="41539">
              <a:spAutoFit/>
            </a:bodyPr>
            <a:lstStyle/>
            <a:p>
              <a:pPr defTabSz="754126">
                <a:spcAft>
                  <a:spcPts val="250"/>
                </a:spcAft>
              </a:pPr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Автомагистрали и скоростные автодороги, переданные в доверительное управление  ГК «Автодор», а также строящиеся, ввод в эксплуатацию до </a:t>
              </a:r>
              <a:r>
                <a:rPr lang="ru-RU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202</a:t>
              </a:r>
              <a:r>
                <a:rPr 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4</a:t>
              </a:r>
              <a:r>
                <a:rPr lang="ru-RU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года</a:t>
              </a:r>
            </a:p>
            <a:p>
              <a:pPr defTabSz="754126">
                <a:spcAft>
                  <a:spcPts val="250"/>
                </a:spcAft>
              </a:pPr>
              <a:endParaRPr lang="ru-RU" sz="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pPr defTabSz="754126">
                <a:spcAft>
                  <a:spcPts val="250"/>
                </a:spcAft>
              </a:pPr>
              <a:r>
                <a:rPr lang="ru-RU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Перспективные </a:t>
              </a:r>
              <a:r>
                <a:rPr lang="ru-RU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автомагистрали и скоростные автодороги  к 2030 году</a:t>
              </a:r>
            </a:p>
          </p:txBody>
        </p:sp>
        <p:sp>
          <p:nvSpPr>
            <p:cNvPr id="47" name="Прямоугольник 10"/>
            <p:cNvSpPr>
              <a:spLocks noChangeArrowheads="1"/>
            </p:cNvSpPr>
            <p:nvPr/>
          </p:nvSpPr>
          <p:spPr bwMode="auto">
            <a:xfrm>
              <a:off x="7399310" y="3177088"/>
              <a:ext cx="2504277" cy="2303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М-1 «Беларусь»</a:t>
              </a:r>
            </a:p>
            <a:p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M-3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«Украина»</a:t>
              </a:r>
            </a:p>
            <a:p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endParaRPr lang="ru-RU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M-4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«Дон»</a:t>
              </a:r>
            </a:p>
            <a:p>
              <a:endPara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M-11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«Москва -               Санкт-Петербург»</a:t>
              </a:r>
            </a:p>
            <a:p>
              <a:endParaRPr lang="ru-RU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ЦКАД</a:t>
              </a:r>
            </a:p>
            <a:p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8" name="Овал 47"/>
            <p:cNvSpPr/>
            <p:nvPr/>
          </p:nvSpPr>
          <p:spPr bwMode="auto">
            <a:xfrm>
              <a:off x="7111228" y="3292842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ru-RU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  <p:sp>
          <p:nvSpPr>
            <p:cNvPr id="49" name="Овал 48"/>
            <p:cNvSpPr/>
            <p:nvPr/>
          </p:nvSpPr>
          <p:spPr bwMode="auto">
            <a:xfrm>
              <a:off x="7111228" y="4483724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Овал 49"/>
            <p:cNvSpPr/>
            <p:nvPr/>
          </p:nvSpPr>
          <p:spPr bwMode="auto">
            <a:xfrm>
              <a:off x="7111228" y="3689803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1" name="Овал 50"/>
            <p:cNvSpPr/>
            <p:nvPr/>
          </p:nvSpPr>
          <p:spPr bwMode="auto">
            <a:xfrm>
              <a:off x="7111228" y="4086763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2" name="Овал 51"/>
            <p:cNvSpPr/>
            <p:nvPr/>
          </p:nvSpPr>
          <p:spPr bwMode="auto">
            <a:xfrm>
              <a:off x="7111228" y="4880685"/>
              <a:ext cx="214902" cy="213134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E1561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02" tIns="50301" rIns="100602" bIns="50301" rtlCol="0" anchor="ctr"/>
            <a:lstStyle/>
            <a:p>
              <a:pPr algn="ctr"/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</a:t>
              </a:r>
              <a:endPara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765" y="197396"/>
            <a:ext cx="8628063" cy="351284"/>
          </a:xfrm>
        </p:spPr>
        <p:txBody>
          <a:bodyPr/>
          <a:lstStyle/>
          <a:p>
            <a:r>
              <a:rPr lang="ru-RU" sz="1600" dirty="0" smtClean="0">
                <a:latin typeface="+mj-lt"/>
              </a:rPr>
              <a:t>Развитие дорог, находящихся в управлении ГК Автодор</a:t>
            </a:r>
            <a:endParaRPr lang="ru-RU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9269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управлении ГК «Автодор» находятся дороги, по которым можно составить автомобильный маршрут от одного дня пути до длительного путешествия, в том числе за границу.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948264" y="1340768"/>
            <a:ext cx="2016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Популярные</a:t>
            </a:r>
            <a:r>
              <a:rPr lang="ru-RU" sz="1200" dirty="0" smtClean="0"/>
              <a:t> направления </a:t>
            </a:r>
            <a:r>
              <a:rPr lang="ru-RU" sz="1200" dirty="0" err="1" smtClean="0"/>
              <a:t>автопутешествий</a:t>
            </a:r>
            <a:r>
              <a:rPr lang="ru-RU" sz="1200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/>
              <a:t>Санкт-Петербург;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/>
              <a:t>Тула (Ясная Поляна);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/>
              <a:t>Великий Новгород</a:t>
            </a:r>
            <a:r>
              <a:rPr lang="ru-RU" sz="12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/>
              <a:t>Ростов-на-Дону;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/>
              <a:t>Калуга;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/>
              <a:t>Сочи;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/>
              <a:t>Смоленск. </a:t>
            </a:r>
            <a:endParaRPr lang="ru-RU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6815633" y="3450227"/>
            <a:ext cx="1970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Путешествия за границу</a:t>
            </a:r>
            <a:r>
              <a:rPr lang="ru-RU" sz="1200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/>
              <a:t>Белоруссия;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/>
              <a:t>Абхазия;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/>
              <a:t>Финляндия.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241634" y="51256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95C27"/>
                </a:solidFill>
              </a:rPr>
              <a:t>За 2018 год </a:t>
            </a:r>
          </a:p>
          <a:p>
            <a:pPr algn="ctr"/>
            <a:r>
              <a:rPr lang="ru-RU" sz="1200" b="1" dirty="0" smtClean="0">
                <a:solidFill>
                  <a:srgbClr val="E95C27"/>
                </a:solidFill>
              </a:rPr>
              <a:t>по платным участкам трасс </a:t>
            </a:r>
          </a:p>
          <a:p>
            <a:pPr algn="ctr"/>
            <a:r>
              <a:rPr lang="ru-RU" sz="1200" b="1" dirty="0" smtClean="0">
                <a:solidFill>
                  <a:srgbClr val="E95C27"/>
                </a:solidFill>
              </a:rPr>
              <a:t>ГК «Автодор» совершено </a:t>
            </a:r>
          </a:p>
          <a:p>
            <a:pPr algn="ctr"/>
            <a:r>
              <a:rPr lang="ru-RU" sz="1200" b="1" dirty="0" smtClean="0">
                <a:solidFill>
                  <a:srgbClr val="E95C27"/>
                </a:solidFill>
              </a:rPr>
              <a:t>более 103 млн. проездов</a:t>
            </a:r>
          </a:p>
        </p:txBody>
      </p:sp>
    </p:spTree>
    <p:extLst>
      <p:ext uri="{BB962C8B-B14F-4D97-AF65-F5344CB8AC3E}">
        <p14:creationId xmlns:p14="http://schemas.microsoft.com/office/powerpoint/2010/main" val="17021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362" y="157587"/>
            <a:ext cx="676875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размещения многофункциональных зон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77071"/>
            <a:ext cx="4411431" cy="217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18811"/>
            <a:ext cx="4411431" cy="226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7494" y="764704"/>
            <a:ext cx="883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Многофункциональные зоны дорожного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сервиса (МФЗ)  </a:t>
            </a:r>
            <a:r>
              <a:rPr lang="ru-RU" sz="1200" dirty="0"/>
              <a:t>‑ это зоны комплексного обслуживания пользователей и размещения объектов дорожного сервиса,  обеспечивающие предоставление полного пакета услуг для   пользователей автомобильных дорог, включая услуги по обслуживанию и ремонту автомобилей, питанию, отдыху и прочие услуги</a:t>
            </a:r>
            <a:r>
              <a:rPr lang="ru-RU" sz="1200" b="1" dirty="0"/>
              <a:t>.</a:t>
            </a:r>
            <a:r>
              <a:rPr lang="ru-RU" sz="1200" dirty="0"/>
              <a:t> </a:t>
            </a:r>
            <a:endParaRPr lang="ru-RU" sz="8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792" y="1886109"/>
            <a:ext cx="38891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Многофункциональная зона дорожного сервиса автомобильных дорог Государственной компании может включать:</a:t>
            </a:r>
            <a:endParaRPr lang="en-US" sz="1200" dirty="0" smtClean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  <a:p>
            <a:pPr indent="355600" algn="just"/>
            <a:endParaRPr lang="ru-RU" sz="1200" dirty="0" smtClean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  <a:p>
            <a:pPr indent="355600" algn="just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отдельные места для стоянки легковых  автомобилей, грузовых автомобилей и автобусов;</a:t>
            </a:r>
          </a:p>
          <a:p>
            <a:pPr indent="355600" algn="just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многотопливную заправочную станцию;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туалеты;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зону отдыха водителей и пассажиров со </a:t>
            </a:r>
            <a:r>
              <a:rPr lang="ru-RU" sz="1200" dirty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    специально отведенными местами для курения;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объекты общественного питания;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магазин;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мотель;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err="1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автомойку</a:t>
            </a: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станцию технического обслуживания;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душевые,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прачечную;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пункт медицинской помощи; 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мусоросборники;</a:t>
            </a:r>
          </a:p>
          <a:p>
            <a:pPr indent="3556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телефон.</a:t>
            </a:r>
            <a:endParaRPr lang="ru-RU" sz="1200" dirty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46" y="142479"/>
            <a:ext cx="6808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Принципы развития объектов дорожного сервиса на дорогах ГК Автодор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76470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1654" y="1503368"/>
            <a:ext cx="8640958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rgbClr val="000000"/>
                </a:solidFill>
              </a:rPr>
              <a:t>АЗС </a:t>
            </a:r>
            <a:r>
              <a:rPr lang="ru-RU" sz="1050" dirty="0">
                <a:solidFill>
                  <a:srgbClr val="000000"/>
                </a:solidFill>
              </a:rPr>
              <a:t>– 60-65 </a:t>
            </a:r>
            <a:r>
              <a:rPr lang="ru-RU" sz="1050" dirty="0" smtClean="0">
                <a:solidFill>
                  <a:srgbClr val="000000"/>
                </a:solidFill>
              </a:rPr>
              <a:t>км</a:t>
            </a:r>
            <a:endParaRPr lang="ru-RU" sz="1050" dirty="0">
              <a:solidFill>
                <a:srgbClr val="000000"/>
              </a:solidFill>
            </a:endParaRP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</a:rPr>
              <a:t>Пункты питания – 80-100 км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</a:rPr>
              <a:t>Продуктовые магазины – 60-70 км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</a:rPr>
              <a:t>Аптека – 40-65 км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</a:rPr>
              <a:t>Туалет – 50-100 км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</a:rPr>
              <a:t>Душевая комната – 60-70 км для профессиональных водителей (215-220 км для участников легкового трафика)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</a:rPr>
              <a:t>Прачечная (только для группы водителей грузового транспорта) – около 130 км.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</a:rPr>
              <a:t>Большая парковка (для групп профессиональных водителей) – 70-90 км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</a:rPr>
              <a:t>Автосервис/шиномонтаж – 45-60 </a:t>
            </a:r>
            <a:r>
              <a:rPr lang="ru-RU" sz="1050" dirty="0" smtClean="0">
                <a:solidFill>
                  <a:srgbClr val="000000"/>
                </a:solidFill>
              </a:rPr>
              <a:t>км</a:t>
            </a:r>
          </a:p>
          <a:p>
            <a:pPr lvl="1">
              <a:lnSpc>
                <a:spcPct val="120000"/>
              </a:lnSpc>
            </a:pPr>
            <a:endParaRPr lang="ru-RU" sz="1050" dirty="0" smtClean="0">
              <a:solidFill>
                <a:srgbClr val="000000"/>
              </a:solidFill>
            </a:endParaRPr>
          </a:p>
          <a:p>
            <a:pPr lvl="1" indent="-457200">
              <a:lnSpc>
                <a:spcPct val="120000"/>
              </a:lnSpc>
            </a:pPr>
            <a:r>
              <a:rPr lang="ru-RU" sz="12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Определено: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rgbClr val="000000"/>
                </a:solidFill>
              </a:rPr>
              <a:t>К</a:t>
            </a:r>
            <a:r>
              <a:rPr lang="ru-RU" sz="1050" b="1" dirty="0" smtClean="0">
                <a:solidFill>
                  <a:srgbClr val="000000"/>
                </a:solidFill>
              </a:rPr>
              <a:t>омфортная </a:t>
            </a:r>
            <a:r>
              <a:rPr lang="ru-RU" sz="1050" b="1" dirty="0">
                <a:solidFill>
                  <a:srgbClr val="000000"/>
                </a:solidFill>
              </a:rPr>
              <a:t>встречаемость практически всех востребованных услуг в рамках </a:t>
            </a:r>
            <a:r>
              <a:rPr lang="ru-RU" sz="1050" b="1" dirty="0" smtClean="0">
                <a:solidFill>
                  <a:srgbClr val="000000"/>
                </a:solidFill>
              </a:rPr>
              <a:t>ОДС - от 40 </a:t>
            </a:r>
            <a:r>
              <a:rPr lang="ru-RU" sz="1050" b="1" dirty="0">
                <a:solidFill>
                  <a:srgbClr val="000000"/>
                </a:solidFill>
              </a:rPr>
              <a:t>до 100 </a:t>
            </a:r>
            <a:r>
              <a:rPr lang="ru-RU" sz="1050" b="1" dirty="0" smtClean="0">
                <a:solidFill>
                  <a:srgbClr val="000000"/>
                </a:solidFill>
              </a:rPr>
              <a:t>км</a:t>
            </a:r>
            <a:r>
              <a:rPr lang="ru-RU" sz="1050" b="1" dirty="0">
                <a:solidFill>
                  <a:srgbClr val="000000"/>
                </a:solidFill>
              </a:rPr>
              <a:t>.</a:t>
            </a:r>
            <a:endParaRPr lang="ru-RU" sz="1050" b="1" dirty="0" smtClean="0">
              <a:solidFill>
                <a:srgbClr val="000000"/>
              </a:solidFill>
            </a:endParaRP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050" dirty="0">
                <a:solidFill>
                  <a:srgbClr val="000000"/>
                </a:solidFill>
              </a:rPr>
              <a:t>Д</a:t>
            </a:r>
            <a:r>
              <a:rPr lang="ru-RU" sz="1050" dirty="0" smtClean="0">
                <a:solidFill>
                  <a:srgbClr val="000000"/>
                </a:solidFill>
              </a:rPr>
              <a:t>ля </a:t>
            </a:r>
            <a:r>
              <a:rPr lang="ru-RU" sz="1050" dirty="0">
                <a:solidFill>
                  <a:srgbClr val="000000"/>
                </a:solidFill>
              </a:rPr>
              <a:t>наиболее востребованных услуг – </a:t>
            </a:r>
            <a:r>
              <a:rPr lang="ru-RU" sz="1050" b="1" dirty="0">
                <a:solidFill>
                  <a:srgbClr val="000000"/>
                </a:solidFill>
              </a:rPr>
              <a:t>АЗС, продуктовый магазин, аптека, туалет, душ, автосервис </a:t>
            </a:r>
            <a:r>
              <a:rPr lang="ru-RU" sz="1050" dirty="0">
                <a:solidFill>
                  <a:srgbClr val="000000"/>
                </a:solidFill>
              </a:rPr>
              <a:t>– </a:t>
            </a:r>
            <a:r>
              <a:rPr lang="ru-RU" sz="1050" b="1" dirty="0">
                <a:solidFill>
                  <a:srgbClr val="000000"/>
                </a:solidFill>
              </a:rPr>
              <a:t>около 60 </a:t>
            </a:r>
            <a:r>
              <a:rPr lang="ru-RU" sz="1050" b="1" dirty="0" smtClean="0">
                <a:solidFill>
                  <a:srgbClr val="000000"/>
                </a:solidFill>
              </a:rPr>
              <a:t>км-65 км.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6" y="903203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На основании проведенных исследований выявлены следующие потребности в услугах и частота их  использования на автомобильных дорог (услуги, к пользованию которыми прибегают более 60% респондентов):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56346" y="4509120"/>
            <a:ext cx="8420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 рамках Концепции разработаны </a:t>
            </a:r>
            <a:r>
              <a:rPr lang="ru-RU" sz="1200" b="1" i="1" u="sng" dirty="0">
                <a:solidFill>
                  <a:schemeClr val="accent6">
                    <a:lumMod val="75000"/>
                  </a:schemeClr>
                </a:solidFill>
              </a:rPr>
              <a:t>основные принципы размещения многофункциональных зон дорожного сервиса </a:t>
            </a:r>
            <a:r>
              <a:rPr lang="ru-RU" sz="1200" dirty="0"/>
              <a:t>вдоль автомобильных дорог Государственной компании «Автодор</a:t>
            </a:r>
            <a:r>
              <a:rPr lang="ru-RU" sz="1200" dirty="0" smtClean="0"/>
              <a:t>»:</a:t>
            </a:r>
          </a:p>
          <a:p>
            <a:pPr algn="just"/>
            <a:endParaRPr lang="ru-RU" sz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Централизованное планирование размещения МФЗ на основе маркетинговых исследований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Оптимальное расстояние для пользователя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Принцип максимального контроля соблюдения требований к составу и качеству услуг </a:t>
            </a:r>
            <a:r>
              <a:rPr lang="ru-RU" sz="1200" dirty="0" smtClean="0"/>
              <a:t>МФЗ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Принцип максимального использования возможностей </a:t>
            </a:r>
            <a:r>
              <a:rPr lang="ru-RU" sz="1200" dirty="0" smtClean="0"/>
              <a:t>группы компаний «Автодор» </a:t>
            </a:r>
            <a:r>
              <a:rPr lang="ru-RU" sz="1200" dirty="0"/>
              <a:t>при планировании и реализации проектов в сфере </a:t>
            </a:r>
            <a:r>
              <a:rPr lang="ru-RU" sz="1200" dirty="0" smtClean="0"/>
              <a:t>МФЗ</a:t>
            </a:r>
          </a:p>
        </p:txBody>
      </p:sp>
    </p:spTree>
    <p:extLst>
      <p:ext uri="{BB962C8B-B14F-4D97-AF65-F5344CB8AC3E}">
        <p14:creationId xmlns:p14="http://schemas.microsoft.com/office/powerpoint/2010/main" val="78647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6873"/>
            <a:ext cx="8628063" cy="540513"/>
          </a:xfrm>
        </p:spPr>
        <p:txBody>
          <a:bodyPr>
            <a:normAutofit/>
          </a:bodyPr>
          <a:lstStyle/>
          <a:p>
            <a:pPr defTabSz="1162425"/>
            <a:r>
              <a:rPr lang="ru-RU" sz="1500" dirty="0" smtClean="0"/>
              <a:t>Проект сохранения </a:t>
            </a:r>
            <a:r>
              <a:rPr lang="ru-RU" sz="1500" dirty="0"/>
              <a:t>и </a:t>
            </a:r>
            <a:r>
              <a:rPr lang="ru-RU" sz="1500" dirty="0" smtClean="0"/>
              <a:t>использования </a:t>
            </a:r>
            <a:r>
              <a:rPr lang="ru-RU" sz="1500" dirty="0"/>
              <a:t>культурного наследия России </a:t>
            </a:r>
            <a:br>
              <a:rPr lang="ru-RU" sz="1500" dirty="0"/>
            </a:br>
            <a:r>
              <a:rPr lang="ru-RU" sz="1500" dirty="0"/>
              <a:t>вдоль скоростной автомагистрали М-11 </a:t>
            </a:r>
            <a:r>
              <a:rPr lang="ru-RU" sz="1500" dirty="0" smtClean="0"/>
              <a:t>«Москва </a:t>
            </a:r>
            <a:r>
              <a:rPr lang="ru-RU" sz="1500" dirty="0"/>
              <a:t>– Санкт-Петербург»</a:t>
            </a:r>
          </a:p>
        </p:txBody>
      </p:sp>
      <p:pic>
        <p:nvPicPr>
          <p:cNvPr id="8194" name="Рисунок 1" descr="лейб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0"/>
            <a:ext cx="1989138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731" y="692696"/>
            <a:ext cx="8763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1200" dirty="0" smtClean="0">
                <a:cs typeface="Arial" pitchFamily="34" charset="0"/>
              </a:rPr>
              <a:t>      Скоростная </a:t>
            </a:r>
            <a:r>
              <a:rPr lang="ru-RU" altLang="ru-RU" sz="1200" dirty="0">
                <a:cs typeface="Arial" pitchFamily="34" charset="0"/>
              </a:rPr>
              <a:t>трасса  М-11 проходит через четыре субъекта Российской Федерации (Новгородскую, Ленинградскую, Московскую, Тверскую обл.), которые в целом образуют «коридор культурного наследия» между Москвой и Санкт-Петербургом.  </a:t>
            </a:r>
          </a:p>
          <a:p>
            <a:pPr lvl="0"/>
            <a:r>
              <a:rPr lang="ru-RU" altLang="ru-RU" sz="1200" dirty="0" smtClean="0">
                <a:cs typeface="Arial" pitchFamily="34" charset="0"/>
              </a:rPr>
              <a:t>       </a:t>
            </a:r>
          </a:p>
          <a:p>
            <a:endParaRPr lang="ru-RU" dirty="0"/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99091" y="1385193"/>
            <a:ext cx="8429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cs typeface="Arial" pitchFamily="34" charset="0"/>
              </a:rPr>
              <a:t>Ленинградская и Новгородская области входят в «Серебряное </a:t>
            </a:r>
            <a:r>
              <a:rPr lang="ru-RU" sz="1200" dirty="0">
                <a:cs typeface="Arial" pitchFamily="34" charset="0"/>
              </a:rPr>
              <a:t>ожерелье России» — межрегиональный туристский проект, состоящий из комплекса маршрутов, объединяющих исторические города, областные центры, крупные населенные пункты Северо-Запада России, в которых сохранились уникальные памятники истории и культуры, а также природные объекты, в том числе включенные в список Всемирного наследия ЮНЕСКО.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0" y="2264214"/>
            <a:ext cx="6575672" cy="40221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16190"/>
            <a:ext cx="2694216" cy="189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86519"/>
            <a:ext cx="7164288" cy="462161"/>
          </a:xfrm>
        </p:spPr>
        <p:txBody>
          <a:bodyPr/>
          <a:lstStyle/>
          <a:p>
            <a:pPr defTabSz="830664"/>
            <a:r>
              <a:rPr lang="ru-RU" sz="1400" dirty="0" smtClean="0"/>
              <a:t>Развитие </a:t>
            </a:r>
            <a:r>
              <a:rPr lang="ru-RU" sz="1400" dirty="0"/>
              <a:t>объектов дорожного </a:t>
            </a:r>
            <a:r>
              <a:rPr lang="ru-RU" sz="1400" dirty="0" smtClean="0"/>
              <a:t>в полосе </a:t>
            </a:r>
            <a:r>
              <a:rPr lang="ru-RU" sz="1400" dirty="0"/>
              <a:t>отвода и </a:t>
            </a:r>
            <a:r>
              <a:rPr lang="ru-RU" sz="1400" dirty="0" smtClean="0"/>
              <a:t>придорожной полосе скоростной автомобильной дороги М-11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93096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ru-RU" sz="1200" dirty="0"/>
              <a:t>Государственная компания совместно с правительством Новгородской области и НК «Роснефть» </a:t>
            </a:r>
            <a:r>
              <a:rPr lang="ru-RU" altLang="ru-RU" sz="1200" dirty="0" smtClean="0"/>
              <a:t>участвует </a:t>
            </a:r>
            <a:r>
              <a:rPr lang="ru-RU" altLang="ru-RU" sz="1200" dirty="0"/>
              <a:t>в</a:t>
            </a:r>
            <a:r>
              <a:rPr lang="ru-RU" altLang="ru-RU" sz="1200" dirty="0" smtClean="0"/>
              <a:t> создании </a:t>
            </a:r>
            <a:r>
              <a:rPr lang="ru-RU" altLang="ru-RU" sz="1200" dirty="0"/>
              <a:t>пилотного </a:t>
            </a:r>
            <a:r>
              <a:rPr lang="ru-RU" altLang="ru-RU" sz="1200" b="1" dirty="0"/>
              <a:t>Проекта </a:t>
            </a:r>
            <a:r>
              <a:rPr lang="ru-RU" sz="1200" b="1" dirty="0"/>
              <a:t>создания Международного рахманиновского культурного центра</a:t>
            </a:r>
            <a:r>
              <a:rPr lang="ru-RU" altLang="ru-RU" sz="1200" b="1" dirty="0"/>
              <a:t> </a:t>
            </a:r>
            <a:r>
              <a:rPr lang="ru-RU" altLang="ru-RU" sz="1200" b="1" dirty="0" smtClean="0"/>
              <a:t>«Онег</a:t>
            </a:r>
            <a:r>
              <a:rPr lang="ru-RU" altLang="ru-RU" sz="1200" b="1" dirty="0"/>
              <a:t>»</a:t>
            </a:r>
            <a:r>
              <a:rPr lang="ru-RU" altLang="ru-RU" sz="1200" dirty="0"/>
              <a:t> с целью сохранения  и использования культурного наследия России вдоль скоростной автомагистрали М-11 «Москва-Санкт-Петербург».    </a:t>
            </a:r>
            <a:endParaRPr lang="ru-RU" altLang="ru-RU" sz="1200" dirty="0" smtClean="0"/>
          </a:p>
          <a:p>
            <a:pPr lvl="0" algn="just"/>
            <a:endParaRPr lang="ru-RU" altLang="ru-RU" sz="1200" dirty="0" smtClean="0"/>
          </a:p>
          <a:p>
            <a:pPr lvl="0" algn="just"/>
            <a:r>
              <a:rPr lang="ru-RU" altLang="ru-RU" sz="1200" dirty="0" smtClean="0"/>
              <a:t>Цель </a:t>
            </a:r>
            <a:r>
              <a:rPr lang="ru-RU" altLang="ru-RU" sz="1200" dirty="0"/>
              <a:t>проекта - восстановление объектов культурного наследия и их использование для развития культурно-познавательного и событийного туризма в России. Подобные проекты призваны способствовать созданию бизнес-кластеров вокруг наиболее значимых объектов культурного наследия, связанных со скоростной магистралью М-11 «Москва – Санкт Петербург». </a:t>
            </a:r>
          </a:p>
        </p:txBody>
      </p:sp>
      <p:sp>
        <p:nvSpPr>
          <p:cNvPr id="70" name="Равнобедренный треугольник 69"/>
          <p:cNvSpPr/>
          <p:nvPr/>
        </p:nvSpPr>
        <p:spPr>
          <a:xfrm>
            <a:off x="7539762" y="2259081"/>
            <a:ext cx="56574" cy="73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Равнобедренный треугольник 70"/>
          <p:cNvSpPr/>
          <p:nvPr/>
        </p:nvSpPr>
        <p:spPr>
          <a:xfrm>
            <a:off x="7131681" y="2267490"/>
            <a:ext cx="56574" cy="73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Равнобедренный треугольник 71"/>
          <p:cNvSpPr/>
          <p:nvPr/>
        </p:nvSpPr>
        <p:spPr>
          <a:xfrm>
            <a:off x="7825164" y="2877575"/>
            <a:ext cx="56574" cy="73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Равнобедренный треугольник 72"/>
          <p:cNvSpPr/>
          <p:nvPr/>
        </p:nvSpPr>
        <p:spPr>
          <a:xfrm>
            <a:off x="7977564" y="3029975"/>
            <a:ext cx="56574" cy="73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/>
          <p:cNvSpPr/>
          <p:nvPr/>
        </p:nvSpPr>
        <p:spPr>
          <a:xfrm>
            <a:off x="8129964" y="3182375"/>
            <a:ext cx="56574" cy="73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31846" y="849655"/>
            <a:ext cx="8199964" cy="2674185"/>
            <a:chOff x="231846" y="759827"/>
            <a:chExt cx="8199964" cy="2674185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231846" y="759827"/>
              <a:ext cx="8199964" cy="2674185"/>
              <a:chOff x="266391" y="1052736"/>
              <a:chExt cx="8199964" cy="2674185"/>
            </a:xfrm>
          </p:grpSpPr>
          <p:grpSp>
            <p:nvGrpSpPr>
              <p:cNvPr id="96" name="Группа 95"/>
              <p:cNvGrpSpPr/>
              <p:nvPr/>
            </p:nvGrpSpPr>
            <p:grpSpPr>
              <a:xfrm>
                <a:off x="266391" y="1052736"/>
                <a:ext cx="8199964" cy="2674185"/>
                <a:chOff x="255092" y="1821527"/>
                <a:chExt cx="8513940" cy="2766036"/>
              </a:xfrm>
            </p:grpSpPr>
            <p:pic>
              <p:nvPicPr>
                <p:cNvPr id="99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6631">
                  <a:off x="1461749" y="1912432"/>
                  <a:ext cx="7307248" cy="22937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07" name="Прямая соединительная линия 106"/>
                <p:cNvCxnSpPr/>
                <p:nvPr/>
              </p:nvCxnSpPr>
              <p:spPr>
                <a:xfrm flipV="1">
                  <a:off x="1693747" y="2367389"/>
                  <a:ext cx="26117" cy="7540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Прямая соединительная линия 107"/>
                <p:cNvCxnSpPr/>
                <p:nvPr/>
              </p:nvCxnSpPr>
              <p:spPr>
                <a:xfrm flipV="1">
                  <a:off x="1613098" y="2344684"/>
                  <a:ext cx="26117" cy="7540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Прямая соединительная линия 108"/>
                <p:cNvCxnSpPr/>
                <p:nvPr/>
              </p:nvCxnSpPr>
              <p:spPr>
                <a:xfrm flipV="1">
                  <a:off x="1660775" y="2344684"/>
                  <a:ext cx="26117" cy="7540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Прямая соединительная линия 109"/>
                <p:cNvCxnSpPr/>
                <p:nvPr/>
              </p:nvCxnSpPr>
              <p:spPr>
                <a:xfrm flipV="1">
                  <a:off x="5055291" y="2769788"/>
                  <a:ext cx="26117" cy="5617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Прямая соединительная линия 110"/>
                <p:cNvCxnSpPr/>
                <p:nvPr/>
              </p:nvCxnSpPr>
              <p:spPr>
                <a:xfrm flipV="1">
                  <a:off x="4800415" y="2647429"/>
                  <a:ext cx="26117" cy="5931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Прямая соединительная линия 111"/>
                <p:cNvCxnSpPr/>
                <p:nvPr/>
              </p:nvCxnSpPr>
              <p:spPr>
                <a:xfrm flipV="1">
                  <a:off x="4869941" y="2672521"/>
                  <a:ext cx="26117" cy="7540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Прямая соединительная линия 112"/>
                <p:cNvCxnSpPr/>
                <p:nvPr/>
              </p:nvCxnSpPr>
              <p:spPr>
                <a:xfrm flipV="1">
                  <a:off x="4978069" y="2726822"/>
                  <a:ext cx="26117" cy="7540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Прямая соединительная линия 113"/>
                <p:cNvCxnSpPr/>
                <p:nvPr/>
              </p:nvCxnSpPr>
              <p:spPr>
                <a:xfrm flipV="1">
                  <a:off x="4913285" y="2701456"/>
                  <a:ext cx="56847" cy="8069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Прямая соединительная линия 114"/>
                <p:cNvCxnSpPr/>
                <p:nvPr/>
              </p:nvCxnSpPr>
              <p:spPr>
                <a:xfrm flipV="1">
                  <a:off x="5765988" y="2899151"/>
                  <a:ext cx="26117" cy="7540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Прямая соединительная линия 115"/>
                <p:cNvCxnSpPr/>
                <p:nvPr/>
              </p:nvCxnSpPr>
              <p:spPr>
                <a:xfrm flipV="1">
                  <a:off x="5707651" y="2877734"/>
                  <a:ext cx="26117" cy="7540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Прямая соединительная линия 116"/>
                <p:cNvCxnSpPr/>
                <p:nvPr/>
              </p:nvCxnSpPr>
              <p:spPr>
                <a:xfrm flipV="1">
                  <a:off x="5640834" y="2861449"/>
                  <a:ext cx="26117" cy="7540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Прямая соединительная линия 117"/>
                <p:cNvCxnSpPr/>
                <p:nvPr/>
              </p:nvCxnSpPr>
              <p:spPr>
                <a:xfrm flipV="1">
                  <a:off x="5575355" y="2856696"/>
                  <a:ext cx="26117" cy="7540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TextBox 118"/>
                <p:cNvSpPr txBox="1"/>
                <p:nvPr/>
              </p:nvSpPr>
              <p:spPr>
                <a:xfrm>
                  <a:off x="1468416" y="1937915"/>
                  <a:ext cx="462190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Тосно</a:t>
                  </a:r>
                </a:p>
              </p:txBody>
            </p:sp>
            <p:sp>
              <p:nvSpPr>
                <p:cNvPr id="120" name="TextBox 119"/>
                <p:cNvSpPr txBox="1"/>
                <p:nvPr/>
              </p:nvSpPr>
              <p:spPr>
                <a:xfrm>
                  <a:off x="5161902" y="2516756"/>
                  <a:ext cx="582025" cy="341472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Вышний</a:t>
                  </a:r>
                </a:p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Волочек</a:t>
                  </a:r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6997150" y="2944963"/>
                  <a:ext cx="418916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Клин</a:t>
                  </a:r>
                </a:p>
              </p:txBody>
            </p:sp>
            <p:sp>
              <p:nvSpPr>
                <p:cNvPr id="122" name="TextBox 121"/>
                <p:cNvSpPr txBox="1"/>
                <p:nvPr/>
              </p:nvSpPr>
              <p:spPr>
                <a:xfrm>
                  <a:off x="2207384" y="1899993"/>
                  <a:ext cx="528765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Чудово</a:t>
                  </a:r>
                </a:p>
              </p:txBody>
            </p:sp>
            <p:sp>
              <p:nvSpPr>
                <p:cNvPr id="123" name="TextBox 122"/>
                <p:cNvSpPr txBox="1"/>
                <p:nvPr/>
              </p:nvSpPr>
              <p:spPr>
                <a:xfrm>
                  <a:off x="7324872" y="3104552"/>
                  <a:ext cx="913236" cy="341472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Солнечногорск</a:t>
                  </a:r>
                  <a:endParaRPr lang="en-US" sz="8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  <a:p>
                  <a:endParaRPr lang="ru-RU" sz="8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4" name="TextBox 123"/>
                <p:cNvSpPr txBox="1"/>
                <p:nvPr/>
              </p:nvSpPr>
              <p:spPr>
                <a:xfrm>
                  <a:off x="6482858" y="2814342"/>
                  <a:ext cx="495477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Тверь</a:t>
                  </a: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5790516" y="3396680"/>
                  <a:ext cx="542080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Торжок</a:t>
                  </a:r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4199625" y="3020157"/>
                  <a:ext cx="530429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Валдай</a:t>
                  </a:r>
                </a:p>
              </p:txBody>
            </p:sp>
            <p:sp>
              <p:nvSpPr>
                <p:cNvPr id="127" name="TextBox 126"/>
                <p:cNvSpPr txBox="1"/>
                <p:nvPr/>
              </p:nvSpPr>
              <p:spPr>
                <a:xfrm>
                  <a:off x="4637545" y="2591022"/>
                  <a:ext cx="573703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Бологое</a:t>
                  </a:r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3609003" y="2291857"/>
                  <a:ext cx="640278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Окуловка</a:t>
                  </a: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7415463" y="3635992"/>
                  <a:ext cx="477169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Химки</a:t>
                  </a:r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8000567" y="3598070"/>
                  <a:ext cx="643607" cy="214133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МОСКВА</a:t>
                  </a: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1830762" y="3088709"/>
                  <a:ext cx="2216881" cy="341472"/>
                </a:xfrm>
                <a:prstGeom prst="rect">
                  <a:avLst/>
                </a:prstGeom>
                <a:noFill/>
              </p:spPr>
              <p:txBody>
                <a:bodyPr wrap="square" lIns="83101" tIns="41550" rIns="83101" bIns="41550" rtlCol="0">
                  <a:spAutoFit/>
                </a:bodyPr>
                <a:lstStyle/>
                <a:p>
                  <a:pPr algn="ctr"/>
                  <a:r>
                    <a:rPr lang="ru-RU" sz="8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Великий </a:t>
                  </a:r>
                </a:p>
                <a:p>
                  <a:pPr algn="ctr"/>
                  <a:r>
                    <a:rPr lang="ru-RU" sz="8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Новгород</a:t>
                  </a:r>
                </a:p>
              </p:txBody>
            </p:sp>
            <p:sp>
              <p:nvSpPr>
                <p:cNvPr id="132" name="Полилиния 131"/>
                <p:cNvSpPr/>
                <p:nvPr/>
              </p:nvSpPr>
              <p:spPr>
                <a:xfrm>
                  <a:off x="1023171" y="2139416"/>
                  <a:ext cx="6849027" cy="1403069"/>
                </a:xfrm>
                <a:custGeom>
                  <a:avLst/>
                  <a:gdLst>
                    <a:gd name="connsiteX0" fmla="*/ 6703730 w 6703730"/>
                    <a:gd name="connsiteY0" fmla="*/ 1727823 h 1727823"/>
                    <a:gd name="connsiteX1" fmla="*/ 6294214 w 6703730"/>
                    <a:gd name="connsiteY1" fmla="*/ 1503430 h 1727823"/>
                    <a:gd name="connsiteX2" fmla="*/ 6081041 w 6703730"/>
                    <a:gd name="connsiteY2" fmla="*/ 1380014 h 1727823"/>
                    <a:gd name="connsiteX3" fmla="*/ 5867868 w 6703730"/>
                    <a:gd name="connsiteY3" fmla="*/ 1250989 h 1727823"/>
                    <a:gd name="connsiteX4" fmla="*/ 5649085 w 6703730"/>
                    <a:gd name="connsiteY4" fmla="*/ 1391234 h 1727823"/>
                    <a:gd name="connsiteX5" fmla="*/ 5424692 w 6703730"/>
                    <a:gd name="connsiteY5" fmla="*/ 1351965 h 1727823"/>
                    <a:gd name="connsiteX6" fmla="*/ 5200300 w 6703730"/>
                    <a:gd name="connsiteY6" fmla="*/ 1452942 h 1727823"/>
                    <a:gd name="connsiteX7" fmla="*/ 4919809 w 6703730"/>
                    <a:gd name="connsiteY7" fmla="*/ 1503430 h 1727823"/>
                    <a:gd name="connsiteX8" fmla="*/ 4807613 w 6703730"/>
                    <a:gd name="connsiteY8" fmla="*/ 1464162 h 1727823"/>
                    <a:gd name="connsiteX9" fmla="*/ 4701026 w 6703730"/>
                    <a:gd name="connsiteY9" fmla="*/ 1290257 h 1727823"/>
                    <a:gd name="connsiteX10" fmla="*/ 4588830 w 6703730"/>
                    <a:gd name="connsiteY10" fmla="*/ 1116353 h 1727823"/>
                    <a:gd name="connsiteX11" fmla="*/ 4442974 w 6703730"/>
                    <a:gd name="connsiteY11" fmla="*/ 1026596 h 1727823"/>
                    <a:gd name="connsiteX12" fmla="*/ 4403706 w 6703730"/>
                    <a:gd name="connsiteY12" fmla="*/ 953668 h 1727823"/>
                    <a:gd name="connsiteX13" fmla="*/ 4341998 w 6703730"/>
                    <a:gd name="connsiteY13" fmla="*/ 1020986 h 1727823"/>
                    <a:gd name="connsiteX14" fmla="*/ 4257851 w 6703730"/>
                    <a:gd name="connsiteY14" fmla="*/ 998547 h 1727823"/>
                    <a:gd name="connsiteX15" fmla="*/ 3926871 w 6703730"/>
                    <a:gd name="connsiteY15" fmla="*/ 1026596 h 1727823"/>
                    <a:gd name="connsiteX16" fmla="*/ 3337841 w 6703730"/>
                    <a:gd name="connsiteY16" fmla="*/ 1060255 h 1727823"/>
                    <a:gd name="connsiteX17" fmla="*/ 3203205 w 6703730"/>
                    <a:gd name="connsiteY17" fmla="*/ 1026596 h 1727823"/>
                    <a:gd name="connsiteX18" fmla="*/ 3130278 w 6703730"/>
                    <a:gd name="connsiteY18" fmla="*/ 1082694 h 1727823"/>
                    <a:gd name="connsiteX19" fmla="*/ 3107838 w 6703730"/>
                    <a:gd name="connsiteY19" fmla="*/ 1116353 h 1727823"/>
                    <a:gd name="connsiteX20" fmla="*/ 3023691 w 6703730"/>
                    <a:gd name="connsiteY20" fmla="*/ 1093914 h 1727823"/>
                    <a:gd name="connsiteX21" fmla="*/ 2911495 w 6703730"/>
                    <a:gd name="connsiteY21" fmla="*/ 1150012 h 1727823"/>
                    <a:gd name="connsiteX22" fmla="*/ 2838567 w 6703730"/>
                    <a:gd name="connsiteY22" fmla="*/ 1166841 h 1727823"/>
                    <a:gd name="connsiteX23" fmla="*/ 2524417 w 6703730"/>
                    <a:gd name="connsiteY23" fmla="*/ 1049035 h 1727823"/>
                    <a:gd name="connsiteX24" fmla="*/ 2316854 w 6703730"/>
                    <a:gd name="connsiteY24" fmla="*/ 987327 h 1727823"/>
                    <a:gd name="connsiteX25" fmla="*/ 2249536 w 6703730"/>
                    <a:gd name="connsiteY25" fmla="*/ 998547 h 1727823"/>
                    <a:gd name="connsiteX26" fmla="*/ 1997095 w 6703730"/>
                    <a:gd name="connsiteY26" fmla="*/ 1043425 h 1727823"/>
                    <a:gd name="connsiteX27" fmla="*/ 1912947 w 6703730"/>
                    <a:gd name="connsiteY27" fmla="*/ 1088304 h 1727823"/>
                    <a:gd name="connsiteX28" fmla="*/ 1761482 w 6703730"/>
                    <a:gd name="connsiteY28" fmla="*/ 1088304 h 1727823"/>
                    <a:gd name="connsiteX29" fmla="*/ 1638067 w 6703730"/>
                    <a:gd name="connsiteY29" fmla="*/ 1037816 h 1727823"/>
                    <a:gd name="connsiteX30" fmla="*/ 1570749 w 6703730"/>
                    <a:gd name="connsiteY30" fmla="*/ 1049035 h 1727823"/>
                    <a:gd name="connsiteX31" fmla="*/ 1531480 w 6703730"/>
                    <a:gd name="connsiteY31" fmla="*/ 1138792 h 1727823"/>
                    <a:gd name="connsiteX32" fmla="*/ 1475382 w 6703730"/>
                    <a:gd name="connsiteY32" fmla="*/ 1138792 h 1727823"/>
                    <a:gd name="connsiteX33" fmla="*/ 1447333 w 6703730"/>
                    <a:gd name="connsiteY33" fmla="*/ 1065865 h 1727823"/>
                    <a:gd name="connsiteX34" fmla="*/ 1340746 w 6703730"/>
                    <a:gd name="connsiteY34" fmla="*/ 729276 h 1727823"/>
                    <a:gd name="connsiteX35" fmla="*/ 1307087 w 6703730"/>
                    <a:gd name="connsiteY35" fmla="*/ 286100 h 1727823"/>
                    <a:gd name="connsiteX36" fmla="*/ 1262209 w 6703730"/>
                    <a:gd name="connsiteY36" fmla="*/ 190733 h 1727823"/>
                    <a:gd name="connsiteX37" fmla="*/ 1004157 w 6703730"/>
                    <a:gd name="connsiteY37" fmla="*/ 140245 h 1727823"/>
                    <a:gd name="connsiteX38" fmla="*/ 555372 w 6703730"/>
                    <a:gd name="connsiteY38" fmla="*/ 106586 h 1727823"/>
                    <a:gd name="connsiteX39" fmla="*/ 420736 w 6703730"/>
                    <a:gd name="connsiteY39" fmla="*/ 134635 h 1727823"/>
                    <a:gd name="connsiteX40" fmla="*/ 330979 w 6703730"/>
                    <a:gd name="connsiteY40" fmla="*/ 134635 h 1727823"/>
                    <a:gd name="connsiteX41" fmla="*/ 274881 w 6703730"/>
                    <a:gd name="connsiteY41" fmla="*/ 84147 h 1727823"/>
                    <a:gd name="connsiteX42" fmla="*/ 0 w 6703730"/>
                    <a:gd name="connsiteY42" fmla="*/ 0 h 172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703730" h="1727823">
                      <a:moveTo>
                        <a:pt x="6703730" y="1727823"/>
                      </a:moveTo>
                      <a:lnTo>
                        <a:pt x="6294214" y="1503430"/>
                      </a:lnTo>
                      <a:cubicBezTo>
                        <a:pt x="6190432" y="1445462"/>
                        <a:pt x="6152099" y="1422087"/>
                        <a:pt x="6081041" y="1380014"/>
                      </a:cubicBezTo>
                      <a:cubicBezTo>
                        <a:pt x="6009983" y="1337940"/>
                        <a:pt x="5939861" y="1249119"/>
                        <a:pt x="5867868" y="1250989"/>
                      </a:cubicBezTo>
                      <a:cubicBezTo>
                        <a:pt x="5795875" y="1252859"/>
                        <a:pt x="5722948" y="1374405"/>
                        <a:pt x="5649085" y="1391234"/>
                      </a:cubicBezTo>
                      <a:cubicBezTo>
                        <a:pt x="5575222" y="1408063"/>
                        <a:pt x="5499489" y="1341680"/>
                        <a:pt x="5424692" y="1351965"/>
                      </a:cubicBezTo>
                      <a:cubicBezTo>
                        <a:pt x="5349894" y="1362250"/>
                        <a:pt x="5284447" y="1427698"/>
                        <a:pt x="5200300" y="1452942"/>
                      </a:cubicBezTo>
                      <a:cubicBezTo>
                        <a:pt x="5116153" y="1478186"/>
                        <a:pt x="4985257" y="1501560"/>
                        <a:pt x="4919809" y="1503430"/>
                      </a:cubicBezTo>
                      <a:cubicBezTo>
                        <a:pt x="4854361" y="1505300"/>
                        <a:pt x="4844077" y="1499691"/>
                        <a:pt x="4807613" y="1464162"/>
                      </a:cubicBezTo>
                      <a:cubicBezTo>
                        <a:pt x="4771149" y="1428633"/>
                        <a:pt x="4737490" y="1348225"/>
                        <a:pt x="4701026" y="1290257"/>
                      </a:cubicBezTo>
                      <a:cubicBezTo>
                        <a:pt x="4664562" y="1232289"/>
                        <a:pt x="4631839" y="1160296"/>
                        <a:pt x="4588830" y="1116353"/>
                      </a:cubicBezTo>
                      <a:cubicBezTo>
                        <a:pt x="4545821" y="1072409"/>
                        <a:pt x="4473828" y="1053710"/>
                        <a:pt x="4442974" y="1026596"/>
                      </a:cubicBezTo>
                      <a:cubicBezTo>
                        <a:pt x="4412120" y="999482"/>
                        <a:pt x="4420535" y="954603"/>
                        <a:pt x="4403706" y="953668"/>
                      </a:cubicBezTo>
                      <a:cubicBezTo>
                        <a:pt x="4386877" y="952733"/>
                        <a:pt x="4366307" y="1013506"/>
                        <a:pt x="4341998" y="1020986"/>
                      </a:cubicBezTo>
                      <a:cubicBezTo>
                        <a:pt x="4317689" y="1028466"/>
                        <a:pt x="4327039" y="997612"/>
                        <a:pt x="4257851" y="998547"/>
                      </a:cubicBezTo>
                      <a:cubicBezTo>
                        <a:pt x="4188663" y="999482"/>
                        <a:pt x="3926871" y="1026596"/>
                        <a:pt x="3926871" y="1026596"/>
                      </a:cubicBezTo>
                      <a:cubicBezTo>
                        <a:pt x="3773536" y="1036881"/>
                        <a:pt x="3458452" y="1060255"/>
                        <a:pt x="3337841" y="1060255"/>
                      </a:cubicBezTo>
                      <a:cubicBezTo>
                        <a:pt x="3217230" y="1060255"/>
                        <a:pt x="3237799" y="1022856"/>
                        <a:pt x="3203205" y="1026596"/>
                      </a:cubicBezTo>
                      <a:cubicBezTo>
                        <a:pt x="3168611" y="1030336"/>
                        <a:pt x="3146172" y="1067735"/>
                        <a:pt x="3130278" y="1082694"/>
                      </a:cubicBezTo>
                      <a:cubicBezTo>
                        <a:pt x="3114384" y="1097653"/>
                        <a:pt x="3125602" y="1114483"/>
                        <a:pt x="3107838" y="1116353"/>
                      </a:cubicBezTo>
                      <a:cubicBezTo>
                        <a:pt x="3090074" y="1118223"/>
                        <a:pt x="3056415" y="1088304"/>
                        <a:pt x="3023691" y="1093914"/>
                      </a:cubicBezTo>
                      <a:cubicBezTo>
                        <a:pt x="2990967" y="1099524"/>
                        <a:pt x="2942349" y="1137857"/>
                        <a:pt x="2911495" y="1150012"/>
                      </a:cubicBezTo>
                      <a:cubicBezTo>
                        <a:pt x="2880641" y="1162166"/>
                        <a:pt x="2903080" y="1183670"/>
                        <a:pt x="2838567" y="1166841"/>
                      </a:cubicBezTo>
                      <a:cubicBezTo>
                        <a:pt x="2774054" y="1150012"/>
                        <a:pt x="2611369" y="1078954"/>
                        <a:pt x="2524417" y="1049035"/>
                      </a:cubicBezTo>
                      <a:cubicBezTo>
                        <a:pt x="2437465" y="1019116"/>
                        <a:pt x="2362667" y="995742"/>
                        <a:pt x="2316854" y="987327"/>
                      </a:cubicBezTo>
                      <a:cubicBezTo>
                        <a:pt x="2271041" y="978912"/>
                        <a:pt x="2249536" y="998547"/>
                        <a:pt x="2249536" y="998547"/>
                      </a:cubicBezTo>
                      <a:cubicBezTo>
                        <a:pt x="2196243" y="1007897"/>
                        <a:pt x="2053193" y="1028466"/>
                        <a:pt x="1997095" y="1043425"/>
                      </a:cubicBezTo>
                      <a:cubicBezTo>
                        <a:pt x="1940997" y="1058384"/>
                        <a:pt x="1952216" y="1080824"/>
                        <a:pt x="1912947" y="1088304"/>
                      </a:cubicBezTo>
                      <a:cubicBezTo>
                        <a:pt x="1873678" y="1095784"/>
                        <a:pt x="1807295" y="1096719"/>
                        <a:pt x="1761482" y="1088304"/>
                      </a:cubicBezTo>
                      <a:cubicBezTo>
                        <a:pt x="1715669" y="1079889"/>
                        <a:pt x="1669856" y="1044361"/>
                        <a:pt x="1638067" y="1037816"/>
                      </a:cubicBezTo>
                      <a:cubicBezTo>
                        <a:pt x="1606278" y="1031271"/>
                        <a:pt x="1588513" y="1032206"/>
                        <a:pt x="1570749" y="1049035"/>
                      </a:cubicBezTo>
                      <a:cubicBezTo>
                        <a:pt x="1552985" y="1065864"/>
                        <a:pt x="1547374" y="1123833"/>
                        <a:pt x="1531480" y="1138792"/>
                      </a:cubicBezTo>
                      <a:cubicBezTo>
                        <a:pt x="1515586" y="1153751"/>
                        <a:pt x="1489406" y="1150946"/>
                        <a:pt x="1475382" y="1138792"/>
                      </a:cubicBezTo>
                      <a:cubicBezTo>
                        <a:pt x="1461357" y="1126637"/>
                        <a:pt x="1469772" y="1134118"/>
                        <a:pt x="1447333" y="1065865"/>
                      </a:cubicBezTo>
                      <a:cubicBezTo>
                        <a:pt x="1424894" y="997612"/>
                        <a:pt x="1364120" y="859237"/>
                        <a:pt x="1340746" y="729276"/>
                      </a:cubicBezTo>
                      <a:cubicBezTo>
                        <a:pt x="1317372" y="599315"/>
                        <a:pt x="1320176" y="375857"/>
                        <a:pt x="1307087" y="286100"/>
                      </a:cubicBezTo>
                      <a:cubicBezTo>
                        <a:pt x="1293997" y="196343"/>
                        <a:pt x="1312697" y="215042"/>
                        <a:pt x="1262209" y="190733"/>
                      </a:cubicBezTo>
                      <a:cubicBezTo>
                        <a:pt x="1211721" y="166424"/>
                        <a:pt x="1121963" y="154269"/>
                        <a:pt x="1004157" y="140245"/>
                      </a:cubicBezTo>
                      <a:cubicBezTo>
                        <a:pt x="886351" y="126221"/>
                        <a:pt x="652609" y="107521"/>
                        <a:pt x="555372" y="106586"/>
                      </a:cubicBezTo>
                      <a:cubicBezTo>
                        <a:pt x="458135" y="105651"/>
                        <a:pt x="458135" y="129960"/>
                        <a:pt x="420736" y="134635"/>
                      </a:cubicBezTo>
                      <a:cubicBezTo>
                        <a:pt x="383337" y="139310"/>
                        <a:pt x="355288" y="143050"/>
                        <a:pt x="330979" y="134635"/>
                      </a:cubicBezTo>
                      <a:cubicBezTo>
                        <a:pt x="306670" y="126220"/>
                        <a:pt x="330044" y="106586"/>
                        <a:pt x="274881" y="84147"/>
                      </a:cubicBezTo>
                      <a:cubicBezTo>
                        <a:pt x="219718" y="61708"/>
                        <a:pt x="109859" y="30854"/>
                        <a:pt x="0" y="0"/>
                      </a:cubicBezTo>
                    </a:path>
                  </a:pathLst>
                </a:custGeom>
                <a:noFill/>
                <a:ln w="57150" cmpd="dbl">
                  <a:solidFill>
                    <a:srgbClr val="4C454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anchor="ctr"/>
                <a:lstStyle/>
                <a:p>
                  <a:pPr algn="ctr"/>
                  <a:endParaRPr lang="ru-RU" sz="90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3" name="Полилиния 132"/>
                <p:cNvSpPr/>
                <p:nvPr/>
              </p:nvSpPr>
              <p:spPr>
                <a:xfrm>
                  <a:off x="5115374" y="2955384"/>
                  <a:ext cx="756981" cy="280853"/>
                </a:xfrm>
                <a:custGeom>
                  <a:avLst/>
                  <a:gdLst>
                    <a:gd name="connsiteX0" fmla="*/ 0 w 748897"/>
                    <a:gd name="connsiteY0" fmla="*/ 0 h 364105"/>
                    <a:gd name="connsiteX1" fmla="*/ 33100 w 748897"/>
                    <a:gd name="connsiteY1" fmla="*/ 62063 h 364105"/>
                    <a:gd name="connsiteX2" fmla="*/ 82751 w 748897"/>
                    <a:gd name="connsiteY2" fmla="*/ 165502 h 364105"/>
                    <a:gd name="connsiteX3" fmla="*/ 219290 w 748897"/>
                    <a:gd name="connsiteY3" fmla="*/ 281354 h 364105"/>
                    <a:gd name="connsiteX4" fmla="*/ 380655 w 748897"/>
                    <a:gd name="connsiteY4" fmla="*/ 302041 h 364105"/>
                    <a:gd name="connsiteX5" fmla="*/ 517194 w 748897"/>
                    <a:gd name="connsiteY5" fmla="*/ 297904 h 364105"/>
                    <a:gd name="connsiteX6" fmla="*/ 653734 w 748897"/>
                    <a:gd name="connsiteY6" fmla="*/ 306179 h 364105"/>
                    <a:gd name="connsiteX7" fmla="*/ 748897 w 748897"/>
                    <a:gd name="connsiteY7" fmla="*/ 364105 h 364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8897" h="364105">
                      <a:moveTo>
                        <a:pt x="0" y="0"/>
                      </a:moveTo>
                      <a:cubicBezTo>
                        <a:pt x="9654" y="17239"/>
                        <a:pt x="19308" y="34479"/>
                        <a:pt x="33100" y="62063"/>
                      </a:cubicBezTo>
                      <a:cubicBezTo>
                        <a:pt x="46892" y="89647"/>
                        <a:pt x="51719" y="128954"/>
                        <a:pt x="82751" y="165502"/>
                      </a:cubicBezTo>
                      <a:cubicBezTo>
                        <a:pt x="113783" y="202051"/>
                        <a:pt x="169639" y="258598"/>
                        <a:pt x="219290" y="281354"/>
                      </a:cubicBezTo>
                      <a:cubicBezTo>
                        <a:pt x="268941" y="304111"/>
                        <a:pt x="331004" y="299283"/>
                        <a:pt x="380655" y="302041"/>
                      </a:cubicBezTo>
                      <a:cubicBezTo>
                        <a:pt x="430306" y="304799"/>
                        <a:pt x="471681" y="297214"/>
                        <a:pt x="517194" y="297904"/>
                      </a:cubicBezTo>
                      <a:cubicBezTo>
                        <a:pt x="562707" y="298594"/>
                        <a:pt x="615117" y="295146"/>
                        <a:pt x="653734" y="306179"/>
                      </a:cubicBezTo>
                      <a:cubicBezTo>
                        <a:pt x="692351" y="317212"/>
                        <a:pt x="720624" y="340658"/>
                        <a:pt x="748897" y="364105"/>
                      </a:cubicBezTo>
                    </a:path>
                  </a:pathLst>
                </a:custGeom>
                <a:noFill/>
                <a:ln w="57150" cmpd="dbl"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anchor="ctr"/>
                <a:lstStyle/>
                <a:p>
                  <a:pPr algn="ctr"/>
                  <a:endParaRPr lang="ru-RU" sz="90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4" name="Полилиния 133"/>
                <p:cNvSpPr/>
                <p:nvPr/>
              </p:nvSpPr>
              <p:spPr>
                <a:xfrm>
                  <a:off x="7533294" y="3383939"/>
                  <a:ext cx="358870" cy="173304"/>
                </a:xfrm>
                <a:custGeom>
                  <a:avLst/>
                  <a:gdLst>
                    <a:gd name="connsiteX0" fmla="*/ 0 w 354132"/>
                    <a:gd name="connsiteY0" fmla="*/ 59797 h 213078"/>
                    <a:gd name="connsiteX1" fmla="*/ 105711 w 354132"/>
                    <a:gd name="connsiteY1" fmla="*/ 17513 h 213078"/>
                    <a:gd name="connsiteX2" fmla="*/ 206137 w 354132"/>
                    <a:gd name="connsiteY2" fmla="*/ 1656 h 213078"/>
                    <a:gd name="connsiteX3" fmla="*/ 269563 w 354132"/>
                    <a:gd name="connsiteY3" fmla="*/ 54512 h 213078"/>
                    <a:gd name="connsiteX4" fmla="*/ 354132 w 354132"/>
                    <a:gd name="connsiteY4" fmla="*/ 213078 h 213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4132" h="213078">
                      <a:moveTo>
                        <a:pt x="0" y="59797"/>
                      </a:moveTo>
                      <a:cubicBezTo>
                        <a:pt x="35677" y="43500"/>
                        <a:pt x="71355" y="27203"/>
                        <a:pt x="105711" y="17513"/>
                      </a:cubicBezTo>
                      <a:cubicBezTo>
                        <a:pt x="140067" y="7823"/>
                        <a:pt x="178829" y="-4510"/>
                        <a:pt x="206137" y="1656"/>
                      </a:cubicBezTo>
                      <a:cubicBezTo>
                        <a:pt x="233445" y="7822"/>
                        <a:pt x="244897" y="19275"/>
                        <a:pt x="269563" y="54512"/>
                      </a:cubicBezTo>
                      <a:cubicBezTo>
                        <a:pt x="294229" y="89749"/>
                        <a:pt x="324180" y="151413"/>
                        <a:pt x="354132" y="213078"/>
                      </a:cubicBezTo>
                    </a:path>
                  </a:pathLst>
                </a:custGeom>
                <a:noFill/>
                <a:ln w="57150" cmpd="dbl"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anchor="ctr"/>
                <a:lstStyle/>
                <a:p>
                  <a:pPr algn="ctr"/>
                  <a:endParaRPr lang="ru-RU" sz="90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5" name="Полилиния 134"/>
                <p:cNvSpPr/>
                <p:nvPr/>
              </p:nvSpPr>
              <p:spPr>
                <a:xfrm>
                  <a:off x="998674" y="2167304"/>
                  <a:ext cx="1474834" cy="689392"/>
                </a:xfrm>
                <a:custGeom>
                  <a:avLst/>
                  <a:gdLst>
                    <a:gd name="connsiteX0" fmla="*/ 0 w 1320793"/>
                    <a:gd name="connsiteY0" fmla="*/ 0 h 909356"/>
                    <a:gd name="connsiteX1" fmla="*/ 163773 w 1320793"/>
                    <a:gd name="connsiteY1" fmla="*/ 47767 h 909356"/>
                    <a:gd name="connsiteX2" fmla="*/ 197893 w 1320793"/>
                    <a:gd name="connsiteY2" fmla="*/ 150126 h 909356"/>
                    <a:gd name="connsiteX3" fmla="*/ 402609 w 1320793"/>
                    <a:gd name="connsiteY3" fmla="*/ 272955 h 909356"/>
                    <a:gd name="connsiteX4" fmla="*/ 545911 w 1320793"/>
                    <a:gd name="connsiteY4" fmla="*/ 300251 h 909356"/>
                    <a:gd name="connsiteX5" fmla="*/ 648269 w 1320793"/>
                    <a:gd name="connsiteY5" fmla="*/ 416257 h 909356"/>
                    <a:gd name="connsiteX6" fmla="*/ 716508 w 1320793"/>
                    <a:gd name="connsiteY6" fmla="*/ 491320 h 909356"/>
                    <a:gd name="connsiteX7" fmla="*/ 825690 w 1320793"/>
                    <a:gd name="connsiteY7" fmla="*/ 750627 h 909356"/>
                    <a:gd name="connsiteX8" fmla="*/ 1248770 w 1320793"/>
                    <a:gd name="connsiteY8" fmla="*/ 887105 h 909356"/>
                    <a:gd name="connsiteX9" fmla="*/ 1317009 w 1320793"/>
                    <a:gd name="connsiteY9" fmla="*/ 907576 h 90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20793" h="909356">
                      <a:moveTo>
                        <a:pt x="0" y="0"/>
                      </a:moveTo>
                      <a:cubicBezTo>
                        <a:pt x="65395" y="11373"/>
                        <a:pt x="130791" y="22746"/>
                        <a:pt x="163773" y="47767"/>
                      </a:cubicBezTo>
                      <a:cubicBezTo>
                        <a:pt x="196755" y="72788"/>
                        <a:pt x="158087" y="112595"/>
                        <a:pt x="197893" y="150126"/>
                      </a:cubicBezTo>
                      <a:cubicBezTo>
                        <a:pt x="237699" y="187657"/>
                        <a:pt x="344606" y="247934"/>
                        <a:pt x="402609" y="272955"/>
                      </a:cubicBezTo>
                      <a:cubicBezTo>
                        <a:pt x="460612" y="297976"/>
                        <a:pt x="504968" y="276367"/>
                        <a:pt x="545911" y="300251"/>
                      </a:cubicBezTo>
                      <a:cubicBezTo>
                        <a:pt x="586854" y="324135"/>
                        <a:pt x="619836" y="384412"/>
                        <a:pt x="648269" y="416257"/>
                      </a:cubicBezTo>
                      <a:cubicBezTo>
                        <a:pt x="676702" y="448102"/>
                        <a:pt x="686938" y="435592"/>
                        <a:pt x="716508" y="491320"/>
                      </a:cubicBezTo>
                      <a:cubicBezTo>
                        <a:pt x="746078" y="547048"/>
                        <a:pt x="736980" y="684663"/>
                        <a:pt x="825690" y="750627"/>
                      </a:cubicBezTo>
                      <a:cubicBezTo>
                        <a:pt x="914400" y="816591"/>
                        <a:pt x="1166884" y="860947"/>
                        <a:pt x="1248770" y="887105"/>
                      </a:cubicBezTo>
                      <a:cubicBezTo>
                        <a:pt x="1330656" y="913263"/>
                        <a:pt x="1323832" y="910419"/>
                        <a:pt x="1317009" y="907576"/>
                      </a:cubicBezTo>
                    </a:path>
                  </a:pathLst>
                </a:custGeom>
                <a:noFill/>
                <a:ln w="57150" cmpd="dbl">
                  <a:solidFill>
                    <a:srgbClr val="E1561C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anchor="ctr"/>
                <a:lstStyle/>
                <a:p>
                  <a:pPr algn="ctr"/>
                  <a:endParaRPr lang="ru-RU" sz="90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6" name="Полилиния 135"/>
                <p:cNvSpPr/>
                <p:nvPr/>
              </p:nvSpPr>
              <p:spPr>
                <a:xfrm>
                  <a:off x="2484262" y="2684405"/>
                  <a:ext cx="2659566" cy="290153"/>
                </a:xfrm>
                <a:custGeom>
                  <a:avLst/>
                  <a:gdLst>
                    <a:gd name="connsiteX0" fmla="*/ 0 w 2624447"/>
                    <a:gd name="connsiteY0" fmla="*/ 214239 h 356743"/>
                    <a:gd name="connsiteX1" fmla="*/ 100940 w 2624447"/>
                    <a:gd name="connsiteY1" fmla="*/ 214239 h 356743"/>
                    <a:gd name="connsiteX2" fmla="*/ 374073 w 2624447"/>
                    <a:gd name="connsiteY2" fmla="*/ 166737 h 356743"/>
                    <a:gd name="connsiteX3" fmla="*/ 712519 w 2624447"/>
                    <a:gd name="connsiteY3" fmla="*/ 166737 h 356743"/>
                    <a:gd name="connsiteX4" fmla="*/ 967839 w 2624447"/>
                    <a:gd name="connsiteY4" fmla="*/ 113298 h 356743"/>
                    <a:gd name="connsiteX5" fmla="*/ 1383475 w 2624447"/>
                    <a:gd name="connsiteY5" fmla="*/ 59859 h 356743"/>
                    <a:gd name="connsiteX6" fmla="*/ 1549730 w 2624447"/>
                    <a:gd name="connsiteY6" fmla="*/ 483 h 356743"/>
                    <a:gd name="connsiteX7" fmla="*/ 1680358 w 2624447"/>
                    <a:gd name="connsiteY7" fmla="*/ 30171 h 356743"/>
                    <a:gd name="connsiteX8" fmla="*/ 2232561 w 2624447"/>
                    <a:gd name="connsiteY8" fmla="*/ 166737 h 356743"/>
                    <a:gd name="connsiteX9" fmla="*/ 2309750 w 2624447"/>
                    <a:gd name="connsiteY9" fmla="*/ 190488 h 356743"/>
                    <a:gd name="connsiteX10" fmla="*/ 2351314 w 2624447"/>
                    <a:gd name="connsiteY10" fmla="*/ 249865 h 356743"/>
                    <a:gd name="connsiteX11" fmla="*/ 2464130 w 2624447"/>
                    <a:gd name="connsiteY11" fmla="*/ 267678 h 356743"/>
                    <a:gd name="connsiteX12" fmla="*/ 2624447 w 2624447"/>
                    <a:gd name="connsiteY12" fmla="*/ 356743 h 356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24447" h="356743">
                      <a:moveTo>
                        <a:pt x="0" y="214239"/>
                      </a:moveTo>
                      <a:cubicBezTo>
                        <a:pt x="19297" y="218197"/>
                        <a:pt x="38595" y="222156"/>
                        <a:pt x="100940" y="214239"/>
                      </a:cubicBezTo>
                      <a:cubicBezTo>
                        <a:pt x="163286" y="206322"/>
                        <a:pt x="272143" y="174654"/>
                        <a:pt x="374073" y="166737"/>
                      </a:cubicBezTo>
                      <a:cubicBezTo>
                        <a:pt x="476003" y="158820"/>
                        <a:pt x="613558" y="175643"/>
                        <a:pt x="712519" y="166737"/>
                      </a:cubicBezTo>
                      <a:cubicBezTo>
                        <a:pt x="811480" y="157831"/>
                        <a:pt x="856013" y="131111"/>
                        <a:pt x="967839" y="113298"/>
                      </a:cubicBezTo>
                      <a:cubicBezTo>
                        <a:pt x="1079665" y="95485"/>
                        <a:pt x="1286493" y="78662"/>
                        <a:pt x="1383475" y="59859"/>
                      </a:cubicBezTo>
                      <a:cubicBezTo>
                        <a:pt x="1480457" y="41056"/>
                        <a:pt x="1500250" y="5431"/>
                        <a:pt x="1549730" y="483"/>
                      </a:cubicBezTo>
                      <a:cubicBezTo>
                        <a:pt x="1599210" y="-4465"/>
                        <a:pt x="1680358" y="30171"/>
                        <a:pt x="1680358" y="30171"/>
                      </a:cubicBezTo>
                      <a:lnTo>
                        <a:pt x="2232561" y="166737"/>
                      </a:lnTo>
                      <a:cubicBezTo>
                        <a:pt x="2337460" y="193457"/>
                        <a:pt x="2289958" y="176633"/>
                        <a:pt x="2309750" y="190488"/>
                      </a:cubicBezTo>
                      <a:cubicBezTo>
                        <a:pt x="2329542" y="204343"/>
                        <a:pt x="2325584" y="237000"/>
                        <a:pt x="2351314" y="249865"/>
                      </a:cubicBezTo>
                      <a:cubicBezTo>
                        <a:pt x="2377044" y="262730"/>
                        <a:pt x="2418608" y="249865"/>
                        <a:pt x="2464130" y="267678"/>
                      </a:cubicBezTo>
                      <a:cubicBezTo>
                        <a:pt x="2509652" y="285491"/>
                        <a:pt x="2567049" y="321117"/>
                        <a:pt x="2624447" y="356743"/>
                      </a:cubicBezTo>
                    </a:path>
                  </a:pathLst>
                </a:custGeom>
                <a:noFill/>
                <a:ln w="57150" cmpd="dbl"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anchor="ctr"/>
                <a:lstStyle/>
                <a:p>
                  <a:pPr algn="ctr"/>
                  <a:endParaRPr lang="ru-RU" sz="90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255092" y="2168022"/>
                  <a:ext cx="751793" cy="341472"/>
                </a:xfrm>
                <a:prstGeom prst="rect">
                  <a:avLst/>
                </a:prstGeom>
                <a:noFill/>
              </p:spPr>
              <p:txBody>
                <a:bodyPr wrap="none" lIns="83101" tIns="41550" rIns="83101" bIns="41550" rtlCol="0">
                  <a:spAutoFit/>
                </a:bodyPr>
                <a:lstStyle/>
                <a:p>
                  <a:r>
                    <a:rPr lang="ru-RU" sz="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Санкт-</a:t>
                  </a:r>
                </a:p>
                <a:p>
                  <a:r>
                    <a:rPr lang="ru-RU" sz="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Петербург</a:t>
                  </a:r>
                </a:p>
              </p:txBody>
            </p:sp>
            <p:sp>
              <p:nvSpPr>
                <p:cNvPr id="138" name="Прямоугольник 137"/>
                <p:cNvSpPr/>
                <p:nvPr/>
              </p:nvSpPr>
              <p:spPr>
                <a:xfrm>
                  <a:off x="311603" y="1821527"/>
                  <a:ext cx="8457429" cy="2766036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  <a:prstDash val="lg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 sz="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9" name="Овал 138"/>
                <p:cNvSpPr/>
                <p:nvPr/>
              </p:nvSpPr>
              <p:spPr>
                <a:xfrm>
                  <a:off x="7805410" y="3513497"/>
                  <a:ext cx="216005" cy="2141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0" name="Овал 139"/>
                <p:cNvSpPr/>
                <p:nvPr/>
              </p:nvSpPr>
              <p:spPr>
                <a:xfrm>
                  <a:off x="7345440" y="3297478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41" name="Овал 140"/>
                <p:cNvSpPr/>
                <p:nvPr/>
              </p:nvSpPr>
              <p:spPr>
                <a:xfrm>
                  <a:off x="2473508" y="3066596"/>
                  <a:ext cx="140851" cy="13961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2" name="Овал 141"/>
                <p:cNvSpPr/>
                <p:nvPr/>
              </p:nvSpPr>
              <p:spPr>
                <a:xfrm>
                  <a:off x="6627921" y="3103867"/>
                  <a:ext cx="140851" cy="13961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3" name="Овал 142"/>
                <p:cNvSpPr/>
                <p:nvPr/>
              </p:nvSpPr>
              <p:spPr>
                <a:xfrm>
                  <a:off x="5436570" y="2882115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44" name="Овал 143"/>
                <p:cNvSpPr/>
                <p:nvPr/>
              </p:nvSpPr>
              <p:spPr>
                <a:xfrm>
                  <a:off x="5940123" y="3349053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45" name="Овал 144"/>
                <p:cNvSpPr/>
                <p:nvPr/>
              </p:nvSpPr>
              <p:spPr>
                <a:xfrm>
                  <a:off x="4765404" y="2842847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46" name="Овал 145"/>
                <p:cNvSpPr/>
                <p:nvPr/>
              </p:nvSpPr>
              <p:spPr>
                <a:xfrm>
                  <a:off x="4154762" y="2950384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47" name="Овал 146"/>
                <p:cNvSpPr/>
                <p:nvPr/>
              </p:nvSpPr>
              <p:spPr>
                <a:xfrm>
                  <a:off x="7628547" y="3492960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48" name="Овал 147"/>
                <p:cNvSpPr/>
                <p:nvPr/>
              </p:nvSpPr>
              <p:spPr>
                <a:xfrm>
                  <a:off x="7189305" y="3206205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49" name="Овал 148"/>
                <p:cNvSpPr/>
                <p:nvPr/>
              </p:nvSpPr>
              <p:spPr>
                <a:xfrm>
                  <a:off x="2303547" y="2141956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50" name="Овал 149"/>
                <p:cNvSpPr/>
                <p:nvPr/>
              </p:nvSpPr>
              <p:spPr>
                <a:xfrm>
                  <a:off x="3982099" y="2576047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51" name="Овал 150"/>
                <p:cNvSpPr/>
                <p:nvPr/>
              </p:nvSpPr>
              <p:spPr>
                <a:xfrm>
                  <a:off x="1427587" y="2123313"/>
                  <a:ext cx="70023" cy="6977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52" name="Овал 151"/>
                <p:cNvSpPr/>
                <p:nvPr/>
              </p:nvSpPr>
              <p:spPr>
                <a:xfrm>
                  <a:off x="848251" y="1983877"/>
                  <a:ext cx="216005" cy="2141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E156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153" name="Прямая соединительная линия 152"/>
                <p:cNvCxnSpPr/>
                <p:nvPr/>
              </p:nvCxnSpPr>
              <p:spPr bwMode="auto">
                <a:xfrm>
                  <a:off x="3857638" y="4076735"/>
                  <a:ext cx="286650" cy="0"/>
                </a:xfrm>
                <a:prstGeom prst="line">
                  <a:avLst/>
                </a:prstGeom>
                <a:noFill/>
                <a:ln w="57150" cmpd="dbl">
                  <a:solidFill>
                    <a:srgbClr val="4C454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54" name="Прямоугольник 53"/>
                <p:cNvSpPr>
                  <a:spLocks noChangeArrowheads="1"/>
                </p:cNvSpPr>
                <p:nvPr/>
              </p:nvSpPr>
              <p:spPr bwMode="auto">
                <a:xfrm>
                  <a:off x="4148466" y="3986863"/>
                  <a:ext cx="2782338" cy="4051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3101" tIns="41550" rIns="83101" bIns="41550">
                  <a:spAutoFit/>
                </a:bodyPr>
                <a:lstStyle/>
                <a:p>
                  <a:r>
                    <a:rPr lang="ru-RU" sz="5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itchFamily="34" charset="0"/>
                      <a:cs typeface="Tahoma" pitchFamily="34" charset="0"/>
                    </a:rPr>
                    <a:t>Автомобильная дорога М-10 «Россия»</a:t>
                  </a:r>
                </a:p>
                <a:p>
                  <a:endParaRPr lang="ru-RU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itchFamily="34" charset="0"/>
                    <a:cs typeface="Tahoma" pitchFamily="34" charset="0"/>
                  </a:endParaRPr>
                </a:p>
                <a:p>
                  <a:r>
                    <a:rPr lang="ru-RU" sz="5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itchFamily="34" charset="0"/>
                      <a:cs typeface="Tahoma" pitchFamily="34" charset="0"/>
                    </a:rPr>
                    <a:t>Участки скоростной трассы М-11 «Москва – Санкт-Петербург» на проектной стадии</a:t>
                  </a:r>
                  <a:endParaRPr lang="ru-RU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</a:endParaRPr>
                </a:p>
                <a:p>
                  <a:endParaRPr lang="ru-RU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155" name="Прямая соединительная линия 154"/>
                <p:cNvCxnSpPr/>
                <p:nvPr/>
              </p:nvCxnSpPr>
              <p:spPr bwMode="auto">
                <a:xfrm>
                  <a:off x="529876" y="4076735"/>
                  <a:ext cx="318375" cy="0"/>
                </a:xfrm>
                <a:prstGeom prst="line">
                  <a:avLst/>
                </a:prstGeom>
                <a:noFill/>
                <a:ln w="57150" cmpd="dbl"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56" name="Прямоугольник 155"/>
                <p:cNvSpPr>
                  <a:spLocks noChangeArrowheads="1"/>
                </p:cNvSpPr>
                <p:nvPr/>
              </p:nvSpPr>
              <p:spPr bwMode="auto">
                <a:xfrm>
                  <a:off x="847553" y="3999752"/>
                  <a:ext cx="3406734" cy="4051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83101" tIns="41550" rIns="83101" bIns="41550">
                  <a:spAutoFit/>
                </a:bodyPr>
                <a:lstStyle/>
                <a:p>
                  <a:r>
                    <a:rPr lang="ru-RU" sz="5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itchFamily="34" charset="0"/>
                      <a:cs typeface="Tahoma" pitchFamily="34" charset="0"/>
                    </a:rPr>
                    <a:t>Участки скоростной трассы М-11 «Москва – Санкт-Петербург» введенные в </a:t>
                  </a:r>
                  <a:r>
                    <a:rPr lang="ru-RU" sz="5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itchFamily="34" charset="0"/>
                      <a:cs typeface="Tahoma" pitchFamily="34" charset="0"/>
                    </a:rPr>
                    <a:t>эксплуатацию</a:t>
                  </a:r>
                  <a:endParaRPr lang="ru-RU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itchFamily="34" charset="0"/>
                    <a:cs typeface="Tahoma" pitchFamily="34" charset="0"/>
                  </a:endParaRPr>
                </a:p>
                <a:p>
                  <a:endParaRPr lang="ru-RU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itchFamily="34" charset="0"/>
                    <a:cs typeface="Tahoma" pitchFamily="34" charset="0"/>
                  </a:endParaRPr>
                </a:p>
                <a:p>
                  <a:r>
                    <a:rPr lang="ru-RU" sz="5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itchFamily="34" charset="0"/>
                      <a:cs typeface="Tahoma" pitchFamily="34" charset="0"/>
                    </a:rPr>
                    <a:t>Участки скоростной трассы М-11 «Москва – Санкт-Петербург», на стадии реализации</a:t>
                  </a:r>
                  <a:endParaRPr lang="ru-RU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</a:endParaRPr>
                </a:p>
                <a:p>
                  <a:endParaRPr lang="ru-RU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157" name="Прямая соединительная линия 156"/>
                <p:cNvCxnSpPr/>
                <p:nvPr/>
              </p:nvCxnSpPr>
              <p:spPr bwMode="auto">
                <a:xfrm>
                  <a:off x="517025" y="4251471"/>
                  <a:ext cx="318375" cy="0"/>
                </a:xfrm>
                <a:prstGeom prst="line">
                  <a:avLst/>
                </a:prstGeom>
                <a:noFill/>
                <a:ln w="57150" cmpd="dbl">
                  <a:solidFill>
                    <a:srgbClr val="E1561C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8" name="Прямая соединительная линия 157"/>
                <p:cNvCxnSpPr/>
                <p:nvPr/>
              </p:nvCxnSpPr>
              <p:spPr bwMode="auto">
                <a:xfrm flipV="1">
                  <a:off x="3850111" y="4251472"/>
                  <a:ext cx="286650" cy="1226"/>
                </a:xfrm>
                <a:prstGeom prst="line">
                  <a:avLst/>
                </a:prstGeom>
                <a:noFill/>
                <a:ln w="57150" cmpd="dbl">
                  <a:solidFill>
                    <a:srgbClr val="E1561C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60" name="Полилиния 159"/>
                <p:cNvSpPr/>
                <p:nvPr/>
              </p:nvSpPr>
              <p:spPr>
                <a:xfrm>
                  <a:off x="5871256" y="3227752"/>
                  <a:ext cx="472400" cy="57581"/>
                </a:xfrm>
                <a:custGeom>
                  <a:avLst/>
                  <a:gdLst>
                    <a:gd name="connsiteX0" fmla="*/ 0 w 518984"/>
                    <a:gd name="connsiteY0" fmla="*/ 0 h 63486"/>
                    <a:gd name="connsiteX1" fmla="*/ 135924 w 518984"/>
                    <a:gd name="connsiteY1" fmla="*/ 61784 h 63486"/>
                    <a:gd name="connsiteX2" fmla="*/ 383059 w 518984"/>
                    <a:gd name="connsiteY2" fmla="*/ 43249 h 63486"/>
                    <a:gd name="connsiteX3" fmla="*/ 518984 w 518984"/>
                    <a:gd name="connsiteY3" fmla="*/ 12357 h 63486"/>
                    <a:gd name="connsiteX4" fmla="*/ 518984 w 518984"/>
                    <a:gd name="connsiteY4" fmla="*/ 12357 h 6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8984" h="63486">
                      <a:moveTo>
                        <a:pt x="0" y="0"/>
                      </a:moveTo>
                      <a:cubicBezTo>
                        <a:pt x="36040" y="27288"/>
                        <a:pt x="72081" y="54576"/>
                        <a:pt x="135924" y="61784"/>
                      </a:cubicBezTo>
                      <a:cubicBezTo>
                        <a:pt x="199767" y="68992"/>
                        <a:pt x="319216" y="51487"/>
                        <a:pt x="383059" y="43249"/>
                      </a:cubicBezTo>
                      <a:cubicBezTo>
                        <a:pt x="446902" y="35011"/>
                        <a:pt x="518984" y="12357"/>
                        <a:pt x="518984" y="12357"/>
                      </a:cubicBezTo>
                      <a:lnTo>
                        <a:pt x="518984" y="12357"/>
                      </a:lnTo>
                    </a:path>
                  </a:pathLst>
                </a:custGeom>
                <a:noFill/>
                <a:ln w="57150" cmpd="dbl"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anchor="ctr"/>
                <a:lstStyle/>
                <a:p>
                  <a:pPr algn="ctr"/>
                  <a:endParaRPr lang="ru-RU" sz="90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1" name="Полилиния 160"/>
                <p:cNvSpPr/>
                <p:nvPr/>
              </p:nvSpPr>
              <p:spPr>
                <a:xfrm>
                  <a:off x="6332408" y="3041338"/>
                  <a:ext cx="568004" cy="236847"/>
                </a:xfrm>
                <a:custGeom>
                  <a:avLst/>
                  <a:gdLst>
                    <a:gd name="connsiteX0" fmla="*/ 0 w 624016"/>
                    <a:gd name="connsiteY0" fmla="*/ 217887 h 261135"/>
                    <a:gd name="connsiteX1" fmla="*/ 166816 w 624016"/>
                    <a:gd name="connsiteY1" fmla="*/ 180816 h 261135"/>
                    <a:gd name="connsiteX2" fmla="*/ 265670 w 624016"/>
                    <a:gd name="connsiteY2" fmla="*/ 57249 h 261135"/>
                    <a:gd name="connsiteX3" fmla="*/ 370703 w 624016"/>
                    <a:gd name="connsiteY3" fmla="*/ 1643 h 261135"/>
                    <a:gd name="connsiteX4" fmla="*/ 481914 w 624016"/>
                    <a:gd name="connsiteY4" fmla="*/ 20179 h 261135"/>
                    <a:gd name="connsiteX5" fmla="*/ 543697 w 624016"/>
                    <a:gd name="connsiteY5" fmla="*/ 75784 h 261135"/>
                    <a:gd name="connsiteX6" fmla="*/ 580768 w 624016"/>
                    <a:gd name="connsiteY6" fmla="*/ 174638 h 261135"/>
                    <a:gd name="connsiteX7" fmla="*/ 624016 w 624016"/>
                    <a:gd name="connsiteY7" fmla="*/ 261135 h 26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4016" h="261135">
                      <a:moveTo>
                        <a:pt x="0" y="217887"/>
                      </a:moveTo>
                      <a:cubicBezTo>
                        <a:pt x="61269" y="212738"/>
                        <a:pt x="122538" y="207589"/>
                        <a:pt x="166816" y="180816"/>
                      </a:cubicBezTo>
                      <a:cubicBezTo>
                        <a:pt x="211094" y="154043"/>
                        <a:pt x="231689" y="87111"/>
                        <a:pt x="265670" y="57249"/>
                      </a:cubicBezTo>
                      <a:cubicBezTo>
                        <a:pt x="299651" y="27387"/>
                        <a:pt x="334662" y="7821"/>
                        <a:pt x="370703" y="1643"/>
                      </a:cubicBezTo>
                      <a:cubicBezTo>
                        <a:pt x="406744" y="-4535"/>
                        <a:pt x="453082" y="7822"/>
                        <a:pt x="481914" y="20179"/>
                      </a:cubicBezTo>
                      <a:cubicBezTo>
                        <a:pt x="510746" y="32536"/>
                        <a:pt x="527221" y="50041"/>
                        <a:pt x="543697" y="75784"/>
                      </a:cubicBezTo>
                      <a:cubicBezTo>
                        <a:pt x="560173" y="101527"/>
                        <a:pt x="567382" y="143746"/>
                        <a:pt x="580768" y="174638"/>
                      </a:cubicBezTo>
                      <a:cubicBezTo>
                        <a:pt x="594155" y="205530"/>
                        <a:pt x="609085" y="233332"/>
                        <a:pt x="624016" y="261135"/>
                      </a:cubicBezTo>
                    </a:path>
                  </a:pathLst>
                </a:custGeom>
                <a:noFill/>
                <a:ln w="57150" cmpd="dbl">
                  <a:solidFill>
                    <a:srgbClr val="E1561C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3101" tIns="41550" rIns="83101" bIns="41550" anchor="ctr"/>
                <a:lstStyle/>
                <a:p>
                  <a:pPr algn="ctr"/>
                  <a:endParaRPr lang="ru-RU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97" name="Полилиния 96"/>
              <p:cNvSpPr/>
              <p:nvPr/>
            </p:nvSpPr>
            <p:spPr>
              <a:xfrm>
                <a:off x="6660356" y="2459831"/>
                <a:ext cx="304800" cy="123825"/>
              </a:xfrm>
              <a:custGeom>
                <a:avLst/>
                <a:gdLst>
                  <a:gd name="connsiteX0" fmla="*/ 304800 w 304800"/>
                  <a:gd name="connsiteY0" fmla="*/ 123825 h 123825"/>
                  <a:gd name="connsiteX1" fmla="*/ 183357 w 304800"/>
                  <a:gd name="connsiteY1" fmla="*/ 109538 h 123825"/>
                  <a:gd name="connsiteX2" fmla="*/ 123825 w 304800"/>
                  <a:gd name="connsiteY2" fmla="*/ 95250 h 123825"/>
                  <a:gd name="connsiteX3" fmla="*/ 90488 w 304800"/>
                  <a:gd name="connsiteY3" fmla="*/ 78582 h 123825"/>
                  <a:gd name="connsiteX4" fmla="*/ 0 w 304800"/>
                  <a:gd name="connsiteY4" fmla="*/ 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123825">
                    <a:moveTo>
                      <a:pt x="304800" y="123825"/>
                    </a:moveTo>
                    <a:cubicBezTo>
                      <a:pt x="259159" y="119062"/>
                      <a:pt x="213519" y="114300"/>
                      <a:pt x="183357" y="109538"/>
                    </a:cubicBezTo>
                    <a:cubicBezTo>
                      <a:pt x="153194" y="104775"/>
                      <a:pt x="139303" y="100409"/>
                      <a:pt x="123825" y="95250"/>
                    </a:cubicBezTo>
                    <a:cubicBezTo>
                      <a:pt x="108347" y="90091"/>
                      <a:pt x="111125" y="94457"/>
                      <a:pt x="90488" y="78582"/>
                    </a:cubicBezTo>
                    <a:cubicBezTo>
                      <a:pt x="69850" y="62707"/>
                      <a:pt x="15081" y="11509"/>
                      <a:pt x="0" y="0"/>
                    </a:cubicBezTo>
                  </a:path>
                </a:pathLst>
              </a:custGeom>
              <a:noFill/>
              <a:ln w="57150" cmpd="dbl">
                <a:solidFill>
                  <a:srgbClr val="E1561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101" tIns="41550" rIns="83101" bIns="41550" anchor="ctr"/>
              <a:lstStyle/>
              <a:p>
                <a:pPr algn="ctr"/>
                <a:endParaRPr lang="ru-RU" sz="90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8" name="Полилиния 97"/>
              <p:cNvSpPr/>
              <p:nvPr/>
            </p:nvSpPr>
            <p:spPr>
              <a:xfrm>
                <a:off x="6967538" y="2586038"/>
                <a:ext cx="328612" cy="48696"/>
              </a:xfrm>
              <a:custGeom>
                <a:avLst/>
                <a:gdLst>
                  <a:gd name="connsiteX0" fmla="*/ 328612 w 328612"/>
                  <a:gd name="connsiteY0" fmla="*/ 14287 h 48696"/>
                  <a:gd name="connsiteX1" fmla="*/ 257175 w 328612"/>
                  <a:gd name="connsiteY1" fmla="*/ 45243 h 48696"/>
                  <a:gd name="connsiteX2" fmla="*/ 207168 w 328612"/>
                  <a:gd name="connsiteY2" fmla="*/ 42862 h 48696"/>
                  <a:gd name="connsiteX3" fmla="*/ 0 w 328612"/>
                  <a:gd name="connsiteY3" fmla="*/ 0 h 4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612" h="48696">
                    <a:moveTo>
                      <a:pt x="328612" y="14287"/>
                    </a:moveTo>
                    <a:cubicBezTo>
                      <a:pt x="303014" y="27384"/>
                      <a:pt x="277416" y="40481"/>
                      <a:pt x="257175" y="45243"/>
                    </a:cubicBezTo>
                    <a:cubicBezTo>
                      <a:pt x="236934" y="50006"/>
                      <a:pt x="250030" y="50403"/>
                      <a:pt x="207168" y="42862"/>
                    </a:cubicBezTo>
                    <a:cubicBezTo>
                      <a:pt x="164305" y="35322"/>
                      <a:pt x="82152" y="17661"/>
                      <a:pt x="0" y="0"/>
                    </a:cubicBezTo>
                  </a:path>
                </a:pathLst>
              </a:custGeom>
              <a:noFill/>
              <a:ln w="57150" cmpd="dbl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101" tIns="41550" rIns="83101" bIns="41550" anchor="ctr"/>
              <a:lstStyle/>
              <a:p>
                <a:pPr algn="ctr"/>
                <a:endParaRPr lang="ru-RU" sz="90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29" name="Группа 228"/>
            <p:cNvGrpSpPr/>
            <p:nvPr/>
          </p:nvGrpSpPr>
          <p:grpSpPr>
            <a:xfrm>
              <a:off x="1257942" y="1163534"/>
              <a:ext cx="6338394" cy="1257354"/>
              <a:chOff x="1238544" y="1488463"/>
              <a:chExt cx="6338394" cy="1180433"/>
            </a:xfrm>
          </p:grpSpPr>
          <p:sp>
            <p:nvSpPr>
              <p:cNvPr id="230" name="Полилиния 229"/>
              <p:cNvSpPr/>
              <p:nvPr/>
            </p:nvSpPr>
            <p:spPr>
              <a:xfrm>
                <a:off x="6920668" y="2412206"/>
                <a:ext cx="51384" cy="166832"/>
              </a:xfrm>
              <a:custGeom>
                <a:avLst/>
                <a:gdLst>
                  <a:gd name="connsiteX0" fmla="*/ 65888 w 65888"/>
                  <a:gd name="connsiteY0" fmla="*/ 176213 h 176213"/>
                  <a:gd name="connsiteX1" fmla="*/ 18263 w 65888"/>
                  <a:gd name="connsiteY1" fmla="*/ 154782 h 176213"/>
                  <a:gd name="connsiteX2" fmla="*/ 8738 w 65888"/>
                  <a:gd name="connsiteY2" fmla="*/ 114300 h 176213"/>
                  <a:gd name="connsiteX3" fmla="*/ 6357 w 65888"/>
                  <a:gd name="connsiteY3" fmla="*/ 0 h 176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888" h="176213">
                    <a:moveTo>
                      <a:pt x="65888" y="176213"/>
                    </a:moveTo>
                    <a:cubicBezTo>
                      <a:pt x="46838" y="170657"/>
                      <a:pt x="27788" y="165101"/>
                      <a:pt x="18263" y="154782"/>
                    </a:cubicBezTo>
                    <a:cubicBezTo>
                      <a:pt x="8738" y="144463"/>
                      <a:pt x="10722" y="140097"/>
                      <a:pt x="8738" y="114300"/>
                    </a:cubicBezTo>
                    <a:cubicBezTo>
                      <a:pt x="6754" y="88503"/>
                      <a:pt x="-8327" y="15875"/>
                      <a:pt x="6357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Равнобедренный треугольник 230"/>
              <p:cNvSpPr/>
              <p:nvPr/>
            </p:nvSpPr>
            <p:spPr>
              <a:xfrm>
                <a:off x="7135568" y="2595734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Равнобедренный треугольник 231"/>
              <p:cNvSpPr/>
              <p:nvPr/>
            </p:nvSpPr>
            <p:spPr>
              <a:xfrm>
                <a:off x="7043559" y="2579038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Равнобедренный треугольник 232"/>
              <p:cNvSpPr/>
              <p:nvPr/>
            </p:nvSpPr>
            <p:spPr>
              <a:xfrm>
                <a:off x="6775654" y="2517122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Равнобедренный треугольник 233"/>
              <p:cNvSpPr/>
              <p:nvPr/>
            </p:nvSpPr>
            <p:spPr>
              <a:xfrm>
                <a:off x="5669524" y="2370950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Равнобедренный треугольник 234"/>
              <p:cNvSpPr/>
              <p:nvPr/>
            </p:nvSpPr>
            <p:spPr>
              <a:xfrm>
                <a:off x="7520364" y="2572775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Равнобедренный треугольник 235"/>
              <p:cNvSpPr/>
              <p:nvPr/>
            </p:nvSpPr>
            <p:spPr>
              <a:xfrm>
                <a:off x="5063427" y="2266779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Равнобедренный треугольник 236"/>
              <p:cNvSpPr/>
              <p:nvPr/>
            </p:nvSpPr>
            <p:spPr>
              <a:xfrm>
                <a:off x="4967677" y="2166508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Равнобедренный треугольник 237"/>
              <p:cNvSpPr/>
              <p:nvPr/>
            </p:nvSpPr>
            <p:spPr>
              <a:xfrm>
                <a:off x="4331828" y="1930861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Равнобедренный треугольник 238"/>
              <p:cNvSpPr/>
              <p:nvPr/>
            </p:nvSpPr>
            <p:spPr>
              <a:xfrm>
                <a:off x="3894395" y="1866905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Равнобедренный треугольник 239"/>
              <p:cNvSpPr/>
              <p:nvPr/>
            </p:nvSpPr>
            <p:spPr>
              <a:xfrm>
                <a:off x="3241339" y="1962857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Равнобедренный треугольник 240"/>
              <p:cNvSpPr/>
              <p:nvPr/>
            </p:nvSpPr>
            <p:spPr>
              <a:xfrm>
                <a:off x="1238544" y="1488463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Равнобедренный треугольник 241"/>
              <p:cNvSpPr/>
              <p:nvPr/>
            </p:nvSpPr>
            <p:spPr>
              <a:xfrm>
                <a:off x="1819275" y="1885111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Равнобедренный треугольник 242"/>
              <p:cNvSpPr/>
              <p:nvPr/>
            </p:nvSpPr>
            <p:spPr>
              <a:xfrm>
                <a:off x="1944046" y="1944875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Равнобедренный треугольник 243"/>
              <p:cNvSpPr/>
              <p:nvPr/>
            </p:nvSpPr>
            <p:spPr>
              <a:xfrm>
                <a:off x="2451857" y="2027011"/>
                <a:ext cx="56574" cy="7316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45" name="Прямоугольник 53"/>
          <p:cNvSpPr>
            <a:spLocks noChangeArrowheads="1"/>
          </p:cNvSpPr>
          <p:nvPr/>
        </p:nvSpPr>
        <p:spPr bwMode="auto">
          <a:xfrm>
            <a:off x="6979493" y="3119192"/>
            <a:ext cx="1624955" cy="2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101" tIns="41550" rIns="83101" bIns="41550">
            <a:spAutoFit/>
          </a:bodyPr>
          <a:lstStyle/>
          <a:p>
            <a:r>
              <a:rPr lang="ru-RU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Многофункциональные зоны дорожного сервиса</a:t>
            </a:r>
            <a:endParaRPr lang="ru-RU" sz="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endParaRPr lang="ru-RU" sz="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75" name="Равнобедренный треугольник 74"/>
          <p:cNvSpPr/>
          <p:nvPr/>
        </p:nvSpPr>
        <p:spPr>
          <a:xfrm>
            <a:off x="6948264" y="3140968"/>
            <a:ext cx="56574" cy="73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6273" y="34021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В настоящее время  совместно с Новгородской и Тверской областью разработаны концепции реализации многофункциональных зон дорожного сервиса в непосредственной близости от мест притяжения культурного и природного наследия: </a:t>
            </a:r>
            <a:r>
              <a:rPr lang="ru-RU" sz="1200" dirty="0" err="1" smtClean="0"/>
              <a:t>Тверца</a:t>
            </a:r>
            <a:r>
              <a:rPr lang="ru-RU" sz="1200" dirty="0" smtClean="0"/>
              <a:t> (258 км, М-11), </a:t>
            </a:r>
            <a:r>
              <a:rPr lang="ru-RU" sz="1200" dirty="0" err="1" smtClean="0"/>
              <a:t>Мшенцы</a:t>
            </a:r>
            <a:r>
              <a:rPr lang="ru-RU" sz="1200" dirty="0" smtClean="0"/>
              <a:t> (378 км, М-11), Валдай (423 км, М-11), </a:t>
            </a:r>
            <a:r>
              <a:rPr lang="ru-RU" sz="1200" dirty="0" err="1" smtClean="0"/>
              <a:t>Мстинские</a:t>
            </a:r>
            <a:r>
              <a:rPr lang="ru-RU" sz="1200" dirty="0" smtClean="0"/>
              <a:t> горки (477км, М-11).</a:t>
            </a:r>
            <a:endParaRPr lang="ru-RU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6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28063" cy="331763"/>
          </a:xfrm>
        </p:spPr>
        <p:txBody>
          <a:bodyPr/>
          <a:lstStyle/>
          <a:p>
            <a:r>
              <a:rPr lang="ru-RU" sz="1400" dirty="0">
                <a:latin typeface="+mj-lt"/>
              </a:rPr>
              <a:t>МФЗ </a:t>
            </a:r>
            <a:r>
              <a:rPr lang="ru-RU" sz="1400" dirty="0" smtClean="0">
                <a:latin typeface="+mj-lt"/>
              </a:rPr>
              <a:t>258 </a:t>
            </a:r>
            <a:r>
              <a:rPr lang="ru-RU" sz="1400" dirty="0">
                <a:latin typeface="+mj-lt"/>
              </a:rPr>
              <a:t>км М-11 </a:t>
            </a:r>
            <a:r>
              <a:rPr lang="ru-RU" sz="1400" dirty="0" smtClean="0">
                <a:latin typeface="+mj-lt"/>
              </a:rPr>
              <a:t>(«</a:t>
            </a:r>
            <a:r>
              <a:rPr lang="ru-RU" sz="1400" dirty="0" err="1" smtClean="0">
                <a:latin typeface="+mj-lt"/>
              </a:rPr>
              <a:t>Тверца</a:t>
            </a:r>
            <a:r>
              <a:rPr lang="ru-RU" sz="1400" dirty="0" smtClean="0">
                <a:latin typeface="+mj-lt"/>
              </a:rPr>
              <a:t>»)</a:t>
            </a:r>
            <a:endParaRPr lang="ru-RU" sz="1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4361"/>
            <a:ext cx="8064896" cy="52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692696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Совместно с Администрацией </a:t>
            </a:r>
            <a:r>
              <a:rPr lang="ru-RU" sz="1200" dirty="0" smtClean="0"/>
              <a:t>Тверской области разработаны </a:t>
            </a:r>
            <a:r>
              <a:rPr lang="ru-RU" sz="1200" dirty="0"/>
              <a:t>макеты щитов с историко-культурной информацией для размещения на МФЗ</a:t>
            </a:r>
          </a:p>
        </p:txBody>
      </p:sp>
    </p:spTree>
    <p:extLst>
      <p:ext uri="{BB962C8B-B14F-4D97-AF65-F5344CB8AC3E}">
        <p14:creationId xmlns:p14="http://schemas.microsoft.com/office/powerpoint/2010/main" val="977892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heme/theme1.xml><?xml version="1.0" encoding="utf-8"?>
<a:theme xmlns:a="http://schemas.openxmlformats.org/drawingml/2006/main" name="2_Оформление по умолчанию">
  <a:themeElements>
    <a:clrScheme name="Автодор">
      <a:dk1>
        <a:srgbClr val="000000"/>
      </a:dk1>
      <a:lt1>
        <a:srgbClr val="FFFFFF"/>
      </a:lt1>
      <a:dk2>
        <a:srgbClr val="6A6768"/>
      </a:dk2>
      <a:lt2>
        <a:srgbClr val="FFFFFF"/>
      </a:lt2>
      <a:accent1>
        <a:srgbClr val="862908"/>
      </a:accent1>
      <a:accent2>
        <a:srgbClr val="AE350A"/>
      </a:accent2>
      <a:accent3>
        <a:srgbClr val="C23B0C"/>
      </a:accent3>
      <a:accent4>
        <a:srgbClr val="D6410E"/>
      </a:accent4>
      <a:accent5>
        <a:srgbClr val="FE4A10"/>
      </a:accent5>
      <a:accent6>
        <a:srgbClr val="F7A082"/>
      </a:accent6>
      <a:hlink>
        <a:srgbClr val="A26C00"/>
      </a:hlink>
      <a:folHlink>
        <a:srgbClr val="7A51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40161</TotalTime>
  <Words>1442</Words>
  <Application>Microsoft Office PowerPoint</Application>
  <PresentationFormat>Экран (4:3)</PresentationFormat>
  <Paragraphs>220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PromtImperial</vt:lpstr>
      <vt:lpstr>Tahoma</vt:lpstr>
      <vt:lpstr>Times New Roman</vt:lpstr>
      <vt:lpstr>Wingdings</vt:lpstr>
      <vt:lpstr>2_Оформление по умолчанию</vt:lpstr>
      <vt:lpstr>Презентация PowerPoint</vt:lpstr>
      <vt:lpstr>Развитие автомобильного туризма</vt:lpstr>
      <vt:lpstr>Роль развития дорожной инфраструктуры в расширении автомобильного туризма</vt:lpstr>
      <vt:lpstr>Развитие дорог, находящихся в управлении ГК Автодор</vt:lpstr>
      <vt:lpstr>Презентация PowerPoint</vt:lpstr>
      <vt:lpstr>Презентация PowerPoint</vt:lpstr>
      <vt:lpstr>Проект сохранения и использования культурного наследия России  вдоль скоростной автомагистрали М-11 «Москва – Санкт-Петербург»</vt:lpstr>
      <vt:lpstr>Развитие объектов дорожного в полосе отвода и придорожной полосе скоростной автомобильной дороги М-11</vt:lpstr>
      <vt:lpstr>МФЗ 258 км М-11 («Тверца»)</vt:lpstr>
      <vt:lpstr>МФЗ 423 км М-11 («Валдай»)</vt:lpstr>
      <vt:lpstr>МФЗ 423 км М-11 («Валдай»)</vt:lpstr>
      <vt:lpstr>Презентация PowerPoint</vt:lpstr>
      <vt:lpstr>МФЗ 477 км М-11 («Мстинские горки»)</vt:lpstr>
      <vt:lpstr>Презентация PowerPoint</vt:lpstr>
      <vt:lpstr>МФЗ 378 км М-11 («Мшенцы»)</vt:lpstr>
      <vt:lpstr>Соглашение о сотрудничестве ГК «Автодор» и РПЦ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Государственная компания «Российские автомобильные дороги»</dc:title>
  <dc:creator>user</dc:creator>
  <cp:lastModifiedBy>Степанов Игорь Игоревич</cp:lastModifiedBy>
  <cp:revision>1008</cp:revision>
  <cp:lastPrinted>2018-01-23T11:39:47Z</cp:lastPrinted>
  <dcterms:created xsi:type="dcterms:W3CDTF">2010-06-22T13:44:39Z</dcterms:created>
  <dcterms:modified xsi:type="dcterms:W3CDTF">2019-07-04T10:15:48Z</dcterms:modified>
</cp:coreProperties>
</file>