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5" r:id="rId3"/>
    <p:sldId id="284" r:id="rId4"/>
    <p:sldId id="288" r:id="rId5"/>
    <p:sldId id="271" r:id="rId6"/>
    <p:sldId id="276" r:id="rId7"/>
    <p:sldId id="277" r:id="rId8"/>
    <p:sldId id="278" r:id="rId9"/>
    <p:sldId id="279" r:id="rId10"/>
    <p:sldId id="280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ветличная Мария Сергеевна" initials="СМС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C"/>
    <a:srgbClr val="89B1DE"/>
    <a:srgbClr val="4D4D4D"/>
    <a:srgbClr val="F37065"/>
    <a:srgbClr val="ED1B3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39" autoAdjust="0"/>
  </p:normalViewPr>
  <p:slideViewPr>
    <p:cSldViewPr>
      <p:cViewPr>
        <p:scale>
          <a:sx n="100" d="100"/>
          <a:sy n="100" d="100"/>
        </p:scale>
        <p:origin x="-806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5FA7-844E-429E-8096-05F75DD867F9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8AF1-EC64-417C-8C72-3FD2D4B3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2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8AF1-EC64-417C-8C72-3FD2D4B387B7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389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079"/>
            <a:ext cx="4032448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09120"/>
            <a:ext cx="4032448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3590921" cy="1005458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7312"/>
            <a:ext cx="4032448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91262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3394720" cy="453650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FB904C4-4AB9-4D84-8905-B291CF4EBD02}" type="datetime1">
              <a:rPr lang="ru-RU" smtClean="0"/>
              <a:t>04.07.2019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0" y="1890793"/>
            <a:ext cx="3773837" cy="3525865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4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17209395-9309-40E7-BD11-3D5233B4DE8A}" type="datetime1">
              <a:rPr lang="ru-RU" smtClean="0"/>
              <a:t>04.07.2019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0" y="1844675"/>
            <a:ext cx="3097213" cy="3600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2875"/>
            <a:ext cx="3427412" cy="44640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51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6792"/>
            <a:ext cx="3888432" cy="45365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04.07.2019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338"/>
            <a:ext cx="3600450" cy="3600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2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04.07.2019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7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04.07.2019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2875"/>
            <a:ext cx="7704906" cy="47529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90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04.07.2019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2875"/>
            <a:ext cx="7704906" cy="46799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2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04.07.2019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2875"/>
            <a:ext cx="7704906" cy="44640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3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340768"/>
            <a:ext cx="4464496" cy="47525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Заключительный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262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7" r="17795"/>
          <a:stretch/>
        </p:blipFill>
        <p:spPr>
          <a:xfrm>
            <a:off x="0" y="0"/>
            <a:ext cx="5400000" cy="6858000"/>
          </a:xfrm>
          <a:prstGeom prst="rect">
            <a:avLst/>
          </a:prstGeom>
        </p:spPr>
      </p:pic>
      <p:sp>
        <p:nvSpPr>
          <p:cNvPr id="8" name="Полилиния 7"/>
          <p:cNvSpPr/>
          <p:nvPr userDrawn="1"/>
        </p:nvSpPr>
        <p:spPr>
          <a:xfrm>
            <a:off x="3890075" y="1"/>
            <a:ext cx="5253925" cy="6857999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416371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4154517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518"/>
            <a:ext cx="7678604" cy="5752892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1248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/>
              <a:t>04.07.2019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0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09320"/>
            <a:ext cx="2133600" cy="365125"/>
          </a:xfrm>
        </p:spPr>
        <p:txBody>
          <a:bodyPr/>
          <a:lstStyle/>
          <a:p>
            <a:fld id="{52F389DC-9E19-4EE8-A8D3-3244F47808F8}" type="datetime1">
              <a:rPr lang="ru-RU" smtClean="0"/>
              <a:t>04.07.2019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7" y="5015830"/>
            <a:ext cx="3590921" cy="1005458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8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612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/>
              <a:t>04.07.2019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09320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6792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7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446074D7-7B97-4C60-B38F-D77E1B39E885}" type="datetime1">
              <a:rPr lang="ru-RU" smtClean="0"/>
              <a:t>04.07.2019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ы булитов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Типы </a:t>
            </a:r>
            <a:r>
              <a:rPr lang="ru-RU" dirty="0" err="1" smtClean="0"/>
              <a:t>булитов</a:t>
            </a:r>
            <a:endParaRPr lang="ru-RU" dirty="0" smtClean="0"/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04.07.2019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9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792088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7F6E1B9-6978-49A0-B769-AA0B478E9013}" type="datetime1">
              <a:rPr lang="ru-RU" smtClean="0"/>
              <a:t>04.07.2019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0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04923-972A-48A5-9797-2231EA842F5A}" type="datetime1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3E1D0-B99E-411B-BCE4-D3E6DB7EA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733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50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6" r:id="rId16"/>
    <p:sldLayoutId id="2147483675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Tx/>
        <a:buSzPct val="80000"/>
        <a:buFont typeface="Arial" pitchFamily="34" charset="0"/>
        <a:buNone/>
        <a:defRPr sz="14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Tx/>
        <a:buSzPct val="80000"/>
        <a:buFont typeface="Arial" pitchFamily="34" charset="0"/>
        <a:buChar char="►"/>
        <a:defRPr sz="14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―"/>
        <a:defRPr sz="14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&gt;"/>
        <a:defRPr sz="14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Кредитно-гарантийная поддержка субъектов </a:t>
            </a:r>
            <a:br>
              <a:rPr lang="ru-RU" dirty="0" smtClean="0"/>
            </a:br>
            <a:r>
              <a:rPr lang="ru-RU" dirty="0" smtClean="0"/>
              <a:t>МСП в рамках закупок крупнейших заказчиков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50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10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6900492"/>
              </p:ext>
            </p:extLst>
          </p:nvPr>
        </p:nvGraphicFramePr>
        <p:xfrm>
          <a:off x="395536" y="3356992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«Контрактное кредитование»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5" y="4005064"/>
            <a:ext cx="6580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расходов, связанных с исполнением контрактов в рамках федеральных 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законов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№44-ФЗ и №223-ФЗ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4509121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555776" y="4509120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716016" y="4509121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874" y="4869161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590" y="4869161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4821529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4869161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23372" y="4869161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04090" y="4869161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малого бизнеса – 10,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43" y="260649"/>
            <a:ext cx="4865625" cy="297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0" y="5366826"/>
            <a:ext cx="2016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более 70% суммы контракта, уменьшенной на сумму полученного аванса и на сумму произведенных оплат за выполнение контракта от заказчика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99790" y="5365665"/>
            <a:ext cx="20162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более срока действия контракта, увеличенного на 90 дней.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4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267744" y="332656"/>
            <a:ext cx="4896544" cy="5328592"/>
          </a:xfrm>
        </p:spPr>
        <p:txBody>
          <a:bodyPr/>
          <a:lstStyle/>
          <a:p>
            <a:r>
              <a:rPr lang="ru-RU" dirty="0" smtClean="0"/>
              <a:t>Благодарим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rgbClr val="0072BC"/>
                </a:solidFill>
              </a:rPr>
              <a:t>Акционерное общество «Российский Банк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поддержки малого и среднего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предпринимательства» (АО «МСП Банк»)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115035, Россия, г. Москва,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ул. Садовническая, дом 79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+7 (495) 783-79-98, 783-79-66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info@mspbank.ru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Региональный директор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Департамента региональных программ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 smtClean="0"/>
              <a:t>Крылов </a:t>
            </a:r>
            <a:r>
              <a:rPr lang="ru-RU" sz="1400" b="1" dirty="0"/>
              <a:t>Александр Петрович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8-903-258-61-87</a:t>
            </a:r>
            <a:br>
              <a:rPr lang="ru-RU" sz="1400" dirty="0" smtClean="0"/>
            </a:br>
            <a:r>
              <a:rPr lang="en-US" sz="1400" dirty="0"/>
              <a:t>a.krylov@mspbank.ru</a:t>
            </a: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0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3778"/>
            <a:ext cx="5914999" cy="868958"/>
          </a:xfrm>
        </p:spPr>
        <p:txBody>
          <a:bodyPr/>
          <a:lstStyle/>
          <a:p>
            <a:pPr algn="l"/>
            <a:r>
              <a:rPr lang="ru-RU" sz="3200" dirty="0" smtClean="0">
                <a:latin typeface="Arial" pitchFamily="34" charset="0"/>
                <a:cs typeface="Arial" pitchFamily="34" charset="0"/>
              </a:rPr>
              <a:t>О Банке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9219164"/>
              </p:ext>
            </p:extLst>
          </p:nvPr>
        </p:nvGraphicFramePr>
        <p:xfrm>
          <a:off x="467544" y="1268762"/>
          <a:ext cx="7704856" cy="4651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856"/>
              </a:tblGrid>
              <a:tr h="965930">
                <a:tc>
                  <a:txBody>
                    <a:bodyPr/>
                    <a:lstStyle/>
                    <a:p>
                      <a:endParaRPr lang="ru-RU" sz="14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8E7"/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</a:t>
                      </a:r>
                      <a:endParaRPr lang="ru-RU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A8A2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2" b="30213"/>
          <a:stretch/>
        </p:blipFill>
        <p:spPr>
          <a:xfrm>
            <a:off x="539553" y="5217354"/>
            <a:ext cx="432047" cy="503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" r="10786"/>
          <a:stretch/>
        </p:blipFill>
        <p:spPr>
          <a:xfrm>
            <a:off x="540000" y="4293096"/>
            <a:ext cx="432000" cy="503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" r="6139"/>
          <a:stretch/>
        </p:blipFill>
        <p:spPr>
          <a:xfrm>
            <a:off x="540000" y="3356992"/>
            <a:ext cx="542886" cy="4749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92896"/>
            <a:ext cx="471326" cy="5040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553061" cy="5040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31640" y="5157192"/>
            <a:ext cx="1997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АО «МСП Банк»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учреждено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4077072"/>
            <a:ext cx="3192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государственную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программу финансовой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поддержки МСП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331640" y="3212976"/>
            <a:ext cx="2726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гарантийную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поддержку МСП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331640" y="2420888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Участник национальной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гарантийной системы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331640" y="1484784"/>
            <a:ext cx="25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Осуществляет прямое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кредитование МСП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4932040" y="5363924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1999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год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58549" y="4338977"/>
            <a:ext cx="14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2004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21771" y="3383119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2013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65827" y="2510314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2016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30790" y="1556792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2017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4731082" y="731318"/>
            <a:ext cx="2505214" cy="4840512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узел 18"/>
          <p:cNvSpPr/>
          <p:nvPr/>
        </p:nvSpPr>
        <p:spPr>
          <a:xfrm>
            <a:off x="6156200" y="2636912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Блок-схема: узел 19"/>
          <p:cNvSpPr/>
          <p:nvPr/>
        </p:nvSpPr>
        <p:spPr>
          <a:xfrm>
            <a:off x="6625393" y="1714791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Блок-схема: узел 35"/>
          <p:cNvSpPr/>
          <p:nvPr/>
        </p:nvSpPr>
        <p:spPr>
          <a:xfrm>
            <a:off x="5705277" y="3494825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Блок-схема: узел 15"/>
          <p:cNvSpPr/>
          <p:nvPr/>
        </p:nvSpPr>
        <p:spPr>
          <a:xfrm>
            <a:off x="4659082" y="5499830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Блок-схема: узел 16"/>
          <p:cNvSpPr/>
          <p:nvPr/>
        </p:nvSpPr>
        <p:spPr>
          <a:xfrm>
            <a:off x="5136853" y="4565509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68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Арка 35"/>
          <p:cNvSpPr>
            <a:spLocks noChangeAspect="1"/>
          </p:cNvSpPr>
          <p:nvPr/>
        </p:nvSpPr>
        <p:spPr>
          <a:xfrm rot="9360000">
            <a:off x="947324" y="200617"/>
            <a:ext cx="2014328" cy="5868000"/>
          </a:xfrm>
          <a:prstGeom prst="blockArc">
            <a:avLst>
              <a:gd name="adj1" fmla="val 17895129"/>
              <a:gd name="adj2" fmla="val 4394542"/>
              <a:gd name="adj3" fmla="val 0"/>
            </a:avLst>
          </a:prstGeom>
          <a:ln w="44450" cmpd="dbl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9798" y="173788"/>
            <a:ext cx="4126322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dirty="0" smtClean="0"/>
              <a:t>ЦЕЛЕВЫЕ ОРИЕНТИРЫ </a:t>
            </a:r>
            <a:r>
              <a:rPr lang="ru-RU" dirty="0"/>
              <a:t>ДЕЯТЕЛЬНОСТИ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44115"/>
            <a:ext cx="500040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5496" y="836712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 cmpd="dbl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+mj-lt"/>
              </a:rPr>
              <a:t>1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244266" y="2122655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 cmpd="dbl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+mj-lt"/>
              </a:rPr>
              <a:t>2</a:t>
            </a:r>
          </a:p>
        </p:txBody>
      </p:sp>
      <p:sp>
        <p:nvSpPr>
          <p:cNvPr id="38" name="Овал 37"/>
          <p:cNvSpPr/>
          <p:nvPr/>
        </p:nvSpPr>
        <p:spPr>
          <a:xfrm>
            <a:off x="863034" y="3676902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 cmpd="dbl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+mj-lt"/>
              </a:rPr>
              <a:t>3</a:t>
            </a:r>
          </a:p>
        </p:txBody>
      </p:sp>
      <p:sp>
        <p:nvSpPr>
          <p:cNvPr id="39" name="TextBox 6"/>
          <p:cNvSpPr txBox="1">
            <a:spLocks noChangeArrowheads="1"/>
          </p:cNvSpPr>
          <p:nvPr/>
        </p:nvSpPr>
        <p:spPr bwMode="auto">
          <a:xfrm>
            <a:off x="1835721" y="3676902"/>
            <a:ext cx="7344791" cy="283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100" b="1" dirty="0" smtClean="0"/>
              <a:t>ПОДДЕРЖКА ПРИОРИТЕТНЫХ И СОЦИАЛЬНО-ЗНАЧИМЫХ ГРУПП И КАТЕГОРИЙ СУБЪЕКТОВ МСП</a:t>
            </a:r>
          </a:p>
          <a:p>
            <a:endParaRPr lang="ru-RU" altLang="ru-RU" sz="600" b="1" dirty="0" smtClean="0"/>
          </a:p>
          <a:p>
            <a:pPr marL="171450" lvl="6" indent="-171450" defTabSz="914400" eaLnBrk="1" hangingPunct="1">
              <a:lnSpc>
                <a:spcPct val="13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altLang="ru-RU" sz="1050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altLang="ru-RU" sz="1050" dirty="0">
                <a:solidFill>
                  <a:schemeClr val="accent1">
                    <a:lumMod val="50000"/>
                  </a:schemeClr>
                </a:solidFill>
              </a:rPr>
              <a:t>рамках реализации государственных программ поддержки</a:t>
            </a:r>
          </a:p>
          <a:p>
            <a:pPr marL="171450" lvl="6" indent="-171450" defTabSz="914400" eaLnBrk="1" hangingPunct="1">
              <a:lnSpc>
                <a:spcPct val="13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altLang="ru-RU" sz="1050" dirty="0" smtClean="0">
                <a:solidFill>
                  <a:schemeClr val="accent1">
                    <a:lumMod val="50000"/>
                  </a:schemeClr>
                </a:solidFill>
              </a:rPr>
              <a:t>С </a:t>
            </a:r>
            <a:r>
              <a:rPr lang="ru-RU" altLang="ru-RU" sz="1050" dirty="0">
                <a:solidFill>
                  <a:schemeClr val="accent1">
                    <a:lumMod val="50000"/>
                  </a:schemeClr>
                </a:solidFill>
              </a:rPr>
              <a:t>учетом специфики и потребностей конкретного </a:t>
            </a:r>
            <a:r>
              <a:rPr lang="ru-RU" altLang="ru-RU" sz="1050" dirty="0" smtClean="0">
                <a:solidFill>
                  <a:schemeClr val="accent1">
                    <a:lumMod val="50000"/>
                  </a:schemeClr>
                </a:solidFill>
              </a:rPr>
              <a:t>региона</a:t>
            </a:r>
          </a:p>
          <a:p>
            <a:pPr marL="0" lvl="6" indent="0" defTabSz="914400" eaLnBrk="1" hangingPunct="1">
              <a:lnSpc>
                <a:spcPct val="130000"/>
              </a:lnSpc>
              <a:buClr>
                <a:srgbClr val="C00000"/>
              </a:buClr>
            </a:pPr>
            <a:r>
              <a:rPr lang="ru-RU" altLang="ru-RU" sz="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altLang="ru-RU" sz="200" dirty="0">
              <a:solidFill>
                <a:schemeClr val="accent1">
                  <a:lumMod val="50000"/>
                </a:schemeClr>
              </a:solidFill>
            </a:endParaRPr>
          </a:p>
          <a:p>
            <a:pPr marL="914400" lvl="1" indent="-171450">
              <a:lnSpc>
                <a:spcPct val="13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ru-RU" altLang="ru-RU" sz="900" dirty="0" smtClean="0">
                <a:solidFill>
                  <a:schemeClr val="accent1">
                    <a:lumMod val="50000"/>
                  </a:schemeClr>
                </a:solidFill>
              </a:rPr>
              <a:t>Субъекты МСП в </a:t>
            </a:r>
            <a:r>
              <a:rPr lang="ru-RU" altLang="ru-RU" sz="900" b="1" dirty="0" smtClean="0">
                <a:solidFill>
                  <a:schemeClr val="accent1">
                    <a:lumMod val="50000"/>
                  </a:schemeClr>
                </a:solidFill>
              </a:rPr>
              <a:t>Дальневосточном федеральном округе</a:t>
            </a:r>
          </a:p>
          <a:p>
            <a:pPr marL="914400" lvl="1" indent="-171450">
              <a:lnSpc>
                <a:spcPct val="13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ru-RU" altLang="ru-RU" sz="900" dirty="0" smtClean="0">
                <a:solidFill>
                  <a:schemeClr val="accent1">
                    <a:lumMod val="50000"/>
                  </a:schemeClr>
                </a:solidFill>
              </a:rPr>
              <a:t>Субъекты МСП в </a:t>
            </a:r>
            <a:r>
              <a:rPr lang="ru-RU" altLang="ru-RU" sz="900" b="1" dirty="0" smtClean="0">
                <a:solidFill>
                  <a:schemeClr val="accent1">
                    <a:lumMod val="50000"/>
                  </a:schemeClr>
                </a:solidFill>
              </a:rPr>
              <a:t>Северо-Кавказском федеральном округе</a:t>
            </a:r>
          </a:p>
          <a:p>
            <a:pPr marL="914400" lvl="1" indent="-171450">
              <a:lnSpc>
                <a:spcPct val="13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ru-RU" altLang="ru-RU" sz="900" dirty="0" smtClean="0">
                <a:solidFill>
                  <a:schemeClr val="accent1">
                    <a:lumMod val="50000"/>
                  </a:schemeClr>
                </a:solidFill>
              </a:rPr>
              <a:t>Субъекты МСП в </a:t>
            </a:r>
            <a:r>
              <a:rPr lang="ru-RU" altLang="ru-RU" sz="900" b="1" dirty="0" smtClean="0">
                <a:solidFill>
                  <a:schemeClr val="accent1">
                    <a:lumMod val="50000"/>
                  </a:schemeClr>
                </a:solidFill>
              </a:rPr>
              <a:t>моногородах</a:t>
            </a:r>
          </a:p>
          <a:p>
            <a:pPr marL="914400" lvl="1" indent="-171450">
              <a:lnSpc>
                <a:spcPct val="13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ru-RU" altLang="ru-RU" sz="900" dirty="0" smtClean="0">
                <a:solidFill>
                  <a:schemeClr val="accent1">
                    <a:lumMod val="50000"/>
                  </a:schemeClr>
                </a:solidFill>
              </a:rPr>
              <a:t>Субъекты МСП – </a:t>
            </a:r>
            <a:r>
              <a:rPr lang="ru-RU" altLang="ru-RU" sz="900" b="1" dirty="0" smtClean="0">
                <a:solidFill>
                  <a:schemeClr val="accent1">
                    <a:lumMod val="50000"/>
                  </a:schemeClr>
                </a:solidFill>
              </a:rPr>
              <a:t>участники закупок </a:t>
            </a:r>
            <a:r>
              <a:rPr lang="ru-RU" altLang="ru-RU" sz="900" dirty="0" smtClean="0">
                <a:solidFill>
                  <a:schemeClr val="accent1">
                    <a:lumMod val="50000"/>
                  </a:schemeClr>
                </a:solidFill>
              </a:rPr>
              <a:t>крупнейших заказчиков в соответствии с 223-ФЗ</a:t>
            </a:r>
          </a:p>
          <a:p>
            <a:pPr marL="914400" lvl="1" indent="-171450">
              <a:lnSpc>
                <a:spcPct val="13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ru-RU" altLang="ru-RU" sz="900" b="1" dirty="0" smtClean="0">
                <a:solidFill>
                  <a:schemeClr val="accent1">
                    <a:lumMod val="50000"/>
                  </a:schemeClr>
                </a:solidFill>
              </a:rPr>
              <a:t>Инновационные, высокотехнологичные «стартапы» и «газели»</a:t>
            </a:r>
          </a:p>
          <a:p>
            <a:pPr marL="914400" lvl="1" indent="-171450">
              <a:lnSpc>
                <a:spcPct val="13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ru-RU" altLang="ru-RU" sz="900" b="1" dirty="0" smtClean="0">
                <a:solidFill>
                  <a:schemeClr val="accent1">
                    <a:lumMod val="50000"/>
                  </a:schemeClr>
                </a:solidFill>
              </a:rPr>
              <a:t>Сельскохозяйственная кооперация </a:t>
            </a:r>
            <a:r>
              <a:rPr lang="ru-RU" altLang="ru-RU" sz="900" dirty="0" smtClean="0">
                <a:solidFill>
                  <a:schemeClr val="accent1">
                    <a:lumMod val="50000"/>
                  </a:schemeClr>
                </a:solidFill>
              </a:rPr>
              <a:t>и фермеры – члены сельскохозяйственных кооперативов</a:t>
            </a:r>
          </a:p>
          <a:p>
            <a:pPr marL="914400" lvl="1" indent="-171450">
              <a:lnSpc>
                <a:spcPct val="13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ru-RU" altLang="ru-RU" sz="900" dirty="0" smtClean="0">
                <a:solidFill>
                  <a:schemeClr val="accent1">
                    <a:lumMod val="50000"/>
                  </a:schemeClr>
                </a:solidFill>
              </a:rPr>
              <a:t>Предприниматели приоритетных групп (</a:t>
            </a:r>
            <a:r>
              <a:rPr lang="ru-RU" altLang="ru-RU" sz="900" b="1" dirty="0" smtClean="0">
                <a:solidFill>
                  <a:schemeClr val="accent1">
                    <a:lumMod val="50000"/>
                  </a:schemeClr>
                </a:solidFill>
              </a:rPr>
              <a:t>женщины, молодежь, предприниматели старше 45 лет, инвалиды</a:t>
            </a:r>
            <a:r>
              <a:rPr lang="ru-RU" altLang="ru-RU" sz="9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914400" lvl="1" indent="-171450">
              <a:lnSpc>
                <a:spcPct val="13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ru-RU" altLang="ru-RU" sz="900" dirty="0" smtClean="0">
                <a:solidFill>
                  <a:schemeClr val="accent1">
                    <a:lumMod val="50000"/>
                  </a:schemeClr>
                </a:solidFill>
              </a:rPr>
              <a:t>Субъекты МСП в </a:t>
            </a:r>
            <a:r>
              <a:rPr lang="ru-RU" altLang="ru-RU" sz="900" b="1" dirty="0" smtClean="0">
                <a:solidFill>
                  <a:schemeClr val="accent1">
                    <a:lumMod val="50000"/>
                  </a:schemeClr>
                </a:solidFill>
              </a:rPr>
              <a:t>спорте и туризме</a:t>
            </a:r>
          </a:p>
          <a:p>
            <a:pPr marL="914400" lvl="1" indent="-171450">
              <a:lnSpc>
                <a:spcPct val="13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ru-RU" altLang="ru-RU" sz="900" dirty="0" smtClean="0">
                <a:solidFill>
                  <a:schemeClr val="accent1">
                    <a:lumMod val="50000"/>
                  </a:schemeClr>
                </a:solidFill>
              </a:rPr>
              <a:t>Субъекты МСП – экспортно-ориентированные компании либо </a:t>
            </a:r>
            <a:r>
              <a:rPr lang="ru-RU" altLang="ru-RU" sz="900" b="1" dirty="0" smtClean="0">
                <a:solidFill>
                  <a:schemeClr val="accent1">
                    <a:lumMod val="50000"/>
                  </a:schemeClr>
                </a:solidFill>
              </a:rPr>
              <a:t>экспортеры, </a:t>
            </a:r>
            <a:r>
              <a:rPr lang="ru-RU" altLang="ru-RU" sz="900" dirty="0" smtClean="0">
                <a:solidFill>
                  <a:schemeClr val="accent1">
                    <a:lumMod val="50000"/>
                  </a:schemeClr>
                </a:solidFill>
              </a:rPr>
              <a:t>под </a:t>
            </a:r>
            <a:r>
              <a:rPr lang="ru-RU" altLang="ru-RU" sz="900" b="1" dirty="0" smtClean="0">
                <a:solidFill>
                  <a:schemeClr val="accent1">
                    <a:lumMod val="50000"/>
                  </a:schemeClr>
                </a:solidFill>
              </a:rPr>
              <a:t>залог прав на интеллектуальную собственность</a:t>
            </a:r>
            <a:endParaRPr lang="ru-RU" altLang="ru-RU" sz="9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914400" lvl="1" indent="-171450">
              <a:lnSpc>
                <a:spcPct val="13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ru-RU" altLang="ru-RU" sz="900" b="1" dirty="0"/>
          </a:p>
        </p:txBody>
      </p:sp>
      <p:sp>
        <p:nvSpPr>
          <p:cNvPr id="40" name="TextBox 6"/>
          <p:cNvSpPr txBox="1">
            <a:spLocks noChangeArrowheads="1"/>
          </p:cNvSpPr>
          <p:nvPr/>
        </p:nvSpPr>
        <p:spPr bwMode="auto">
          <a:xfrm>
            <a:off x="1005784" y="836712"/>
            <a:ext cx="7814688" cy="119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100" b="1" dirty="0" smtClean="0"/>
              <a:t>УЧАСТИЕ В ГОСУДАРСТВЕННЫХ ПРОГРАММАХ ПОДДЕРЖКИ МСП</a:t>
            </a:r>
          </a:p>
          <a:p>
            <a:endParaRPr lang="ru-RU" altLang="ru-RU" sz="600" i="1" dirty="0" smtClean="0"/>
          </a:p>
          <a:p>
            <a:pPr marL="171450" indent="-171450">
              <a:lnSpc>
                <a:spcPct val="13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</a:rPr>
              <a:t>Национальный проект </a:t>
            </a:r>
            <a:r>
              <a:rPr lang="ru-RU" sz="1050" b="1" dirty="0">
                <a:solidFill>
                  <a:schemeClr val="accent1">
                    <a:lumMod val="50000"/>
                  </a:schemeClr>
                </a:solidFill>
              </a:rPr>
              <a:t>«Малое и среднее предпринимательство и поддержка индивидуальной предпринимательской инициативы»</a:t>
            </a:r>
          </a:p>
          <a:p>
            <a:pPr marL="171450" indent="-171450">
              <a:lnSpc>
                <a:spcPct val="13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</a:rPr>
              <a:t>Программа субсидирования Минэкономразвития</a:t>
            </a:r>
          </a:p>
          <a:p>
            <a:pPr marL="171450" indent="-171450">
              <a:lnSpc>
                <a:spcPct val="13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</a:rPr>
              <a:t>Программа 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</a:rPr>
              <a:t>льготного кредитования 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</a:rPr>
              <a:t>Минсельхоза 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1" name="TextBox 6"/>
          <p:cNvSpPr txBox="1">
            <a:spLocks noChangeArrowheads="1"/>
          </p:cNvSpPr>
          <p:nvPr/>
        </p:nvSpPr>
        <p:spPr bwMode="auto">
          <a:xfrm>
            <a:off x="1222128" y="2122655"/>
            <a:ext cx="7615756" cy="140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100" b="1" dirty="0" smtClean="0"/>
              <a:t>ПОДДЕРЖКА СУБЪЕКТОВ МСП</a:t>
            </a:r>
          </a:p>
          <a:p>
            <a:endParaRPr lang="ru-RU" altLang="ru-RU" sz="600" b="1" dirty="0" smtClean="0"/>
          </a:p>
          <a:p>
            <a:pPr marL="171450" indent="-171450">
              <a:lnSpc>
                <a:spcPct val="13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altLang="ru-RU" sz="1050" dirty="0" smtClean="0">
                <a:solidFill>
                  <a:schemeClr val="accent1">
                    <a:lumMod val="50000"/>
                  </a:schemeClr>
                </a:solidFill>
              </a:rPr>
              <a:t>Прямая кредитная поддержка субъектов МСП</a:t>
            </a:r>
          </a:p>
          <a:p>
            <a:pPr marL="171450" indent="-171450">
              <a:lnSpc>
                <a:spcPct val="13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altLang="ru-RU" sz="1050" dirty="0" smtClean="0">
                <a:solidFill>
                  <a:schemeClr val="accent1">
                    <a:lumMod val="50000"/>
                  </a:schemeClr>
                </a:solidFill>
              </a:rPr>
              <a:t>Прямая гарантийная поддержка субъектов МСП – участников закупок крупнейших заказчиков в рамках                             223-ФЗ и 44-ФЗ</a:t>
            </a:r>
          </a:p>
          <a:p>
            <a:pPr marL="171450" indent="-171450">
              <a:lnSpc>
                <a:spcPct val="13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</a:rPr>
              <a:t>Развитие механизмов рефинансирования 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</a:rPr>
              <a:t>кредитов субъектам 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</a:rPr>
              <a:t>МСП, в том числе в 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</a:rPr>
              <a:t>рамках мультиоригинаторной платформы 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</a:rPr>
              <a:t>секьюритизации</a:t>
            </a:r>
            <a:endParaRPr lang="ru-RU" altLang="ru-RU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4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76256" y="6369753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9798" y="173788"/>
            <a:ext cx="2906565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dirty="0" smtClean="0"/>
              <a:t>РЕГИОНАЛЬНОЕ ПОКРЫТИЕ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44115"/>
            <a:ext cx="500040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60" y="3824561"/>
            <a:ext cx="4427279" cy="2556541"/>
          </a:xfrm>
          <a:prstGeom prst="rect">
            <a:avLst/>
          </a:prstGeom>
          <a:noFill/>
          <a:ln>
            <a:noFill/>
          </a:ln>
          <a:effectLst/>
          <a:extLst/>
        </p:spPr>
      </p:pic>
      <p:grpSp>
        <p:nvGrpSpPr>
          <p:cNvPr id="5" name="Группа 4"/>
          <p:cNvGrpSpPr/>
          <p:nvPr/>
        </p:nvGrpSpPr>
        <p:grpSpPr>
          <a:xfrm>
            <a:off x="34042" y="879518"/>
            <a:ext cx="2300061" cy="1200328"/>
            <a:chOff x="183707" y="2566065"/>
            <a:chExt cx="2300061" cy="1200328"/>
          </a:xfrm>
        </p:grpSpPr>
        <p:pic>
          <p:nvPicPr>
            <p:cNvPr id="3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132067"/>
              <a:ext cx="578508" cy="499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Box 6"/>
            <p:cNvSpPr txBox="1">
              <a:spLocks noChangeArrowheads="1"/>
            </p:cNvSpPr>
            <p:nvPr/>
          </p:nvSpPr>
          <p:spPr bwMode="auto">
            <a:xfrm>
              <a:off x="518115" y="2566065"/>
              <a:ext cx="1559237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8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ru-RU" altLang="ru-RU" sz="1100" b="1" dirty="0" smtClean="0"/>
                <a:t>КОЛИЧЕСТВО УРМ</a:t>
              </a:r>
            </a:p>
            <a:p>
              <a:pPr algn="ctr"/>
              <a:r>
                <a:rPr lang="ru-RU" altLang="ru-RU" sz="1100" b="1" dirty="0" smtClean="0"/>
                <a:t>на конец 2018 года</a:t>
              </a:r>
              <a:endParaRPr lang="ru-RU" altLang="ru-RU" sz="600" b="1" i="1" dirty="0" smtClean="0"/>
            </a:p>
          </p:txBody>
        </p:sp>
        <p:sp>
          <p:nvSpPr>
            <p:cNvPr id="41" name="Стрелка вправо 40"/>
            <p:cNvSpPr/>
            <p:nvPr/>
          </p:nvSpPr>
          <p:spPr>
            <a:xfrm>
              <a:off x="1046822" y="3237656"/>
              <a:ext cx="407109" cy="288032"/>
            </a:xfrm>
            <a:prstGeom prst="rightArrow">
              <a:avLst/>
            </a:prstGeom>
            <a:solidFill>
              <a:srgbClr val="B1B5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70725" y="2996952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b="1" dirty="0" smtClean="0">
                  <a:solidFill>
                    <a:srgbClr val="002060"/>
                  </a:solidFill>
                </a:rPr>
                <a:t>37</a:t>
              </a:r>
              <a:endParaRPr lang="ru-RU" sz="2800" dirty="0">
                <a:solidFill>
                  <a:srgbClr val="002060"/>
                </a:solidFill>
              </a:endParaRPr>
            </a:p>
          </p:txBody>
        </p:sp>
        <p:cxnSp>
          <p:nvCxnSpPr>
            <p:cNvPr id="43" name="Прямая соединительная линия 42"/>
            <p:cNvCxnSpPr/>
            <p:nvPr/>
          </p:nvCxnSpPr>
          <p:spPr>
            <a:xfrm>
              <a:off x="183707" y="2996952"/>
              <a:ext cx="222805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7"/>
          <p:cNvGrpSpPr/>
          <p:nvPr/>
        </p:nvGrpSpPr>
        <p:grpSpPr>
          <a:xfrm>
            <a:off x="3131840" y="879518"/>
            <a:ext cx="2549516" cy="1261884"/>
            <a:chOff x="3131840" y="788512"/>
            <a:chExt cx="2549516" cy="1261884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3131840" y="788512"/>
              <a:ext cx="2549516" cy="1261884"/>
              <a:chOff x="107504" y="2566065"/>
              <a:chExt cx="2549516" cy="1261884"/>
            </a:xfrm>
          </p:grpSpPr>
          <p:sp>
            <p:nvSpPr>
              <p:cNvPr id="46" name="TextBox 6"/>
              <p:cNvSpPr txBox="1">
                <a:spLocks noChangeArrowheads="1"/>
              </p:cNvSpPr>
              <p:nvPr/>
            </p:nvSpPr>
            <p:spPr bwMode="auto">
              <a:xfrm>
                <a:off x="107504" y="2566065"/>
                <a:ext cx="2448271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08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ru-RU" altLang="ru-RU" sz="1100" b="1" dirty="0" smtClean="0"/>
                  <a:t>ПРЯМОЕ КРЕДИТОВАНИЕ ЧЕРЕЗ УРМ</a:t>
                </a:r>
                <a:endParaRPr lang="ru-RU" altLang="ru-RU" sz="600" b="1" i="1" dirty="0" smtClean="0"/>
              </a:p>
            </p:txBody>
          </p:sp>
          <p:sp>
            <p:nvSpPr>
              <p:cNvPr id="47" name="Стрелка вправо 46"/>
              <p:cNvSpPr/>
              <p:nvPr/>
            </p:nvSpPr>
            <p:spPr>
              <a:xfrm>
                <a:off x="1043608" y="3237656"/>
                <a:ext cx="407109" cy="288032"/>
              </a:xfrm>
              <a:prstGeom prst="rightArrow">
                <a:avLst/>
              </a:prstGeom>
              <a:solidFill>
                <a:srgbClr val="B1B5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598717" y="2996952"/>
                <a:ext cx="105830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rgbClr val="002060"/>
                    </a:solidFill>
                  </a:rPr>
                  <a:t>16</a:t>
                </a:r>
                <a:r>
                  <a:rPr lang="ru-RU" sz="900" dirty="0" smtClean="0">
                    <a:solidFill>
                      <a:srgbClr val="002060"/>
                    </a:solidFill>
                  </a:rPr>
                  <a:t>млрд руб.</a:t>
                </a:r>
                <a:endParaRPr lang="ru-RU" sz="4400" b="1" dirty="0" smtClean="0">
                  <a:solidFill>
                    <a:srgbClr val="002060"/>
                  </a:solidFill>
                </a:endParaRPr>
              </a:p>
              <a:p>
                <a:r>
                  <a:rPr lang="ru-RU" sz="2400" b="1" dirty="0" smtClean="0">
                    <a:solidFill>
                      <a:srgbClr val="002060"/>
                    </a:solidFill>
                  </a:rPr>
                  <a:t>25</a:t>
                </a:r>
                <a:r>
                  <a:rPr lang="ru-RU" sz="900" dirty="0" smtClean="0">
                    <a:solidFill>
                      <a:srgbClr val="002060"/>
                    </a:solidFill>
                  </a:rPr>
                  <a:t>млрд руб.</a:t>
                </a:r>
                <a:endParaRPr lang="ru-RU" sz="28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49" name="Прямая соединительная линия 48"/>
              <p:cNvCxnSpPr/>
              <p:nvPr/>
            </p:nvCxnSpPr>
            <p:spPr>
              <a:xfrm>
                <a:off x="217613" y="2996952"/>
                <a:ext cx="2228053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TextBox 49"/>
            <p:cNvSpPr txBox="1"/>
            <p:nvPr/>
          </p:nvSpPr>
          <p:spPr>
            <a:xfrm>
              <a:off x="3203848" y="1311151"/>
              <a:ext cx="697627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</a:rPr>
                <a:t>2018</a:t>
              </a:r>
            </a:p>
            <a:p>
              <a:endParaRPr lang="ru-RU" sz="300" b="1" dirty="0" smtClean="0">
                <a:solidFill>
                  <a:srgbClr val="002060"/>
                </a:solidFill>
              </a:endParaRPr>
            </a:p>
            <a:p>
              <a:r>
                <a:rPr lang="ru-RU" b="1" dirty="0" smtClean="0">
                  <a:solidFill>
                    <a:srgbClr val="002060"/>
                  </a:solidFill>
                </a:rPr>
                <a:t>2019</a:t>
              </a:r>
              <a:endParaRPr lang="ru-RU" sz="11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8404" y="2007673"/>
            <a:ext cx="233133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РАСШИРЕНИЕ СЕТИ УРМ в 2019 году НЕ ПЛАНИРУЕТСЯ</a:t>
            </a:r>
          </a:p>
          <a:p>
            <a:pPr algn="ctr"/>
            <a:r>
              <a:rPr lang="ru-RU" sz="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открытие 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УРМ </a:t>
            </a:r>
            <a:r>
              <a:rPr lang="ru-RU" sz="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будет производиться 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только в случае выявления отдельной потребности поддержки МСП в </a:t>
            </a:r>
            <a:r>
              <a:rPr lang="ru-RU" sz="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конкретном регионе</a:t>
            </a:r>
            <a:endParaRPr lang="ru-RU" sz="9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6393587" y="879518"/>
            <a:ext cx="2448271" cy="5080801"/>
            <a:chOff x="158127" y="2566065"/>
            <a:chExt cx="2448271" cy="5080801"/>
          </a:xfrm>
        </p:grpSpPr>
        <p:sp>
          <p:nvSpPr>
            <p:cNvPr id="54" name="TextBox 6"/>
            <p:cNvSpPr txBox="1">
              <a:spLocks noChangeArrowheads="1"/>
            </p:cNvSpPr>
            <p:nvPr/>
          </p:nvSpPr>
          <p:spPr bwMode="auto">
            <a:xfrm>
              <a:off x="158127" y="2566065"/>
              <a:ext cx="244827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8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ru-RU" altLang="ru-RU" sz="1100" b="1" dirty="0" smtClean="0"/>
                <a:t>ЦЕЛЕВЫЕ</a:t>
              </a:r>
            </a:p>
            <a:p>
              <a:pPr algn="ctr"/>
              <a:r>
                <a:rPr lang="ru-RU" altLang="ru-RU" sz="1100" b="1" dirty="0" smtClean="0"/>
                <a:t>ОРИЕНТИРЫ</a:t>
              </a:r>
              <a:endParaRPr lang="ru-RU" altLang="ru-RU" sz="600" b="1" i="1" dirty="0" smtClean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2559" y="3153328"/>
              <a:ext cx="2439407" cy="4493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rgbClr val="C00000"/>
                </a:buClr>
                <a:buFont typeface="Wingdings" panose="05000000000000000000" pitchFamily="2" charset="2"/>
                <a:buChar char="Ø"/>
              </a:pPr>
              <a:r>
                <a:rPr lang="ru-RU" sz="1100" dirty="0" smtClean="0">
                  <a:solidFill>
                    <a:srgbClr val="002060"/>
                  </a:solidFill>
                </a:rPr>
                <a:t>Поддержка предпринимателей на всей территории России</a:t>
              </a:r>
            </a:p>
            <a:p>
              <a:pPr marL="342900" indent="-342900">
                <a:buClr>
                  <a:srgbClr val="C00000"/>
                </a:buClr>
                <a:buFont typeface="Wingdings" panose="05000000000000000000" pitchFamily="2" charset="2"/>
                <a:buChar char="Ø"/>
              </a:pPr>
              <a:endParaRPr lang="ru-RU" sz="1100" dirty="0">
                <a:solidFill>
                  <a:srgbClr val="002060"/>
                </a:solidFill>
              </a:endParaRPr>
            </a:p>
            <a:p>
              <a:pPr marL="342900" indent="-342900">
                <a:buClr>
                  <a:srgbClr val="C00000"/>
                </a:buClr>
                <a:buFont typeface="Wingdings" panose="05000000000000000000" pitchFamily="2" charset="2"/>
                <a:buChar char="Ø"/>
              </a:pPr>
              <a:r>
                <a:rPr lang="ru-RU" sz="1100" dirty="0" smtClean="0">
                  <a:solidFill>
                    <a:srgbClr val="002060"/>
                  </a:solidFill>
                </a:rPr>
                <a:t>Акцент на особенности и потребности конкретного региона</a:t>
              </a:r>
            </a:p>
            <a:p>
              <a:pPr marL="342900" indent="-342900">
                <a:buClr>
                  <a:srgbClr val="C00000"/>
                </a:buClr>
                <a:buFont typeface="Wingdings" panose="05000000000000000000" pitchFamily="2" charset="2"/>
                <a:buChar char="Ø"/>
              </a:pPr>
              <a:endParaRPr lang="ru-RU" sz="1100" dirty="0">
                <a:solidFill>
                  <a:srgbClr val="002060"/>
                </a:solidFill>
              </a:endParaRPr>
            </a:p>
            <a:p>
              <a:pPr marL="342900" indent="-342900">
                <a:buClr>
                  <a:srgbClr val="C00000"/>
                </a:buClr>
                <a:buFont typeface="Wingdings" panose="05000000000000000000" pitchFamily="2" charset="2"/>
                <a:buChar char="Ø"/>
              </a:pPr>
              <a:r>
                <a:rPr lang="ru-RU" sz="1100" dirty="0">
                  <a:solidFill>
                    <a:srgbClr val="002060"/>
                  </a:solidFill>
                </a:rPr>
                <a:t>Поддержка МСП как с точки зрения географического местонахождения, так и </a:t>
              </a:r>
              <a:r>
                <a:rPr lang="ru-RU" sz="1100" dirty="0" smtClean="0">
                  <a:solidFill>
                    <a:srgbClr val="002060"/>
                  </a:solidFill>
                </a:rPr>
                <a:t>вида деятельности</a:t>
              </a:r>
            </a:p>
            <a:p>
              <a:pPr marL="342900" indent="-342900">
                <a:buClr>
                  <a:srgbClr val="C00000"/>
                </a:buClr>
                <a:buFont typeface="Wingdings" panose="05000000000000000000" pitchFamily="2" charset="2"/>
                <a:buChar char="Ø"/>
              </a:pPr>
              <a:endParaRPr lang="ru-RU" sz="1100" dirty="0">
                <a:solidFill>
                  <a:srgbClr val="002060"/>
                </a:solidFill>
              </a:endParaRPr>
            </a:p>
            <a:p>
              <a:pPr marL="342900" indent="-342900">
                <a:buClr>
                  <a:srgbClr val="C00000"/>
                </a:buClr>
                <a:buFont typeface="Wingdings" panose="05000000000000000000" pitchFamily="2" charset="2"/>
                <a:buChar char="Ø"/>
              </a:pPr>
              <a:r>
                <a:rPr lang="ru-RU" sz="1100" dirty="0" smtClean="0">
                  <a:solidFill>
                    <a:srgbClr val="002060"/>
                  </a:solidFill>
                </a:rPr>
                <a:t>Достижение целевого (не менее 10%) позиционирования УРМ в конкретном регионе</a:t>
              </a:r>
            </a:p>
            <a:p>
              <a:pPr marL="342900" indent="-342900">
                <a:buClr>
                  <a:srgbClr val="C00000"/>
                </a:buClr>
                <a:buFont typeface="Wingdings" panose="05000000000000000000" pitchFamily="2" charset="2"/>
                <a:buChar char="Ø"/>
              </a:pPr>
              <a:endParaRPr lang="ru-RU" sz="1100" dirty="0">
                <a:solidFill>
                  <a:srgbClr val="002060"/>
                </a:solidFill>
              </a:endParaRPr>
            </a:p>
            <a:p>
              <a:pPr marL="342900" indent="-342900">
                <a:buClr>
                  <a:srgbClr val="C00000"/>
                </a:buClr>
                <a:buFont typeface="Wingdings" panose="05000000000000000000" pitchFamily="2" charset="2"/>
                <a:buChar char="Ø"/>
              </a:pPr>
              <a:r>
                <a:rPr lang="ru-RU" sz="1100" dirty="0" smtClean="0">
                  <a:solidFill>
                    <a:srgbClr val="002060"/>
                  </a:solidFill>
                </a:rPr>
                <a:t>Взаимодействие с региональными и муниципальными властями, РГО, МФЦ</a:t>
              </a:r>
            </a:p>
            <a:p>
              <a:pPr marL="342900" indent="-342900">
                <a:buClr>
                  <a:srgbClr val="C00000"/>
                </a:buClr>
                <a:buFont typeface="Wingdings" panose="05000000000000000000" pitchFamily="2" charset="2"/>
                <a:buChar char="Ø"/>
              </a:pPr>
              <a:endParaRPr lang="ru-RU" sz="1100" dirty="0">
                <a:solidFill>
                  <a:srgbClr val="002060"/>
                </a:solidFill>
              </a:endParaRPr>
            </a:p>
            <a:p>
              <a:pPr marL="342900" indent="-342900">
                <a:buClr>
                  <a:srgbClr val="C00000"/>
                </a:buClr>
                <a:buFont typeface="Wingdings" panose="05000000000000000000" pitchFamily="2" charset="2"/>
                <a:buChar char="Ø"/>
              </a:pPr>
              <a:r>
                <a:rPr lang="ru-RU" sz="1100" dirty="0" smtClean="0">
                  <a:solidFill>
                    <a:srgbClr val="002060"/>
                  </a:solidFill>
                </a:rPr>
                <a:t>Участие в региональных программах поддержки МСП</a:t>
              </a:r>
              <a:endParaRPr lang="ru-RU" sz="1100" dirty="0">
                <a:solidFill>
                  <a:srgbClr val="002060"/>
                </a:solidFill>
              </a:endParaRPr>
            </a:p>
          </p:txBody>
        </p:sp>
        <p:cxnSp>
          <p:nvCxnSpPr>
            <p:cNvPr id="57" name="Прямая соединительная линия 56"/>
            <p:cNvCxnSpPr/>
            <p:nvPr/>
          </p:nvCxnSpPr>
          <p:spPr>
            <a:xfrm>
              <a:off x="268236" y="2996952"/>
              <a:ext cx="222805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Рисунок 2"/>
          <p:cNvPicPr/>
          <p:nvPr>
            <p:extLst>
              <p:ext uri="{D42A27DB-BD31-4B8C-83A1-F6EECF244321}">
                <p14:modId xmlns:p14="http://schemas.microsoft.com/office/powerpoint/2010/main" val="3862110339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496" y="2777928"/>
            <a:ext cx="5800136" cy="219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1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1" y="1484784"/>
            <a:ext cx="7920879" cy="158417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875" tIns="34437" rIns="68875" bIns="34437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Кредитно-гарантийная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поддержка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МСП Банка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для предпринимателей, участвующих в закупках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26539" y="4168373"/>
            <a:ext cx="2545865" cy="1427336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875" tIns="34437" rIns="68875" bIns="34437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Прямое кредитование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951818" y="4168373"/>
            <a:ext cx="2520281" cy="1427336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875" tIns="34437" rIns="68875" bIns="34437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Гарантийная поддержка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в рамках НГС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4168373"/>
            <a:ext cx="2520281" cy="1427336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875" tIns="34437" rIns="68875" bIns="34437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Прямая гарантийная поддержка в рамках 223-ФЗ и 44-ФЗ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55125" y="1484784"/>
            <a:ext cx="7920879" cy="1584178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875" tIns="34437" rIns="68875" bIns="34437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Кредитно-гарантийная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поддержка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МСП Банка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для предпринимателей, участвующих в закупках</a:t>
            </a:r>
          </a:p>
        </p:txBody>
      </p:sp>
      <p:sp>
        <p:nvSpPr>
          <p:cNvPr id="21" name="Стрелка вниз 20"/>
          <p:cNvSpPr/>
          <p:nvPr/>
        </p:nvSpPr>
        <p:spPr>
          <a:xfrm>
            <a:off x="1331640" y="3391518"/>
            <a:ext cx="287337" cy="504826"/>
          </a:xfrm>
          <a:prstGeom prst="downArrow">
            <a:avLst/>
          </a:prstGeom>
          <a:ln>
            <a:solidFill>
              <a:srgbClr val="F3706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5" rIns="91431" bIns="4571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4067944" y="3391514"/>
            <a:ext cx="285748" cy="504826"/>
          </a:xfrm>
          <a:prstGeom prst="downArrow">
            <a:avLst/>
          </a:prstGeom>
          <a:ln>
            <a:solidFill>
              <a:srgbClr val="F3706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5" rIns="91431" bIns="4571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6732240" y="3391518"/>
            <a:ext cx="287337" cy="504826"/>
          </a:xfrm>
          <a:prstGeom prst="downArrow">
            <a:avLst/>
          </a:prstGeom>
          <a:ln>
            <a:solidFill>
              <a:srgbClr val="F3706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5" rIns="91431" bIns="4571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55422" y="4168373"/>
            <a:ext cx="2520281" cy="1427336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875" tIns="34437" rIns="68875" bIns="34437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Гарантийная поддержка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в рамках НГС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55124" y="4168373"/>
            <a:ext cx="2520281" cy="1427336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875" tIns="34437" rIns="68875" bIns="34437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Прямая гарантийная поддержка в рамках 223-ФЗ и 44-ФЗ</a:t>
            </a:r>
          </a:p>
        </p:txBody>
      </p:sp>
    </p:spTree>
    <p:extLst>
      <p:ext uri="{BB962C8B-B14F-4D97-AF65-F5344CB8AC3E}">
        <p14:creationId xmlns:p14="http://schemas.microsoft.com/office/powerpoint/2010/main" val="298000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16632"/>
            <a:ext cx="7715200" cy="868958"/>
          </a:xfrm>
        </p:spPr>
        <p:txBody>
          <a:bodyPr/>
          <a:lstStyle/>
          <a:p>
            <a:r>
              <a:rPr lang="ru-RU" sz="3200" dirty="0" smtClean="0"/>
              <a:t>Прямая гарантийная поддержка</a:t>
            </a:r>
            <a:br>
              <a:rPr lang="ru-RU" sz="3200" dirty="0" smtClean="0"/>
            </a:br>
            <a:r>
              <a:rPr lang="ru-RU" sz="3200" dirty="0" smtClean="0"/>
              <a:t>МСП в рамках </a:t>
            </a:r>
            <a:r>
              <a:rPr lang="ru-RU" sz="3200" dirty="0" err="1" smtClean="0"/>
              <a:t>госзакупок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1146820"/>
            <a:ext cx="8424937" cy="553988"/>
          </a:xfrm>
          <a:prstGeom prst="rect">
            <a:avLst/>
          </a:prstGeom>
          <a:noFill/>
        </p:spPr>
        <p:txBody>
          <a:bodyPr wrap="square" lIns="91431" tIns="45715" rIns="91431" bIns="45715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i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Для участия в закупках крупнейших заказчиков федерального уровня в рамках 223-ФЗ и </a:t>
            </a:r>
            <a:r>
              <a:rPr lang="ru-RU" sz="1500" i="1" dirty="0" err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госзакупках</a:t>
            </a:r>
            <a:r>
              <a:rPr lang="ru-RU" sz="1500" i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в рамках 44-ФЗ МСП Банк предоставляет:</a:t>
            </a:r>
            <a:r>
              <a:rPr lang="en-US" sz="1500" i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500" i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4912" y="1731568"/>
            <a:ext cx="2303461" cy="903288"/>
          </a:xfrm>
          <a:prstGeom prst="rect">
            <a:avLst/>
          </a:prstGeom>
          <a:solidFill>
            <a:srgbClr val="0086CD"/>
          </a:solidFill>
          <a:ln w="25400" cap="flat" cmpd="sng" algn="ctr">
            <a:noFill/>
            <a:prstDash val="solid"/>
          </a:ln>
          <a:effectLst/>
        </p:spPr>
        <p:txBody>
          <a:bodyPr lIns="68875" tIns="34437" rIns="68875" bIns="34437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Гарантии для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участия в конкурсе</a:t>
            </a:r>
            <a:endParaRPr lang="en-US" sz="1500" b="1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2,5</a:t>
            </a:r>
            <a:r>
              <a:rPr lang="ru-RU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ru-RU" sz="21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годовых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059037" y="1722048"/>
            <a:ext cx="2305051" cy="912814"/>
          </a:xfrm>
          <a:prstGeom prst="rect">
            <a:avLst/>
          </a:prstGeom>
          <a:solidFill>
            <a:srgbClr val="0086CD"/>
          </a:solidFill>
          <a:ln w="25400" cap="flat" cmpd="sng" algn="ctr">
            <a:noFill/>
            <a:prstDash val="solid"/>
          </a:ln>
          <a:effectLst/>
        </p:spPr>
        <p:txBody>
          <a:bodyPr lIns="68875" tIns="34437" rIns="68875" bIns="34437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Гарантии исполнения обязательств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ru-RU" sz="12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годовых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808464" y="1728414"/>
            <a:ext cx="2305051" cy="906463"/>
          </a:xfrm>
          <a:prstGeom prst="rect">
            <a:avLst/>
          </a:prstGeom>
          <a:solidFill>
            <a:srgbClr val="0086CD"/>
          </a:solidFill>
          <a:ln w="25400" cap="flat" cmpd="sng" algn="ctr">
            <a:noFill/>
            <a:prstDash val="solid"/>
          </a:ln>
          <a:effectLst/>
        </p:spPr>
        <p:txBody>
          <a:bodyPr lIns="68875" tIns="34437" rIns="68875" bIns="34437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Гарантии возврата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авансового платежа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ru-RU" sz="21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годовых </a:t>
            </a: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808993"/>
              </p:ext>
            </p:extLst>
          </p:nvPr>
        </p:nvGraphicFramePr>
        <p:xfrm>
          <a:off x="251521" y="2780928"/>
          <a:ext cx="7848871" cy="3989173"/>
        </p:xfrm>
        <a:graphic>
          <a:graphicData uri="http://schemas.openxmlformats.org/drawingml/2006/table">
            <a:tbl>
              <a:tblPr/>
              <a:tblGrid>
                <a:gridCol w="31982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505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88947">
                <a:tc>
                  <a:txBody>
                    <a:bodyPr/>
                    <a:lstStyle/>
                    <a:p>
                      <a:pPr marL="1809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T Sans" charset="0"/>
                          <a:cs typeface="Arial" pitchFamily="34" charset="0"/>
                        </a:rPr>
                        <a:t>Условия предоставления гарантий</a:t>
                      </a:r>
                    </a:p>
                  </a:txBody>
                  <a:tcPr marL="91445" marR="91445" marT="45691" marB="45691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6CD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T Sans" charset="0"/>
                          <a:cs typeface="Arial" pitchFamily="34" charset="0"/>
                        </a:rPr>
                        <a:t>Требования к заемщику</a:t>
                      </a:r>
                    </a:p>
                  </a:txBody>
                  <a:tcPr marL="91445" marR="91445" marT="45691" marB="45691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6CD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6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cs typeface="Arial" pitchFamily="34" charset="0"/>
                        </a:rPr>
                        <a:t>Сумма: до 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cs typeface="Arial" pitchFamily="34" charset="0"/>
                        </a:rPr>
                        <a:t>5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cs typeface="Arial" pitchFamily="34" charset="0"/>
                        </a:rPr>
                        <a:t>00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cs typeface="Arial" pitchFamily="34" charset="0"/>
                        </a:rPr>
                        <a:t>млн рублей</a:t>
                      </a:r>
                    </a:p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PT Sans" charset="0"/>
                        <a:cs typeface="Arial" pitchFamily="34" charset="0"/>
                      </a:endParaRPr>
                    </a:p>
                  </a:txBody>
                  <a:tcPr marL="91445" marR="91445" marT="45691" marB="45691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cs typeface="Arial" pitchFamily="34" charset="0"/>
                        </a:rPr>
                        <a:t>Резидент РФ, субъект МСП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cs typeface="Arial" pitchFamily="34" charset="0"/>
                        </a:rPr>
                        <a:t>Срок деятельности более 6 месяцев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cs typeface="Arial" pitchFamily="34" charset="0"/>
                        </a:rPr>
                        <a:t>Положительная деловая репутация</a:t>
                      </a:r>
                    </a:p>
                  </a:txBody>
                  <a:tcPr marL="91445" marR="91445" marT="45691" marB="45691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059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Цель контракта: строительство, производство, поставка оборудования, изготовленных товаров, оказание услуг</a:t>
                      </a:r>
                    </a:p>
                  </a:txBody>
                  <a:tcPr marL="91445" marR="91445" marT="45691" marB="45691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При сумме гарантии:</a:t>
                      </a:r>
                    </a:p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до 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25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 млн рублей - не менее 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1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 исполненного контракта</a:t>
                      </a:r>
                    </a:p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более 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25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 млн рублей - не менее 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3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 контрактов</a:t>
                      </a:r>
                    </a:p>
                  </a:txBody>
                  <a:tcPr marL="91445" marR="91445" marT="45691" marB="45691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0598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6CD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Обеспечение: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PT Sans" charset="0"/>
                        <a:ea typeface="+mn-ea"/>
                        <a:cs typeface="Arial" pitchFamily="34" charset="0"/>
                      </a:endParaRPr>
                    </a:p>
                    <a:p>
                      <a:pPr marL="466725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6CD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до 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10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 млн рублей – без обеспечения</a:t>
                      </a:r>
                    </a:p>
                    <a:p>
                      <a:pPr marL="466725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6CD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до 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50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 млн рублей – поручительство </a:t>
                      </a:r>
                    </a:p>
                    <a:p>
                      <a:pPr marL="466725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6CD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от 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50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 млн рублей – обеспечительный платеж и иные виды обеспечения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PT Sans" charset="0"/>
                        <a:ea typeface="+mn-ea"/>
                        <a:cs typeface="Arial" pitchFamily="34" charset="0"/>
                      </a:endParaRPr>
                    </a:p>
                  </a:txBody>
                  <a:tcPr marL="91445" marR="91445" marT="45691" marB="45691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809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6C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T Sans" charset="0"/>
                        <a:ea typeface="+mn-ea"/>
                        <a:cs typeface="Arial" pitchFamily="34" charset="0"/>
                      </a:endParaRPr>
                    </a:p>
                  </a:txBody>
                  <a:tcPr marL="91446" marR="91446" marT="45694" marB="45694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632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16632"/>
            <a:ext cx="7715200" cy="868958"/>
          </a:xfrm>
        </p:spPr>
        <p:txBody>
          <a:bodyPr/>
          <a:lstStyle/>
          <a:p>
            <a:r>
              <a:rPr lang="ru-RU" sz="3200" dirty="0" smtClean="0"/>
              <a:t>Основные преимущества получения гарантии МСП Банка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1630451"/>
            <a:ext cx="8784980" cy="3509232"/>
          </a:xfrm>
          <a:prstGeom prst="rect">
            <a:avLst/>
          </a:prstGeom>
          <a:noFill/>
        </p:spPr>
        <p:txBody>
          <a:bodyPr wrap="square" lIns="76775" tIns="38387" rIns="76775" bIns="38387">
            <a:spAutoFit/>
          </a:bodyPr>
          <a:lstStyle/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Гарантия государственного банка</a:t>
            </a: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Автоматизированная система выдачи электронных банковских гарантий</a:t>
            </a: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Оформление через интернет</a:t>
            </a: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Сокращенные сроки рассмотрения заявок</a:t>
            </a: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Открытие расчетного счета не требуется</a:t>
            </a: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Предварительное решение по 2 документам</a:t>
            </a: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До 10 млн рублей – без обеспечения</a:t>
            </a:r>
          </a:p>
        </p:txBody>
      </p:sp>
    </p:spTree>
    <p:extLst>
      <p:ext uri="{BB962C8B-B14F-4D97-AF65-F5344CB8AC3E}">
        <p14:creationId xmlns:p14="http://schemas.microsoft.com/office/powerpoint/2010/main" val="312746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355355"/>
              </p:ext>
            </p:extLst>
          </p:nvPr>
        </p:nvGraphicFramePr>
        <p:xfrm>
          <a:off x="1" y="1628800"/>
          <a:ext cx="8316414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534"/>
                <a:gridCol w="2829205"/>
                <a:gridCol w="2540675"/>
              </a:tblGrid>
              <a:tr h="3888432">
                <a:tc>
                  <a:txBody>
                    <a:bodyPr/>
                    <a:lstStyle/>
                    <a:p>
                      <a:pPr marL="342863" indent="-342863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Автодор</a:t>
                      </a:r>
                    </a:p>
                    <a:p>
                      <a:pPr marL="342863" indent="-342863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Внешэкономбанк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Водоканал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Газпром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Госкорпорация по </a:t>
                      </a:r>
                      <a:r>
                        <a:rPr lang="ru-RU" sz="1200" b="0" dirty="0" err="1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ОрВД</a:t>
                      </a:r>
                      <a:endParaRPr lang="ru-RU" sz="1200" b="0" dirty="0" smtClean="0">
                        <a:solidFill>
                          <a:srgbClr val="4D4D4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Донэнерго </a:t>
                      </a:r>
                    </a:p>
                    <a:p>
                      <a:pPr marL="342863" indent="-342863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err="1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Интер</a:t>
                      </a: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 РАО (все компании группы) </a:t>
                      </a:r>
                    </a:p>
                    <a:p>
                      <a:pPr marL="342863" indent="-342863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Калининградтеплосеть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Международный аэропорт «Уфа»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Мосводосток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Мосгортранс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Москоллектор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Мосэнерго</a:t>
                      </a:r>
                      <a:endParaRPr lang="en-US" sz="1200" b="0" dirty="0" smtClean="0">
                        <a:solidFill>
                          <a:srgbClr val="4D4D4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Мурманэлектросбыт</a:t>
                      </a:r>
                    </a:p>
                    <a:p>
                      <a:pPr marL="342863" marR="0" indent="-342863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4D4D4D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Ненецкая нефтяная компания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42863" indent="-342863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err="1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Нижневартовскавиа</a:t>
                      </a:r>
                      <a:endParaRPr lang="ru-RU" sz="1200" b="0" dirty="0" smtClean="0">
                        <a:solidFill>
                          <a:srgbClr val="4D4D4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ОАК-Транспортные самолеты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Петербургский метрополитен</a:t>
                      </a:r>
                    </a:p>
                    <a:p>
                      <a:pPr marL="342863" indent="-342863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Почта России</a:t>
                      </a:r>
                    </a:p>
                    <a:p>
                      <a:pPr marL="342863" indent="-342863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ПРИМОРСКИЙ ВОДОКАНАЛ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ПРИМТЕПЛОЭНЕРГО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РЖД (все компании группы)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Роснефть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Россети (все компании группы)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Российская телевизионная и радиовещательная сеть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Ростелеком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err="1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Ростех</a:t>
                      </a: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 (все компании группы)</a:t>
                      </a:r>
                    </a:p>
                    <a:p>
                      <a:pPr marL="342863" indent="-342863" algn="l" defTabSz="914400" rtl="0" eaLnBrk="1" fontAlgn="ctr" latinLnBrk="0" hangingPunct="1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kern="1200" dirty="0" err="1" smtClean="0">
                          <a:solidFill>
                            <a:srgbClr val="4D4D4D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Русгидро</a:t>
                      </a:r>
                      <a:endParaRPr lang="ru-RU" sz="1200" b="0" kern="1200" dirty="0" smtClean="0">
                        <a:solidFill>
                          <a:srgbClr val="4D4D4D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863" indent="-342863" algn="l" defTabSz="914400" rtl="0" eaLnBrk="1" fontAlgn="ctr" latinLnBrk="0" hangingPunct="1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kern="1200" dirty="0" smtClean="0">
                          <a:solidFill>
                            <a:srgbClr val="4D4D4D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Севмаш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СИБУР Холдинг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Смоленскрегионтеплоэнерго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Ставрополькоммунэлектро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ТВЭЛ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Тепловая компания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Теплоэнерго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Транснефть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Федеральная грузовая компания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Федеральная пассажирская компания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Югорская региональная электросетевая компания</a:t>
                      </a:r>
                    </a:p>
                    <a:p>
                      <a:pPr marL="171450" indent="-171450">
                        <a:buClr>
                          <a:srgbClr val="ED1B34"/>
                        </a:buClr>
                        <a:buFont typeface="Wingdings" pitchFamily="2" charset="2"/>
                        <a:buChar char="§"/>
                      </a:pPr>
                      <a:endParaRPr lang="ru-RU" sz="1200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16632"/>
            <a:ext cx="7715200" cy="868958"/>
          </a:xfrm>
        </p:spPr>
        <p:txBody>
          <a:bodyPr/>
          <a:lstStyle/>
          <a:p>
            <a:r>
              <a:rPr lang="ru-RU" dirty="0" smtClean="0"/>
              <a:t>Перечень заказчиков, в пользу которых Банком выдаются гарантии исполнения обязательств (в том числе гарантии возврата аванса) и тендерные гарантии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310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16632"/>
            <a:ext cx="7715200" cy="868958"/>
          </a:xfrm>
        </p:spPr>
        <p:txBody>
          <a:bodyPr/>
          <a:lstStyle/>
          <a:p>
            <a:r>
              <a:rPr lang="ru-RU" sz="3200" dirty="0" smtClean="0"/>
              <a:t>Гарантийная поддержка в рамках Национальной гарантийной системы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7456" y="1241197"/>
            <a:ext cx="2436811" cy="553988"/>
          </a:xfrm>
          <a:prstGeom prst="rect">
            <a:avLst/>
          </a:prstGeom>
          <a:noFill/>
        </p:spPr>
        <p:txBody>
          <a:bodyPr lIns="91431" tIns="45715" rIns="91431" bIns="45715">
            <a:spAutoFit/>
          </a:bodyPr>
          <a:lstStyle/>
          <a:p>
            <a:pPr>
              <a:defRPr/>
            </a:pPr>
            <a:r>
              <a:rPr lang="ru-RU" sz="15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Повышение доступности финансирования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0935" y="1241197"/>
            <a:ext cx="1871663" cy="553988"/>
          </a:xfrm>
          <a:prstGeom prst="rect">
            <a:avLst/>
          </a:prstGeom>
          <a:noFill/>
        </p:spPr>
        <p:txBody>
          <a:bodyPr lIns="91431" tIns="45715" rIns="91431" bIns="45715">
            <a:spAutoFit/>
          </a:bodyPr>
          <a:lstStyle/>
          <a:p>
            <a:pPr>
              <a:defRPr/>
            </a:pPr>
            <a:r>
              <a:rPr lang="ru-RU" sz="1500" dirty="0">
                <a:solidFill>
                  <a:srgbClr val="4D4D4D"/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Для малого и</a:t>
            </a:r>
            <a:endParaRPr lang="en-US" sz="1500" dirty="0">
              <a:solidFill>
                <a:srgbClr val="4D4D4D"/>
              </a:solidFill>
              <a:latin typeface="Arial" pitchFamily="34" charset="0"/>
              <a:ea typeface="Roboto Light" pitchFamily="2" charset="0"/>
              <a:cs typeface="Arial" pitchFamily="34" charset="0"/>
            </a:endParaRPr>
          </a:p>
          <a:p>
            <a:pPr>
              <a:defRPr/>
            </a:pPr>
            <a:r>
              <a:rPr lang="ru-RU" sz="1500" dirty="0">
                <a:solidFill>
                  <a:srgbClr val="4D4D4D"/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среднего бизнеса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16316" y="1272949"/>
            <a:ext cx="2016124" cy="553988"/>
          </a:xfrm>
          <a:prstGeom prst="rect">
            <a:avLst/>
          </a:prstGeom>
          <a:noFill/>
        </p:spPr>
        <p:txBody>
          <a:bodyPr lIns="91431" tIns="45715" rIns="91431" bIns="45715">
            <a:spAutoFit/>
          </a:bodyPr>
          <a:lstStyle/>
          <a:p>
            <a:pPr algn="ctr">
              <a:defRPr/>
            </a:pPr>
            <a:r>
              <a:rPr lang="ru-RU" sz="15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Гарантия до 70%</a:t>
            </a:r>
            <a:endParaRPr lang="en-US" sz="15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5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долга по кредиту</a:t>
            </a:r>
          </a:p>
        </p:txBody>
      </p:sp>
      <p:grpSp>
        <p:nvGrpSpPr>
          <p:cNvPr id="9" name="Группа 21"/>
          <p:cNvGrpSpPr>
            <a:grpSpLocks/>
          </p:cNvGrpSpPr>
          <p:nvPr/>
        </p:nvGrpSpPr>
        <p:grpSpPr bwMode="auto">
          <a:xfrm>
            <a:off x="3098036" y="1203093"/>
            <a:ext cx="360363" cy="488951"/>
            <a:chOff x="2916238" y="2003425"/>
            <a:chExt cx="360362" cy="488950"/>
          </a:xfrm>
        </p:grpSpPr>
        <p:sp>
          <p:nvSpPr>
            <p:cNvPr id="10" name="Скругленный прямоугольник 9"/>
            <p:cNvSpPr/>
            <p:nvPr/>
          </p:nvSpPr>
          <p:spPr bwMode="auto">
            <a:xfrm>
              <a:off x="2916238" y="2133600"/>
              <a:ext cx="358774" cy="358775"/>
            </a:xfrm>
            <a:prstGeom prst="roundRect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Фигура, имеющая форму буквы L 10"/>
            <p:cNvSpPr/>
            <p:nvPr/>
          </p:nvSpPr>
          <p:spPr bwMode="auto">
            <a:xfrm rot="18888021">
              <a:off x="2964656" y="2123281"/>
              <a:ext cx="431800" cy="192087"/>
            </a:xfrm>
            <a:prstGeom prst="corner">
              <a:avLst>
                <a:gd name="adj1" fmla="val 46006"/>
                <a:gd name="adj2" fmla="val 46007"/>
              </a:avLst>
            </a:prstGeom>
            <a:solidFill>
              <a:srgbClr val="0086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2" name="Группа 24"/>
          <p:cNvGrpSpPr>
            <a:grpSpLocks/>
          </p:cNvGrpSpPr>
          <p:nvPr/>
        </p:nvGrpSpPr>
        <p:grpSpPr bwMode="auto">
          <a:xfrm>
            <a:off x="6193656" y="1196752"/>
            <a:ext cx="360363" cy="488951"/>
            <a:chOff x="2916238" y="2003425"/>
            <a:chExt cx="360362" cy="488950"/>
          </a:xfrm>
        </p:grpSpPr>
        <p:sp>
          <p:nvSpPr>
            <p:cNvPr id="13" name="Скругленный прямоугольник 12"/>
            <p:cNvSpPr/>
            <p:nvPr/>
          </p:nvSpPr>
          <p:spPr bwMode="auto">
            <a:xfrm>
              <a:off x="2916238" y="2133600"/>
              <a:ext cx="358774" cy="358775"/>
            </a:xfrm>
            <a:prstGeom prst="roundRect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Фигура, имеющая форму буквы L 13"/>
            <p:cNvSpPr/>
            <p:nvPr/>
          </p:nvSpPr>
          <p:spPr bwMode="auto">
            <a:xfrm rot="18888021">
              <a:off x="2964656" y="2123281"/>
              <a:ext cx="431800" cy="192087"/>
            </a:xfrm>
            <a:prstGeom prst="corner">
              <a:avLst>
                <a:gd name="adj1" fmla="val 46006"/>
                <a:gd name="adj2" fmla="val 46007"/>
              </a:avLst>
            </a:prstGeom>
            <a:solidFill>
              <a:srgbClr val="0086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5" name="Группа 27"/>
          <p:cNvGrpSpPr>
            <a:grpSpLocks/>
          </p:cNvGrpSpPr>
          <p:nvPr/>
        </p:nvGrpSpPr>
        <p:grpSpPr bwMode="auto">
          <a:xfrm>
            <a:off x="467544" y="1204687"/>
            <a:ext cx="360363" cy="488951"/>
            <a:chOff x="2916238" y="2003425"/>
            <a:chExt cx="360362" cy="488950"/>
          </a:xfrm>
        </p:grpSpPr>
        <p:sp>
          <p:nvSpPr>
            <p:cNvPr id="16" name="Скругленный прямоугольник 15"/>
            <p:cNvSpPr/>
            <p:nvPr/>
          </p:nvSpPr>
          <p:spPr bwMode="auto">
            <a:xfrm>
              <a:off x="2916238" y="2133600"/>
              <a:ext cx="358775" cy="358775"/>
            </a:xfrm>
            <a:prstGeom prst="roundRect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Фигура, имеющая форму буквы L 16"/>
            <p:cNvSpPr/>
            <p:nvPr/>
          </p:nvSpPr>
          <p:spPr bwMode="auto">
            <a:xfrm rot="18888021">
              <a:off x="2964657" y="2123281"/>
              <a:ext cx="431800" cy="192087"/>
            </a:xfrm>
            <a:prstGeom prst="corner">
              <a:avLst>
                <a:gd name="adj1" fmla="val 46006"/>
                <a:gd name="adj2" fmla="val 46007"/>
              </a:avLst>
            </a:prstGeom>
            <a:solidFill>
              <a:srgbClr val="0086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569146" y="2876333"/>
            <a:ext cx="3638549" cy="769937"/>
          </a:xfrm>
          <a:prstGeom prst="rect">
            <a:avLst/>
          </a:prstGeom>
          <a:solidFill>
            <a:srgbClr val="F37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875" tIns="34437" rIns="68875" bIns="34437" anchor="ctr"/>
          <a:lstStyle/>
          <a:p>
            <a:pPr algn="ctr">
              <a:defRPr/>
            </a:pPr>
            <a:r>
              <a:rPr lang="ru-RU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обеспечения гарантий на исполнение контрактов по 223-ФЗ и 44-ФЗ	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980434" y="2133388"/>
            <a:ext cx="4789492" cy="503237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875" tIns="34437" rIns="68875" bIns="34437"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Прямая гарантия</a:t>
            </a:r>
          </a:p>
        </p:txBody>
      </p:sp>
      <p:sp>
        <p:nvSpPr>
          <p:cNvPr id="20" name="Стрелка вниз 19"/>
          <p:cNvSpPr/>
          <p:nvPr/>
        </p:nvSpPr>
        <p:spPr>
          <a:xfrm>
            <a:off x="2772590" y="2638194"/>
            <a:ext cx="288924" cy="252412"/>
          </a:xfrm>
          <a:prstGeom prst="downArrow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572819" y="2876333"/>
            <a:ext cx="3638549" cy="769937"/>
          </a:xfrm>
          <a:prstGeom prst="rect">
            <a:avLst/>
          </a:prstGeom>
          <a:solidFill>
            <a:srgbClr val="F37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875" tIns="34437" rIns="68875" bIns="34437" anchor="ctr"/>
          <a:lstStyle/>
          <a:p>
            <a:pPr algn="ctr">
              <a:defRPr/>
            </a:pPr>
            <a:r>
              <a:rPr lang="ru-RU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обеспечения кредитов</a:t>
            </a:r>
          </a:p>
          <a:p>
            <a:pPr algn="ctr">
              <a:defRPr/>
            </a:pPr>
            <a:r>
              <a:rPr lang="ru-RU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исполнение контрактов по 223-ФЗ и 44-ФЗ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5973" y="4565421"/>
            <a:ext cx="3630612" cy="1708150"/>
          </a:xfrm>
          <a:prstGeom prst="rect">
            <a:avLst/>
          </a:prstGeom>
          <a:noFill/>
        </p:spPr>
        <p:txBody>
          <a:bodyPr lIns="91431" tIns="45715" rIns="91431" bIns="45715">
            <a:spAutoFit/>
          </a:bodyPr>
          <a:lstStyle/>
          <a:p>
            <a:pPr>
              <a:defRPr/>
            </a:pPr>
            <a:r>
              <a:rPr lang="ru-RU" sz="1500" b="1" dirty="0">
                <a:solidFill>
                  <a:srgbClr val="F37065"/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Сумма: </a:t>
            </a:r>
            <a:r>
              <a:rPr lang="ru-RU" sz="1500" dirty="0">
                <a:solidFill>
                  <a:srgbClr val="4D4D4D"/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от 25 до 100 млн рублей </a:t>
            </a:r>
          </a:p>
          <a:p>
            <a:pPr>
              <a:defRPr/>
            </a:pPr>
            <a:r>
              <a:rPr lang="ru-RU" sz="1500" dirty="0">
                <a:solidFill>
                  <a:srgbClr val="4D4D4D"/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(до 70% от суммы гарантии)</a:t>
            </a:r>
          </a:p>
          <a:p>
            <a:pPr>
              <a:defRPr/>
            </a:pPr>
            <a:r>
              <a:rPr lang="ru-RU" sz="15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              </a:t>
            </a:r>
            <a:endParaRPr lang="ru-RU" sz="1500" dirty="0">
              <a:solidFill>
                <a:schemeClr val="accent6">
                  <a:lumMod val="25000"/>
                </a:schemeClr>
              </a:solidFill>
              <a:latin typeface="Arial" pitchFamily="34" charset="0"/>
              <a:ea typeface="Roboto Light" pitchFamily="2" charset="0"/>
              <a:cs typeface="Arial" pitchFamily="34" charset="0"/>
            </a:endParaRPr>
          </a:p>
          <a:p>
            <a:pPr>
              <a:defRPr/>
            </a:pPr>
            <a:r>
              <a:rPr lang="ru-RU" sz="1500" b="1" dirty="0">
                <a:solidFill>
                  <a:srgbClr val="F37065"/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Срок: </a:t>
            </a:r>
            <a:r>
              <a:rPr lang="ru-RU" sz="1500" dirty="0">
                <a:solidFill>
                  <a:srgbClr val="4D4D4D"/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не более 5 лет </a:t>
            </a:r>
          </a:p>
          <a:p>
            <a:pPr>
              <a:defRPr/>
            </a:pPr>
            <a:endParaRPr lang="ru-RU" sz="15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Roboto Light" pitchFamily="2" charset="0"/>
              <a:cs typeface="Arial" pitchFamily="34" charset="0"/>
            </a:endParaRPr>
          </a:p>
          <a:p>
            <a:pPr>
              <a:defRPr/>
            </a:pPr>
            <a:endParaRPr lang="ru-RU" sz="1500" i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Roboto Light" pitchFamily="2" charset="0"/>
              <a:cs typeface="Arial" pitchFamily="34" charset="0"/>
            </a:endParaRPr>
          </a:p>
          <a:p>
            <a:pPr>
              <a:defRPr/>
            </a:pPr>
            <a:endParaRPr lang="ru-RU" sz="1500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Roboto Light" pitchFamily="2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80756" y="4565423"/>
            <a:ext cx="3630613" cy="1708150"/>
          </a:xfrm>
          <a:prstGeom prst="rect">
            <a:avLst/>
          </a:prstGeom>
          <a:noFill/>
        </p:spPr>
        <p:txBody>
          <a:bodyPr lIns="91431" tIns="45715" rIns="91431" bIns="45715">
            <a:spAutoFit/>
          </a:bodyPr>
          <a:lstStyle/>
          <a:p>
            <a:pPr>
              <a:defRPr/>
            </a:pPr>
            <a:r>
              <a:rPr lang="ru-RU" sz="1500" b="1" dirty="0">
                <a:solidFill>
                  <a:srgbClr val="F37065"/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Сумма: </a:t>
            </a:r>
            <a:r>
              <a:rPr lang="ru-RU" sz="1500" dirty="0">
                <a:solidFill>
                  <a:srgbClr val="4D4D4D"/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от 25 до 100 млн рублей </a:t>
            </a:r>
          </a:p>
          <a:p>
            <a:pPr>
              <a:defRPr/>
            </a:pPr>
            <a:r>
              <a:rPr lang="ru-RU" sz="1500" dirty="0">
                <a:solidFill>
                  <a:srgbClr val="4D4D4D"/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(до 70% от суммы кредита)</a:t>
            </a:r>
          </a:p>
          <a:p>
            <a:pPr>
              <a:defRPr/>
            </a:pPr>
            <a:endParaRPr lang="ru-RU" sz="15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Roboto Light" pitchFamily="2" charset="0"/>
              <a:cs typeface="Arial" pitchFamily="34" charset="0"/>
            </a:endParaRPr>
          </a:p>
          <a:p>
            <a:pPr>
              <a:defRPr/>
            </a:pPr>
            <a:r>
              <a:rPr lang="ru-RU" sz="1500" b="1" dirty="0">
                <a:solidFill>
                  <a:srgbClr val="F37065"/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Форма кредитования:</a:t>
            </a:r>
          </a:p>
          <a:p>
            <a:pPr>
              <a:defRPr/>
            </a:pPr>
            <a:r>
              <a:rPr lang="ru-RU" sz="1500" dirty="0">
                <a:solidFill>
                  <a:srgbClr val="4D4D4D"/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▪   кредит</a:t>
            </a:r>
          </a:p>
          <a:p>
            <a:pPr>
              <a:defRPr/>
            </a:pPr>
            <a:r>
              <a:rPr lang="ru-RU" sz="1500" dirty="0">
                <a:solidFill>
                  <a:srgbClr val="4D4D4D"/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▪   </a:t>
            </a:r>
            <a:r>
              <a:rPr lang="ru-RU" sz="1500" dirty="0" err="1">
                <a:solidFill>
                  <a:srgbClr val="4D4D4D"/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невозобновляемая</a:t>
            </a:r>
            <a:r>
              <a:rPr lang="ru-RU" sz="1500" dirty="0">
                <a:solidFill>
                  <a:srgbClr val="4D4D4D"/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 кредитная линия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5977" y="3771679"/>
            <a:ext cx="7645401" cy="784820"/>
          </a:xfrm>
          <a:prstGeom prst="rect">
            <a:avLst/>
          </a:prstGeom>
          <a:noFill/>
        </p:spPr>
        <p:txBody>
          <a:bodyPr lIns="91431" tIns="45715" rIns="91431" bIns="45715">
            <a:spAutoFit/>
          </a:bodyPr>
          <a:lstStyle/>
          <a:p>
            <a:pPr>
              <a:defRPr/>
            </a:pPr>
            <a:r>
              <a:rPr lang="ru-RU" sz="1500" b="1" dirty="0">
                <a:solidFill>
                  <a:srgbClr val="F37065"/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Цель контракта: </a:t>
            </a:r>
            <a:r>
              <a:rPr lang="ru-RU" sz="1500" dirty="0">
                <a:solidFill>
                  <a:srgbClr val="4D4D4D"/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инвестиции (строительство, производство, изготовление или поставка оборудования, товаров, а также оказание услуг по профилю МСП)</a:t>
            </a:r>
          </a:p>
          <a:p>
            <a:pPr>
              <a:defRPr/>
            </a:pPr>
            <a:r>
              <a:rPr lang="ru-RU" sz="1500" i="1" dirty="0">
                <a:solidFill>
                  <a:srgbClr val="4D4D4D"/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Исключение: поставка товаров без их изготовления исполнителем контракта</a:t>
            </a:r>
          </a:p>
        </p:txBody>
      </p:sp>
      <p:sp>
        <p:nvSpPr>
          <p:cNvPr id="26" name="Стрелка вниз 25"/>
          <p:cNvSpPr/>
          <p:nvPr/>
        </p:nvSpPr>
        <p:spPr>
          <a:xfrm>
            <a:off x="5725342" y="2633452"/>
            <a:ext cx="288924" cy="252413"/>
          </a:xfrm>
          <a:prstGeom prst="downArrow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04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1821</TotalTime>
  <Words>838</Words>
  <Application>Microsoft Office PowerPoint</Application>
  <PresentationFormat>Экран (4:3)</PresentationFormat>
  <Paragraphs>206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Кредитно-гарантийная поддержка субъектов  МСП в рамках закупок крупнейших заказчиков</vt:lpstr>
      <vt:lpstr>О Банке</vt:lpstr>
      <vt:lpstr>Презентация PowerPoint</vt:lpstr>
      <vt:lpstr>Презентация PowerPoint</vt:lpstr>
      <vt:lpstr>Презентация PowerPoint</vt:lpstr>
      <vt:lpstr>Прямая гарантийная поддержка МСП в рамках госзакупок</vt:lpstr>
      <vt:lpstr>Основные преимущества получения гарантии МСП Банка</vt:lpstr>
      <vt:lpstr>Перечень заказчиков, в пользу которых Банком выдаются гарантии исполнения обязательств (в том числе гарантии возврата аванса) и тендерные гарантии </vt:lpstr>
      <vt:lpstr>Гарантийная поддержка в рамках Национальной гарантийной системы</vt:lpstr>
      <vt:lpstr>Презентация PowerPoint</vt:lpstr>
      <vt:lpstr>Благодарим за внимание!  Акционерное общество «Российский Банк  поддержки малого и среднего  предпринимательства» (АО «МСП Банк»)  115035, Россия, г. Москва,  ул. Садовническая, дом 79   +7 (495) 783-79-98, 783-79-66 info@mspbank.ru  Региональный директор  Департамента региональных программ   Крылов Александр Петрович 8-903-258-61-87 a.krylov@mspbank.ru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Bigcomp</dc:creator>
  <cp:lastModifiedBy>Крылов Александр Петрович</cp:lastModifiedBy>
  <cp:revision>58</cp:revision>
  <dcterms:created xsi:type="dcterms:W3CDTF">2017-08-03T13:00:25Z</dcterms:created>
  <dcterms:modified xsi:type="dcterms:W3CDTF">2019-07-04T08:06:30Z</dcterms:modified>
</cp:coreProperties>
</file>