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62" r:id="rId3"/>
    <p:sldId id="263" r:id="rId4"/>
    <p:sldId id="280" r:id="rId5"/>
    <p:sldId id="258" r:id="rId6"/>
    <p:sldId id="281" r:id="rId7"/>
    <p:sldId id="259" r:id="rId8"/>
    <p:sldId id="260" r:id="rId9"/>
    <p:sldId id="261" r:id="rId10"/>
    <p:sldId id="264" r:id="rId11"/>
    <p:sldId id="265" r:id="rId12"/>
    <p:sldId id="269" r:id="rId13"/>
    <p:sldId id="266" r:id="rId14"/>
    <p:sldId id="267" r:id="rId15"/>
    <p:sldId id="270" r:id="rId16"/>
    <p:sldId id="288" r:id="rId17"/>
    <p:sldId id="282" r:id="rId18"/>
    <p:sldId id="283" r:id="rId19"/>
    <p:sldId id="284" r:id="rId20"/>
    <p:sldId id="285" r:id="rId21"/>
    <p:sldId id="286" r:id="rId22"/>
    <p:sldId id="287" r:id="rId23"/>
    <p:sldId id="268" r:id="rId24"/>
    <p:sldId id="279" r:id="rId25"/>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B24C1300-4D13-46D6-8522-5F19C7DAF885}">
          <p14:sldIdLst>
            <p14:sldId id="256"/>
            <p14:sldId id="262"/>
            <p14:sldId id="263"/>
            <p14:sldId id="280"/>
            <p14:sldId id="258"/>
            <p14:sldId id="281"/>
            <p14:sldId id="259"/>
            <p14:sldId id="260"/>
            <p14:sldId id="261"/>
            <p14:sldId id="264"/>
            <p14:sldId id="265"/>
            <p14:sldId id="269"/>
            <p14:sldId id="266"/>
            <p14:sldId id="267"/>
            <p14:sldId id="270"/>
            <p14:sldId id="288"/>
            <p14:sldId id="282"/>
            <p14:sldId id="283"/>
            <p14:sldId id="284"/>
            <p14:sldId id="285"/>
            <p14:sldId id="286"/>
            <p14:sldId id="287"/>
            <p14:sldId id="268"/>
            <p14:sldId id="27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B8D"/>
    <a:srgbClr val="261F5B"/>
    <a:srgbClr val="00007A"/>
    <a:srgbClr val="190E6C"/>
    <a:srgbClr val="000099"/>
    <a:srgbClr val="9A9999"/>
    <a:srgbClr val="63B3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63"/>
    <p:restoredTop sz="93293"/>
  </p:normalViewPr>
  <p:slideViewPr>
    <p:cSldViewPr>
      <p:cViewPr varScale="1">
        <p:scale>
          <a:sx n="154" d="100"/>
          <a:sy n="154" d="100"/>
        </p:scale>
        <p:origin x="896" y="1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____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ru-RU"/>
              <a:t>Максимальная глубина колеи на участках автомобильных дорог, мм.</a:t>
            </a:r>
            <a:r>
              <a:rPr lang="en-US"/>
              <a:t> </a:t>
            </a:r>
            <a:endParaRPr lang="ru-RU"/>
          </a:p>
        </c:rich>
      </c:tx>
      <c:layout>
        <c:manualLayout>
          <c:xMode val="edge"/>
          <c:yMode val="edge"/>
          <c:x val="0.141441223676153"/>
          <c:y val="0.00691921247376011"/>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0839030978701777"/>
          <c:y val="0.214587157958846"/>
          <c:w val="0.898266288745022"/>
          <c:h val="0.542882281289424"/>
        </c:manualLayout>
      </c:layout>
      <c:barChart>
        <c:barDir val="col"/>
        <c:grouping val="clustered"/>
        <c:varyColors val="0"/>
        <c:ser>
          <c:idx val="0"/>
          <c:order val="0"/>
          <c:tx>
            <c:strRef>
              <c:f>Лист1!$B$1</c:f>
              <c:strCache>
                <c:ptCount val="1"/>
                <c:pt idx="0">
                  <c:v>Референтный участок</c:v>
                </c:pt>
              </c:strCache>
            </c:strRef>
          </c:tx>
          <c:spPr>
            <a:solidFill>
              <a:srgbClr val="70578F"/>
            </a:solidFill>
            <a:ln>
              <a:noFill/>
            </a:ln>
            <a:effectLst/>
          </c:spPr>
          <c:invertIfNegative val="0"/>
          <c:cat>
            <c:strRef>
              <c:f>Лист1!$A$2:$A$7</c:f>
              <c:strCache>
                <c:ptCount val="6"/>
                <c:pt idx="0">
                  <c:v>М6</c:v>
                </c:pt>
                <c:pt idx="1">
                  <c:v>А132</c:v>
                </c:pt>
                <c:pt idx="2">
                  <c:v>1P119</c:v>
                </c:pt>
                <c:pt idx="3">
                  <c:v>М-18</c:v>
                </c:pt>
                <c:pt idx="4">
                  <c:v>P105</c:v>
                </c:pt>
                <c:pt idx="5">
                  <c:v>Краснодар</c:v>
                </c:pt>
              </c:strCache>
            </c:strRef>
          </c:cat>
          <c:val>
            <c:numRef>
              <c:f>Лист1!$B$2:$B$7</c:f>
              <c:numCache>
                <c:formatCode>General</c:formatCode>
                <c:ptCount val="6"/>
                <c:pt idx="0">
                  <c:v>12.0</c:v>
                </c:pt>
                <c:pt idx="1">
                  <c:v>15.0</c:v>
                </c:pt>
                <c:pt idx="2">
                  <c:v>13.0</c:v>
                </c:pt>
                <c:pt idx="3">
                  <c:v>2.0</c:v>
                </c:pt>
                <c:pt idx="4">
                  <c:v>2.0</c:v>
                </c:pt>
                <c:pt idx="5">
                  <c:v>25.0</c:v>
                </c:pt>
              </c:numCache>
            </c:numRef>
          </c:val>
          <c:extLst xmlns:c16r2="http://schemas.microsoft.com/office/drawing/2015/06/chart">
            <c:ext xmlns:c16="http://schemas.microsoft.com/office/drawing/2014/chart" uri="{C3380CC4-5D6E-409C-BE32-E72D297353CC}">
              <c16:uniqueId val="{00000000-E9D8-5E4A-A47C-E9D3ADAE8F5E}"/>
            </c:ext>
          </c:extLst>
        </c:ser>
        <c:ser>
          <c:idx val="1"/>
          <c:order val="1"/>
          <c:tx>
            <c:strRef>
              <c:f>Лист1!$C$1</c:f>
              <c:strCache>
                <c:ptCount val="1"/>
                <c:pt idx="0">
                  <c:v>Участок с УНИРЕМ</c:v>
                </c:pt>
              </c:strCache>
            </c:strRef>
          </c:tx>
          <c:spPr>
            <a:solidFill>
              <a:srgbClr val="A99BBD"/>
            </a:solidFill>
            <a:ln>
              <a:noFill/>
            </a:ln>
            <a:effectLst/>
          </c:spPr>
          <c:invertIfNegative val="0"/>
          <c:cat>
            <c:strRef>
              <c:f>Лист1!$A$2:$A$7</c:f>
              <c:strCache>
                <c:ptCount val="6"/>
                <c:pt idx="0">
                  <c:v>М6</c:v>
                </c:pt>
                <c:pt idx="1">
                  <c:v>А132</c:v>
                </c:pt>
                <c:pt idx="2">
                  <c:v>1P119</c:v>
                </c:pt>
                <c:pt idx="3">
                  <c:v>М-18</c:v>
                </c:pt>
                <c:pt idx="4">
                  <c:v>P105</c:v>
                </c:pt>
                <c:pt idx="5">
                  <c:v>Краснодар</c:v>
                </c:pt>
              </c:strCache>
            </c:strRef>
          </c:cat>
          <c:val>
            <c:numRef>
              <c:f>Лист1!$C$2:$C$7</c:f>
              <c:numCache>
                <c:formatCode>General</c:formatCode>
                <c:ptCount val="6"/>
                <c:pt idx="0">
                  <c:v>10.0</c:v>
                </c:pt>
                <c:pt idx="1">
                  <c:v>0.0</c:v>
                </c:pt>
                <c:pt idx="2">
                  <c:v>10.0</c:v>
                </c:pt>
                <c:pt idx="3">
                  <c:v>0.0</c:v>
                </c:pt>
                <c:pt idx="4">
                  <c:v>0.0</c:v>
                </c:pt>
                <c:pt idx="5">
                  <c:v>15.0</c:v>
                </c:pt>
              </c:numCache>
            </c:numRef>
          </c:val>
          <c:extLst xmlns:c16r2="http://schemas.microsoft.com/office/drawing/2015/06/chart">
            <c:ext xmlns:c16="http://schemas.microsoft.com/office/drawing/2014/chart" uri="{C3380CC4-5D6E-409C-BE32-E72D297353CC}">
              <c16:uniqueId val="{00000001-E9D8-5E4A-A47C-E9D3ADAE8F5E}"/>
            </c:ext>
          </c:extLst>
        </c:ser>
        <c:dLbls>
          <c:showLegendKey val="0"/>
          <c:showVal val="0"/>
          <c:showCatName val="0"/>
          <c:showSerName val="0"/>
          <c:showPercent val="0"/>
          <c:showBubbleSize val="0"/>
        </c:dLbls>
        <c:gapWidth val="219"/>
        <c:overlap val="-27"/>
        <c:axId val="282862432"/>
        <c:axId val="282864752"/>
      </c:barChart>
      <c:catAx>
        <c:axId val="28286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crossAx val="282864752"/>
        <c:crosses val="autoZero"/>
        <c:auto val="1"/>
        <c:lblAlgn val="ctr"/>
        <c:lblOffset val="100"/>
        <c:noMultiLvlLbl val="0"/>
      </c:catAx>
      <c:valAx>
        <c:axId val="282864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crossAx val="282862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sz="1000"/>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ru-RU"/>
              <a:t>Показатель ровности по </a:t>
            </a:r>
            <a:r>
              <a:rPr lang="en-US"/>
              <a:t>IRI</a:t>
            </a:r>
            <a:endParaRPr lang="ru-RU"/>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0899569088180273"/>
          <c:y val="0.276960221180651"/>
          <c:w val="0.861655999134835"/>
          <c:h val="0.305876068376068"/>
        </c:manualLayout>
      </c:layout>
      <c:barChart>
        <c:barDir val="col"/>
        <c:grouping val="clustered"/>
        <c:varyColors val="0"/>
        <c:ser>
          <c:idx val="0"/>
          <c:order val="0"/>
          <c:tx>
            <c:strRef>
              <c:f>Лист1!$B$1</c:f>
              <c:strCache>
                <c:ptCount val="1"/>
                <c:pt idx="0">
                  <c:v>Референтный участок</c:v>
                </c:pt>
              </c:strCache>
            </c:strRef>
          </c:tx>
          <c:spPr>
            <a:solidFill>
              <a:srgbClr val="4E81BD"/>
            </a:solidFill>
            <a:ln>
              <a:noFill/>
            </a:ln>
            <a:effectLst/>
          </c:spPr>
          <c:invertIfNegative val="0"/>
          <c:cat>
            <c:strRef>
              <c:f>Лист1!$A$2:$A$7</c:f>
              <c:strCache>
                <c:ptCount val="6"/>
                <c:pt idx="0">
                  <c:v>М6</c:v>
                </c:pt>
                <c:pt idx="1">
                  <c:v>А132</c:v>
                </c:pt>
                <c:pt idx="2">
                  <c:v>1P119</c:v>
                </c:pt>
                <c:pt idx="3">
                  <c:v>М-18</c:v>
                </c:pt>
                <c:pt idx="4">
                  <c:v>P105</c:v>
                </c:pt>
                <c:pt idx="5">
                  <c:v>Краснодар</c:v>
                </c:pt>
              </c:strCache>
            </c:strRef>
          </c:cat>
          <c:val>
            <c:numRef>
              <c:f>Лист1!$B$2:$B$7</c:f>
              <c:numCache>
                <c:formatCode>General</c:formatCode>
                <c:ptCount val="6"/>
                <c:pt idx="0">
                  <c:v>2.4</c:v>
                </c:pt>
                <c:pt idx="1">
                  <c:v>2.9</c:v>
                </c:pt>
                <c:pt idx="2">
                  <c:v>2.1</c:v>
                </c:pt>
                <c:pt idx="3">
                  <c:v>1.8</c:v>
                </c:pt>
                <c:pt idx="4">
                  <c:v>2.3</c:v>
                </c:pt>
                <c:pt idx="5">
                  <c:v>2.1</c:v>
                </c:pt>
              </c:numCache>
            </c:numRef>
          </c:val>
          <c:extLst xmlns:c16r2="http://schemas.microsoft.com/office/drawing/2015/06/chart">
            <c:ext xmlns:c16="http://schemas.microsoft.com/office/drawing/2014/chart" uri="{C3380CC4-5D6E-409C-BE32-E72D297353CC}">
              <c16:uniqueId val="{00000000-53D3-B04A-85B0-53779CD48275}"/>
            </c:ext>
          </c:extLst>
        </c:ser>
        <c:ser>
          <c:idx val="1"/>
          <c:order val="1"/>
          <c:tx>
            <c:strRef>
              <c:f>Лист1!$C$1</c:f>
              <c:strCache>
                <c:ptCount val="1"/>
                <c:pt idx="0">
                  <c:v>Участок с УНИРЕМ</c:v>
                </c:pt>
              </c:strCache>
            </c:strRef>
          </c:tx>
          <c:spPr>
            <a:solidFill>
              <a:srgbClr val="C1504C"/>
            </a:solidFill>
            <a:ln>
              <a:noFill/>
            </a:ln>
            <a:effectLst/>
          </c:spPr>
          <c:invertIfNegative val="0"/>
          <c:cat>
            <c:strRef>
              <c:f>Лист1!$A$2:$A$7</c:f>
              <c:strCache>
                <c:ptCount val="6"/>
                <c:pt idx="0">
                  <c:v>М6</c:v>
                </c:pt>
                <c:pt idx="1">
                  <c:v>А132</c:v>
                </c:pt>
                <c:pt idx="2">
                  <c:v>1P119</c:v>
                </c:pt>
                <c:pt idx="3">
                  <c:v>М-18</c:v>
                </c:pt>
                <c:pt idx="4">
                  <c:v>P105</c:v>
                </c:pt>
                <c:pt idx="5">
                  <c:v>Краснодар</c:v>
                </c:pt>
              </c:strCache>
            </c:strRef>
          </c:cat>
          <c:val>
            <c:numRef>
              <c:f>Лист1!$C$2:$C$7</c:f>
              <c:numCache>
                <c:formatCode>General</c:formatCode>
                <c:ptCount val="6"/>
                <c:pt idx="0">
                  <c:v>2.3</c:v>
                </c:pt>
                <c:pt idx="1">
                  <c:v>1.9</c:v>
                </c:pt>
                <c:pt idx="2">
                  <c:v>1.8</c:v>
                </c:pt>
                <c:pt idx="3">
                  <c:v>1.4</c:v>
                </c:pt>
                <c:pt idx="4">
                  <c:v>1.8</c:v>
                </c:pt>
                <c:pt idx="5">
                  <c:v>1.9</c:v>
                </c:pt>
              </c:numCache>
            </c:numRef>
          </c:val>
          <c:extLst xmlns:c16r2="http://schemas.microsoft.com/office/drawing/2015/06/chart">
            <c:ext xmlns:c16="http://schemas.microsoft.com/office/drawing/2014/chart" uri="{C3380CC4-5D6E-409C-BE32-E72D297353CC}">
              <c16:uniqueId val="{00000001-53D3-B04A-85B0-53779CD48275}"/>
            </c:ext>
          </c:extLst>
        </c:ser>
        <c:dLbls>
          <c:showLegendKey val="0"/>
          <c:showVal val="0"/>
          <c:showCatName val="0"/>
          <c:showSerName val="0"/>
          <c:showPercent val="0"/>
          <c:showBubbleSize val="0"/>
        </c:dLbls>
        <c:gapWidth val="219"/>
        <c:overlap val="-27"/>
        <c:axId val="415807712"/>
        <c:axId val="415567488"/>
      </c:barChart>
      <c:catAx>
        <c:axId val="41580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crossAx val="415567488"/>
        <c:crosses val="autoZero"/>
        <c:auto val="1"/>
        <c:lblAlgn val="ctr"/>
        <c:lblOffset val="100"/>
        <c:noMultiLvlLbl val="0"/>
      </c:catAx>
      <c:valAx>
        <c:axId val="415567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crossAx val="415807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sz="1000"/>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960" b="0" i="0" u="none" strike="noStrike" kern="1200" spc="0" baseline="0">
                <a:solidFill>
                  <a:schemeClr val="tx1">
                    <a:lumMod val="65000"/>
                    <a:lumOff val="35000"/>
                  </a:schemeClr>
                </a:solidFill>
                <a:latin typeface="+mn-lt"/>
                <a:ea typeface="+mn-ea"/>
                <a:cs typeface="+mn-cs"/>
              </a:defRPr>
            </a:pPr>
            <a:r>
              <a:rPr lang="ru-RU"/>
              <a:t>Результаты бальной оценки автомобильных дорог</a:t>
            </a:r>
          </a:p>
        </c:rich>
      </c:tx>
      <c:layout>
        <c:manualLayout>
          <c:xMode val="edge"/>
          <c:yMode val="edge"/>
          <c:x val="0.118275862068966"/>
          <c:y val="0.0"/>
        </c:manualLayout>
      </c:layout>
      <c:overlay val="0"/>
      <c:spPr>
        <a:noFill/>
        <a:ln>
          <a:noFill/>
        </a:ln>
        <a:effectLst/>
      </c:spPr>
      <c:txPr>
        <a:bodyPr rot="0" spcFirstLastPara="1" vertOverflow="ellipsis" vert="horz" wrap="square" anchor="ctr" anchorCtr="1"/>
        <a:lstStyle/>
        <a:p>
          <a:pPr algn="ctr" rtl="0">
            <a:defRPr sz="96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0833391257127342"/>
          <c:y val="0.261238532110092"/>
          <c:w val="0.871833288080369"/>
          <c:h val="0.365906956584555"/>
        </c:manualLayout>
      </c:layout>
      <c:barChart>
        <c:barDir val="col"/>
        <c:grouping val="clustered"/>
        <c:varyColors val="0"/>
        <c:ser>
          <c:idx val="0"/>
          <c:order val="0"/>
          <c:tx>
            <c:strRef>
              <c:f>Лист1!$B$1</c:f>
              <c:strCache>
                <c:ptCount val="1"/>
                <c:pt idx="0">
                  <c:v>Референтный участок</c:v>
                </c:pt>
              </c:strCache>
            </c:strRef>
          </c:tx>
          <c:spPr>
            <a:solidFill>
              <a:srgbClr val="88A44D"/>
            </a:solidFill>
            <a:ln>
              <a:noFill/>
            </a:ln>
            <a:effectLst/>
          </c:spPr>
          <c:invertIfNegative val="0"/>
          <c:cat>
            <c:strRef>
              <c:f>Лист1!$A$2:$A$7</c:f>
              <c:strCache>
                <c:ptCount val="6"/>
                <c:pt idx="0">
                  <c:v>М6</c:v>
                </c:pt>
                <c:pt idx="1">
                  <c:v>А132</c:v>
                </c:pt>
                <c:pt idx="2">
                  <c:v>1P119</c:v>
                </c:pt>
                <c:pt idx="3">
                  <c:v>М-18</c:v>
                </c:pt>
                <c:pt idx="4">
                  <c:v>P105</c:v>
                </c:pt>
                <c:pt idx="5">
                  <c:v>Краснодар</c:v>
                </c:pt>
              </c:strCache>
            </c:strRef>
          </c:cat>
          <c:val>
            <c:numRef>
              <c:f>Лист1!$B$2:$B$7</c:f>
              <c:numCache>
                <c:formatCode>General</c:formatCode>
                <c:ptCount val="6"/>
                <c:pt idx="0">
                  <c:v>4.5</c:v>
                </c:pt>
                <c:pt idx="1">
                  <c:v>4.5</c:v>
                </c:pt>
                <c:pt idx="2">
                  <c:v>4.5</c:v>
                </c:pt>
                <c:pt idx="3">
                  <c:v>3.5</c:v>
                </c:pt>
                <c:pt idx="4">
                  <c:v>4.9</c:v>
                </c:pt>
                <c:pt idx="5">
                  <c:v>3.5</c:v>
                </c:pt>
              </c:numCache>
            </c:numRef>
          </c:val>
          <c:extLst xmlns:c16r2="http://schemas.microsoft.com/office/drawing/2015/06/chart">
            <c:ext xmlns:c16="http://schemas.microsoft.com/office/drawing/2014/chart" uri="{C3380CC4-5D6E-409C-BE32-E72D297353CC}">
              <c16:uniqueId val="{00000000-BF91-8E49-80D7-D0E159C8AD83}"/>
            </c:ext>
          </c:extLst>
        </c:ser>
        <c:ser>
          <c:idx val="1"/>
          <c:order val="1"/>
          <c:tx>
            <c:strRef>
              <c:f>Лист1!$C$1</c:f>
              <c:strCache>
                <c:ptCount val="1"/>
                <c:pt idx="0">
                  <c:v>Участок с УНИРЕМ</c:v>
                </c:pt>
              </c:strCache>
            </c:strRef>
          </c:tx>
          <c:spPr>
            <a:solidFill>
              <a:srgbClr val="B8CD95"/>
            </a:solidFill>
            <a:ln>
              <a:noFill/>
            </a:ln>
            <a:effectLst/>
          </c:spPr>
          <c:invertIfNegative val="0"/>
          <c:cat>
            <c:strRef>
              <c:f>Лист1!$A$2:$A$7</c:f>
              <c:strCache>
                <c:ptCount val="6"/>
                <c:pt idx="0">
                  <c:v>М6</c:v>
                </c:pt>
                <c:pt idx="1">
                  <c:v>А132</c:v>
                </c:pt>
                <c:pt idx="2">
                  <c:v>1P119</c:v>
                </c:pt>
                <c:pt idx="3">
                  <c:v>М-18</c:v>
                </c:pt>
                <c:pt idx="4">
                  <c:v>P105</c:v>
                </c:pt>
                <c:pt idx="5">
                  <c:v>Краснодар</c:v>
                </c:pt>
              </c:strCache>
            </c:strRef>
          </c:cat>
          <c:val>
            <c:numRef>
              <c:f>Лист1!$C$2:$C$7</c:f>
              <c:numCache>
                <c:formatCode>General</c:formatCode>
                <c:ptCount val="6"/>
                <c:pt idx="0">
                  <c:v>4.8</c:v>
                </c:pt>
                <c:pt idx="1">
                  <c:v>4.8</c:v>
                </c:pt>
                <c:pt idx="2">
                  <c:v>4.8</c:v>
                </c:pt>
                <c:pt idx="3">
                  <c:v>4.0</c:v>
                </c:pt>
                <c:pt idx="4">
                  <c:v>5.0</c:v>
                </c:pt>
                <c:pt idx="5">
                  <c:v>4.5</c:v>
                </c:pt>
              </c:numCache>
            </c:numRef>
          </c:val>
          <c:extLst xmlns:c16r2="http://schemas.microsoft.com/office/drawing/2015/06/chart">
            <c:ext xmlns:c16="http://schemas.microsoft.com/office/drawing/2014/chart" uri="{C3380CC4-5D6E-409C-BE32-E72D297353CC}">
              <c16:uniqueId val="{00000001-BF91-8E49-80D7-D0E159C8AD83}"/>
            </c:ext>
          </c:extLst>
        </c:ser>
        <c:dLbls>
          <c:showLegendKey val="0"/>
          <c:showVal val="0"/>
          <c:showCatName val="0"/>
          <c:showSerName val="0"/>
          <c:showPercent val="0"/>
          <c:showBubbleSize val="0"/>
        </c:dLbls>
        <c:gapWidth val="219"/>
        <c:overlap val="-27"/>
        <c:axId val="415594192"/>
        <c:axId val="415596512"/>
      </c:barChart>
      <c:catAx>
        <c:axId val="41559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ru-RU"/>
          </a:p>
        </c:txPr>
        <c:crossAx val="415596512"/>
        <c:crosses val="autoZero"/>
        <c:auto val="1"/>
        <c:lblAlgn val="ctr"/>
        <c:lblOffset val="100"/>
        <c:noMultiLvlLbl val="0"/>
      </c:catAx>
      <c:valAx>
        <c:axId val="415596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ru-RU"/>
          </a:p>
        </c:txPr>
        <c:crossAx val="415594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sz="800"/>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01799D-F1A5-3640-B2C7-3C539F4A2230}"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ru-RU"/>
        </a:p>
      </dgm:t>
    </dgm:pt>
    <dgm:pt modelId="{30F58BDF-3D3E-5840-85CF-63A218061CF8}">
      <dgm:prSet phldrT="[Текст]" custT="1"/>
      <dgm:spPr>
        <a:noFill/>
        <a:ln w="25400">
          <a:solidFill>
            <a:srgbClr val="F45141"/>
          </a:solidFill>
        </a:ln>
      </dgm:spPr>
      <dgm:t>
        <a:bodyPr/>
        <a:lstStyle/>
        <a:p>
          <a:pPr algn="ctr"/>
          <a:r>
            <a:rPr lang="ru-RU" sz="1400" dirty="0">
              <a:solidFill>
                <a:schemeClr val="tx1"/>
              </a:solidFill>
            </a:rPr>
            <a:t>Нежелание подрядчиков внедрять новые материалы</a:t>
          </a:r>
        </a:p>
      </dgm:t>
    </dgm:pt>
    <dgm:pt modelId="{C1B583B5-94BE-6A46-9A15-5DA77B54C0E6}" type="parTrans" cxnId="{481D8544-B307-B242-8DBE-6058B38996D7}">
      <dgm:prSet/>
      <dgm:spPr/>
      <dgm:t>
        <a:bodyPr/>
        <a:lstStyle/>
        <a:p>
          <a:endParaRPr lang="ru-RU" sz="1200"/>
        </a:p>
      </dgm:t>
    </dgm:pt>
    <dgm:pt modelId="{C325F2D5-5A21-5144-A743-0E8C04DA604F}" type="sibTrans" cxnId="{481D8544-B307-B242-8DBE-6058B38996D7}">
      <dgm:prSet/>
      <dgm:spPr/>
      <dgm:t>
        <a:bodyPr/>
        <a:lstStyle/>
        <a:p>
          <a:endParaRPr lang="ru-RU" sz="1200"/>
        </a:p>
      </dgm:t>
    </dgm:pt>
    <dgm:pt modelId="{8481C5A4-81E9-9D48-8903-0CAA075CFF62}">
      <dgm:prSet phldrT="[Текст]" custT="1"/>
      <dgm:spPr>
        <a:noFill/>
        <a:ln w="25400">
          <a:solidFill>
            <a:srgbClr val="FEE831"/>
          </a:solidFill>
        </a:ln>
      </dgm:spPr>
      <dgm:t>
        <a:bodyPr/>
        <a:lstStyle/>
        <a:p>
          <a:r>
            <a:rPr lang="ru-RU" sz="1050" dirty="0">
              <a:solidFill>
                <a:schemeClr val="tx1"/>
              </a:solidFill>
            </a:rPr>
            <a:t>Негативный опыт от применения некачественных модификаторов на основе резиновой крошки</a:t>
          </a:r>
        </a:p>
      </dgm:t>
    </dgm:pt>
    <dgm:pt modelId="{592B1342-03C3-1C4D-B1A0-76C8249ECA13}" type="parTrans" cxnId="{9237E6BA-D820-254D-8DF7-23BEA5CDE55D}">
      <dgm:prSet/>
      <dgm:spPr/>
      <dgm:t>
        <a:bodyPr/>
        <a:lstStyle/>
        <a:p>
          <a:endParaRPr lang="ru-RU" sz="1200"/>
        </a:p>
      </dgm:t>
    </dgm:pt>
    <dgm:pt modelId="{B4F2BA5A-EB1E-5D42-877A-1AAA4CA432C2}" type="sibTrans" cxnId="{9237E6BA-D820-254D-8DF7-23BEA5CDE55D}">
      <dgm:prSet/>
      <dgm:spPr/>
      <dgm:t>
        <a:bodyPr/>
        <a:lstStyle/>
        <a:p>
          <a:endParaRPr lang="ru-RU" sz="1200"/>
        </a:p>
      </dgm:t>
    </dgm:pt>
    <dgm:pt modelId="{41E86D36-7278-994D-A015-3A2FADB7F847}">
      <dgm:prSet phldrT="[Текст]" custT="1"/>
      <dgm:spPr/>
      <dgm:t>
        <a:bodyPr/>
        <a:lstStyle/>
        <a:p>
          <a:r>
            <a:rPr lang="ru-RU" sz="1000" dirty="0"/>
            <a:t>Производство</a:t>
          </a:r>
          <a:r>
            <a:rPr lang="ru-RU" sz="1000" baseline="0" dirty="0"/>
            <a:t> модификаторов на основе необработанной резиновой крошки</a:t>
          </a:r>
          <a:endParaRPr lang="ru-RU" sz="1000" dirty="0"/>
        </a:p>
      </dgm:t>
    </dgm:pt>
    <dgm:pt modelId="{094EF372-D2A9-214F-B4C4-49DAD328E97D}" type="parTrans" cxnId="{4EED49A6-8124-7242-B93C-5287099F7BE1}">
      <dgm:prSet/>
      <dgm:spPr/>
      <dgm:t>
        <a:bodyPr/>
        <a:lstStyle/>
        <a:p>
          <a:endParaRPr lang="ru-RU" sz="1200"/>
        </a:p>
      </dgm:t>
    </dgm:pt>
    <dgm:pt modelId="{1D3E4C37-3BF1-7D4B-986E-1E9D4B7FD577}" type="sibTrans" cxnId="{4EED49A6-8124-7242-B93C-5287099F7BE1}">
      <dgm:prSet/>
      <dgm:spPr/>
      <dgm:t>
        <a:bodyPr/>
        <a:lstStyle/>
        <a:p>
          <a:endParaRPr lang="ru-RU" sz="1200"/>
        </a:p>
      </dgm:t>
    </dgm:pt>
    <dgm:pt modelId="{EE12B562-5108-474E-81A6-F3AED1A6F709}">
      <dgm:prSet phldrT="[Текст]" custT="1"/>
      <dgm:spPr>
        <a:noFill/>
        <a:ln w="25400">
          <a:solidFill>
            <a:srgbClr val="57A9DD"/>
          </a:solidFill>
        </a:ln>
      </dgm:spPr>
      <dgm:t>
        <a:bodyPr/>
        <a:lstStyle/>
        <a:p>
          <a:r>
            <a:rPr lang="ru-RU" sz="1050" dirty="0">
              <a:solidFill>
                <a:schemeClr val="tx1"/>
              </a:solidFill>
            </a:rPr>
            <a:t>Слабое сопровождение пилотных проектов</a:t>
          </a:r>
        </a:p>
      </dgm:t>
    </dgm:pt>
    <dgm:pt modelId="{37AFCD5C-7D1D-C341-B346-AC67023CEE9E}" type="parTrans" cxnId="{66EBBDA6-0979-BB45-90F6-F59B36D6B30C}">
      <dgm:prSet/>
      <dgm:spPr/>
      <dgm:t>
        <a:bodyPr/>
        <a:lstStyle/>
        <a:p>
          <a:endParaRPr lang="ru-RU" sz="1200"/>
        </a:p>
      </dgm:t>
    </dgm:pt>
    <dgm:pt modelId="{AECF7C68-E9EA-6648-8DB2-E2AF3A184848}" type="sibTrans" cxnId="{66EBBDA6-0979-BB45-90F6-F59B36D6B30C}">
      <dgm:prSet/>
      <dgm:spPr/>
      <dgm:t>
        <a:bodyPr/>
        <a:lstStyle/>
        <a:p>
          <a:endParaRPr lang="ru-RU" sz="1200"/>
        </a:p>
      </dgm:t>
    </dgm:pt>
    <dgm:pt modelId="{C2471571-EBF9-EA45-87D7-722779CE3D14}">
      <dgm:prSet custT="1"/>
      <dgm:spPr>
        <a:noFill/>
        <a:ln w="25400">
          <a:solidFill>
            <a:srgbClr val="33A76B"/>
          </a:solidFill>
        </a:ln>
      </dgm:spPr>
      <dgm:t>
        <a:bodyPr/>
        <a:lstStyle/>
        <a:p>
          <a:r>
            <a:rPr lang="ru-RU" sz="900" dirty="0" smtClean="0">
              <a:solidFill>
                <a:schemeClr val="tx1"/>
              </a:solidFill>
            </a:rPr>
            <a:t>Технологические</a:t>
          </a:r>
        </a:p>
        <a:p>
          <a:r>
            <a:rPr lang="ru-RU" sz="1000" dirty="0" smtClean="0">
              <a:solidFill>
                <a:schemeClr val="tx1"/>
              </a:solidFill>
            </a:rPr>
            <a:t> </a:t>
          </a:r>
          <a:r>
            <a:rPr lang="ru-RU" sz="1000" dirty="0">
              <a:solidFill>
                <a:schemeClr val="tx1"/>
              </a:solidFill>
            </a:rPr>
            <a:t>проблемы</a:t>
          </a:r>
        </a:p>
      </dgm:t>
    </dgm:pt>
    <dgm:pt modelId="{B87CAC9B-2DE6-BF45-A70E-EFB14AD96D84}" type="parTrans" cxnId="{4C3D272B-A315-B34B-A469-E89C5B476D7C}">
      <dgm:prSet/>
      <dgm:spPr/>
      <dgm:t>
        <a:bodyPr/>
        <a:lstStyle/>
        <a:p>
          <a:endParaRPr lang="ru-RU" sz="1200"/>
        </a:p>
      </dgm:t>
    </dgm:pt>
    <dgm:pt modelId="{7847AEEF-EF0E-7843-8A94-89DBF2AD27A8}" type="sibTrans" cxnId="{4C3D272B-A315-B34B-A469-E89C5B476D7C}">
      <dgm:prSet/>
      <dgm:spPr/>
      <dgm:t>
        <a:bodyPr/>
        <a:lstStyle/>
        <a:p>
          <a:endParaRPr lang="ru-RU" sz="1200"/>
        </a:p>
      </dgm:t>
    </dgm:pt>
    <dgm:pt modelId="{AB3A3383-7B93-DB43-A46C-8DE3A5D09CC9}">
      <dgm:prSet custT="1"/>
      <dgm:spPr/>
      <dgm:t>
        <a:bodyPr/>
        <a:lstStyle/>
        <a:p>
          <a:r>
            <a:rPr lang="ru-RU" sz="900" dirty="0"/>
            <a:t>Невозможно подобрать состав </a:t>
          </a:r>
          <a:r>
            <a:rPr lang="ru-RU" sz="900" dirty="0" err="1"/>
            <a:t>абс</a:t>
          </a:r>
          <a:endParaRPr lang="ru-RU" sz="900" dirty="0"/>
        </a:p>
      </dgm:t>
    </dgm:pt>
    <dgm:pt modelId="{79304D03-516B-4A42-B17F-8D8774E446DA}" type="parTrans" cxnId="{638BEB5D-F814-E44A-9623-BF446BE21230}">
      <dgm:prSet/>
      <dgm:spPr/>
      <dgm:t>
        <a:bodyPr/>
        <a:lstStyle/>
        <a:p>
          <a:endParaRPr lang="ru-RU" sz="1200"/>
        </a:p>
      </dgm:t>
    </dgm:pt>
    <dgm:pt modelId="{9B0C6088-2119-E64E-AACF-C6619DC2C99F}" type="sibTrans" cxnId="{638BEB5D-F814-E44A-9623-BF446BE21230}">
      <dgm:prSet/>
      <dgm:spPr/>
      <dgm:t>
        <a:bodyPr/>
        <a:lstStyle/>
        <a:p>
          <a:endParaRPr lang="ru-RU" sz="1200"/>
        </a:p>
      </dgm:t>
    </dgm:pt>
    <dgm:pt modelId="{6A4ADE93-8136-5F45-9671-3CC5AB547087}">
      <dgm:prSet custT="1"/>
      <dgm:spPr/>
      <dgm:t>
        <a:bodyPr/>
        <a:lstStyle/>
        <a:p>
          <a:r>
            <a:rPr lang="ru-RU" sz="900" dirty="0"/>
            <a:t>Проблемы с уплотнением смеси</a:t>
          </a:r>
        </a:p>
      </dgm:t>
    </dgm:pt>
    <dgm:pt modelId="{12AF2058-1D2D-8044-BBF0-38E7828A4BF5}" type="parTrans" cxnId="{84F84A75-2F57-EA4A-BD0C-05FF33460CA0}">
      <dgm:prSet/>
      <dgm:spPr/>
      <dgm:t>
        <a:bodyPr/>
        <a:lstStyle/>
        <a:p>
          <a:endParaRPr lang="ru-RU" sz="1200"/>
        </a:p>
      </dgm:t>
    </dgm:pt>
    <dgm:pt modelId="{4EEE6437-1F1D-D94B-9427-6BE08D4F3093}" type="sibTrans" cxnId="{84F84A75-2F57-EA4A-BD0C-05FF33460CA0}">
      <dgm:prSet/>
      <dgm:spPr/>
      <dgm:t>
        <a:bodyPr/>
        <a:lstStyle/>
        <a:p>
          <a:endParaRPr lang="ru-RU" sz="1200"/>
        </a:p>
      </dgm:t>
    </dgm:pt>
    <dgm:pt modelId="{039668B0-2E4A-1D41-8F8B-9CA574214091}">
      <dgm:prSet custT="1"/>
      <dgm:spPr/>
      <dgm:t>
        <a:bodyPr/>
        <a:lstStyle/>
        <a:p>
          <a:r>
            <a:rPr lang="ru-RU" sz="900" dirty="0"/>
            <a:t>Разуплотнение</a:t>
          </a:r>
        </a:p>
      </dgm:t>
    </dgm:pt>
    <dgm:pt modelId="{7C5742B2-5478-9544-9582-18B5D65703E1}" type="parTrans" cxnId="{1A82B8E3-BD12-384F-9B9F-E2000E0D9BF4}">
      <dgm:prSet/>
      <dgm:spPr/>
      <dgm:t>
        <a:bodyPr/>
        <a:lstStyle/>
        <a:p>
          <a:endParaRPr lang="ru-RU" sz="1200"/>
        </a:p>
      </dgm:t>
    </dgm:pt>
    <dgm:pt modelId="{FE4C5D70-432F-2041-BA72-3CE4EBDD8E94}" type="sibTrans" cxnId="{1A82B8E3-BD12-384F-9B9F-E2000E0D9BF4}">
      <dgm:prSet/>
      <dgm:spPr/>
      <dgm:t>
        <a:bodyPr/>
        <a:lstStyle/>
        <a:p>
          <a:endParaRPr lang="ru-RU" sz="1200"/>
        </a:p>
      </dgm:t>
    </dgm:pt>
    <dgm:pt modelId="{D1943368-DD27-BB4C-9803-1204B79CE6F2}">
      <dgm:prSet custT="1"/>
      <dgm:spPr/>
      <dgm:t>
        <a:bodyPr/>
        <a:lstStyle/>
        <a:p>
          <a:r>
            <a:rPr lang="ru-RU" sz="900" dirty="0"/>
            <a:t>Несовместимость модификатора с местным битумом</a:t>
          </a:r>
        </a:p>
      </dgm:t>
    </dgm:pt>
    <dgm:pt modelId="{03D3B995-BBDC-6C46-99D1-AD58052F7F7D}" type="parTrans" cxnId="{D769F982-75CF-4446-BF48-1BDE9EC7CE09}">
      <dgm:prSet/>
      <dgm:spPr/>
      <dgm:t>
        <a:bodyPr/>
        <a:lstStyle/>
        <a:p>
          <a:endParaRPr lang="ru-RU" sz="1200"/>
        </a:p>
      </dgm:t>
    </dgm:pt>
    <dgm:pt modelId="{DDCE7540-854B-0D40-9DD7-0938C7670ED2}" type="sibTrans" cxnId="{D769F982-75CF-4446-BF48-1BDE9EC7CE09}">
      <dgm:prSet/>
      <dgm:spPr/>
      <dgm:t>
        <a:bodyPr/>
        <a:lstStyle/>
        <a:p>
          <a:endParaRPr lang="ru-RU" sz="1200"/>
        </a:p>
      </dgm:t>
    </dgm:pt>
    <dgm:pt modelId="{B0A52A1B-606A-8D47-AE82-E19E8621B1F3}">
      <dgm:prSet custT="1"/>
      <dgm:spPr/>
      <dgm:t>
        <a:bodyPr/>
        <a:lstStyle/>
        <a:p>
          <a:r>
            <a:rPr lang="ru-RU" sz="900" dirty="0"/>
            <a:t>Отсутствие стабилизации ЩМА</a:t>
          </a:r>
        </a:p>
      </dgm:t>
    </dgm:pt>
    <dgm:pt modelId="{79756467-E5F7-934E-967C-9A2401CD3BF2}" type="parTrans" cxnId="{D198DC05-5A50-E940-B517-8E8AF97BADBE}">
      <dgm:prSet/>
      <dgm:spPr/>
      <dgm:t>
        <a:bodyPr/>
        <a:lstStyle/>
        <a:p>
          <a:endParaRPr lang="ru-RU" sz="1200"/>
        </a:p>
      </dgm:t>
    </dgm:pt>
    <dgm:pt modelId="{3AC70EE9-86D8-2D44-97C6-4436C97E7024}" type="sibTrans" cxnId="{D198DC05-5A50-E940-B517-8E8AF97BADBE}">
      <dgm:prSet/>
      <dgm:spPr/>
      <dgm:t>
        <a:bodyPr/>
        <a:lstStyle/>
        <a:p>
          <a:endParaRPr lang="ru-RU" sz="1200"/>
        </a:p>
      </dgm:t>
    </dgm:pt>
    <dgm:pt modelId="{39ED6078-1D80-6E41-AAF2-DE49ABC36A36}">
      <dgm:prSet custT="1"/>
      <dgm:spPr/>
      <dgm:t>
        <a:bodyPr/>
        <a:lstStyle/>
        <a:p>
          <a:r>
            <a:rPr lang="ru-RU" sz="900" dirty="0"/>
            <a:t>Шелушение</a:t>
          </a:r>
        </a:p>
      </dgm:t>
    </dgm:pt>
    <dgm:pt modelId="{9CE76FFA-81B0-664B-88DE-5515058C361E}" type="parTrans" cxnId="{118069C8-FB87-0349-941A-FB3152B4BA12}">
      <dgm:prSet/>
      <dgm:spPr/>
      <dgm:t>
        <a:bodyPr/>
        <a:lstStyle/>
        <a:p>
          <a:endParaRPr lang="ru-RU" sz="1200"/>
        </a:p>
      </dgm:t>
    </dgm:pt>
    <dgm:pt modelId="{DFB575EC-741E-604C-9F0A-F77B6EB1B03B}" type="sibTrans" cxnId="{118069C8-FB87-0349-941A-FB3152B4BA12}">
      <dgm:prSet/>
      <dgm:spPr/>
      <dgm:t>
        <a:bodyPr/>
        <a:lstStyle/>
        <a:p>
          <a:endParaRPr lang="ru-RU" sz="1200"/>
        </a:p>
      </dgm:t>
    </dgm:pt>
    <dgm:pt modelId="{76CDF316-A46A-D945-A689-4D2716306328}">
      <dgm:prSet custT="1"/>
      <dgm:spPr/>
      <dgm:t>
        <a:bodyPr/>
        <a:lstStyle/>
        <a:p>
          <a:r>
            <a:rPr lang="ru-RU" sz="900" dirty="0"/>
            <a:t>Микроволна</a:t>
          </a:r>
        </a:p>
      </dgm:t>
    </dgm:pt>
    <dgm:pt modelId="{7D47FE3B-9224-9143-B99D-E7C822820667}" type="parTrans" cxnId="{6AC7FBAB-5BF4-5A48-8484-C15791FD100E}">
      <dgm:prSet/>
      <dgm:spPr/>
      <dgm:t>
        <a:bodyPr/>
        <a:lstStyle/>
        <a:p>
          <a:endParaRPr lang="ru-RU" sz="1200"/>
        </a:p>
      </dgm:t>
    </dgm:pt>
    <dgm:pt modelId="{37A4CA69-209D-624B-AC42-47922672617E}" type="sibTrans" cxnId="{6AC7FBAB-5BF4-5A48-8484-C15791FD100E}">
      <dgm:prSet/>
      <dgm:spPr/>
      <dgm:t>
        <a:bodyPr/>
        <a:lstStyle/>
        <a:p>
          <a:endParaRPr lang="ru-RU" sz="1200"/>
        </a:p>
      </dgm:t>
    </dgm:pt>
    <dgm:pt modelId="{9B3FBD90-DA7A-7D4A-A100-86A7A3EA85DA}">
      <dgm:prSet custT="1"/>
      <dgm:spPr/>
      <dgm:t>
        <a:bodyPr/>
        <a:lstStyle/>
        <a:p>
          <a:r>
            <a:rPr lang="ru-RU" sz="900" dirty="0"/>
            <a:t>Головокружение</a:t>
          </a:r>
        </a:p>
      </dgm:t>
    </dgm:pt>
    <dgm:pt modelId="{298D0CA9-8E48-5443-8F22-CC29FF39B779}" type="parTrans" cxnId="{DD85BBBA-AC11-CC46-B392-5F9A86D9F163}">
      <dgm:prSet/>
      <dgm:spPr/>
      <dgm:t>
        <a:bodyPr/>
        <a:lstStyle/>
        <a:p>
          <a:endParaRPr lang="ru-RU" sz="1200"/>
        </a:p>
      </dgm:t>
    </dgm:pt>
    <dgm:pt modelId="{5647CB54-45F4-9640-9629-F5DA9E83BCD5}" type="sibTrans" cxnId="{DD85BBBA-AC11-CC46-B392-5F9A86D9F163}">
      <dgm:prSet/>
      <dgm:spPr/>
      <dgm:t>
        <a:bodyPr/>
        <a:lstStyle/>
        <a:p>
          <a:endParaRPr lang="ru-RU" sz="1200"/>
        </a:p>
      </dgm:t>
    </dgm:pt>
    <dgm:pt modelId="{AB365A8E-AD7C-7848-8A8B-7AE0BEB5F1CD}">
      <dgm:prSet phldrT="[Текст]" custT="1"/>
      <dgm:spPr/>
      <dgm:t>
        <a:bodyPr/>
        <a:lstStyle/>
        <a:p>
          <a:r>
            <a:rPr lang="ru-RU" sz="1000" dirty="0"/>
            <a:t>Поставки контрафактной продукции</a:t>
          </a:r>
        </a:p>
      </dgm:t>
    </dgm:pt>
    <dgm:pt modelId="{2A8F9AA3-5070-E746-B048-809C0E6A5782}" type="parTrans" cxnId="{856EA2CC-B3CD-F44C-8889-ECD0293DBC23}">
      <dgm:prSet/>
      <dgm:spPr/>
      <dgm:t>
        <a:bodyPr/>
        <a:lstStyle/>
        <a:p>
          <a:endParaRPr lang="ru-RU" sz="1200"/>
        </a:p>
      </dgm:t>
    </dgm:pt>
    <dgm:pt modelId="{FAF12568-2A37-4E4A-BC94-03E20F58010C}" type="sibTrans" cxnId="{856EA2CC-B3CD-F44C-8889-ECD0293DBC23}">
      <dgm:prSet/>
      <dgm:spPr/>
      <dgm:t>
        <a:bodyPr/>
        <a:lstStyle/>
        <a:p>
          <a:endParaRPr lang="ru-RU" sz="1200"/>
        </a:p>
      </dgm:t>
    </dgm:pt>
    <dgm:pt modelId="{F5FAFCC8-B8FF-054D-A441-8F161FF86E7F}">
      <dgm:prSet phldrT="[Текст]" custT="1"/>
      <dgm:spPr/>
      <dgm:t>
        <a:bodyPr/>
        <a:lstStyle/>
        <a:p>
          <a:r>
            <a:rPr lang="ru-RU" sz="1000" dirty="0"/>
            <a:t>Отсутствие технологических регламентов для работы с модификаторами</a:t>
          </a:r>
        </a:p>
      </dgm:t>
    </dgm:pt>
    <dgm:pt modelId="{6CB8076E-52EC-C948-AE57-8857E7E9456C}" type="parTrans" cxnId="{5A8BD276-3D36-564C-A73A-69CF6205077B}">
      <dgm:prSet/>
      <dgm:spPr/>
      <dgm:t>
        <a:bodyPr/>
        <a:lstStyle/>
        <a:p>
          <a:endParaRPr lang="ru-RU" sz="1200"/>
        </a:p>
      </dgm:t>
    </dgm:pt>
    <dgm:pt modelId="{68F1A4CD-47D6-594E-869E-8C50B96FA51C}" type="sibTrans" cxnId="{5A8BD276-3D36-564C-A73A-69CF6205077B}">
      <dgm:prSet/>
      <dgm:spPr/>
      <dgm:t>
        <a:bodyPr/>
        <a:lstStyle/>
        <a:p>
          <a:endParaRPr lang="ru-RU" sz="1200"/>
        </a:p>
      </dgm:t>
    </dgm:pt>
    <dgm:pt modelId="{78090E4B-FB38-9E44-B93F-1E2C3E8EF9AE}">
      <dgm:prSet phldrT="[Текст]" custT="1"/>
      <dgm:spPr/>
      <dgm:t>
        <a:bodyPr/>
        <a:lstStyle/>
        <a:p>
          <a:r>
            <a:rPr lang="ru-RU" sz="1000" dirty="0"/>
            <a:t>Отсутствие службы сопровождения проектов</a:t>
          </a:r>
        </a:p>
      </dgm:t>
    </dgm:pt>
    <dgm:pt modelId="{5A0F41BB-B544-C44E-AB0F-09EBF47554CC}" type="parTrans" cxnId="{840840AA-D412-BF49-9D04-FD9AAE38BF16}">
      <dgm:prSet/>
      <dgm:spPr/>
      <dgm:t>
        <a:bodyPr/>
        <a:lstStyle/>
        <a:p>
          <a:endParaRPr lang="ru-RU" sz="1200"/>
        </a:p>
      </dgm:t>
    </dgm:pt>
    <dgm:pt modelId="{EA53882D-CCCF-F049-AA1F-E3022179D596}" type="sibTrans" cxnId="{840840AA-D412-BF49-9D04-FD9AAE38BF16}">
      <dgm:prSet/>
      <dgm:spPr/>
      <dgm:t>
        <a:bodyPr/>
        <a:lstStyle/>
        <a:p>
          <a:endParaRPr lang="ru-RU" sz="1200"/>
        </a:p>
      </dgm:t>
    </dgm:pt>
    <dgm:pt modelId="{1AA1CE7C-5880-584E-BA29-4F6210CB9D5A}" type="pres">
      <dgm:prSet presAssocID="{8501799D-F1A5-3640-B2C7-3C539F4A2230}" presName="rootnode" presStyleCnt="0">
        <dgm:presLayoutVars>
          <dgm:chMax/>
          <dgm:chPref/>
          <dgm:dir/>
          <dgm:animLvl val="lvl"/>
        </dgm:presLayoutVars>
      </dgm:prSet>
      <dgm:spPr/>
      <dgm:t>
        <a:bodyPr/>
        <a:lstStyle/>
        <a:p>
          <a:endParaRPr lang="ru-RU"/>
        </a:p>
      </dgm:t>
    </dgm:pt>
    <dgm:pt modelId="{34FE23A4-8E9D-B64D-BB87-E394A5D7A327}" type="pres">
      <dgm:prSet presAssocID="{30F58BDF-3D3E-5840-85CF-63A218061CF8}" presName="composite" presStyleCnt="0"/>
      <dgm:spPr/>
    </dgm:pt>
    <dgm:pt modelId="{FB6CA34F-8A24-FF41-BBDE-7930CC7D55E2}" type="pres">
      <dgm:prSet presAssocID="{30F58BDF-3D3E-5840-85CF-63A218061CF8}" presName="bentUpArrow1" presStyleLbl="alignImgPlace1" presStyleIdx="0" presStyleCnt="3" custScaleY="115580" custLinFactNeighborX="-24227" custLinFactNeighborY="36326"/>
      <dgm:spPr/>
    </dgm:pt>
    <dgm:pt modelId="{21D8FFBD-F5E4-D749-9EB2-37611E7E8819}" type="pres">
      <dgm:prSet presAssocID="{30F58BDF-3D3E-5840-85CF-63A218061CF8}" presName="ParentText" presStyleLbl="node1" presStyleIdx="0" presStyleCnt="4" custScaleX="175496" custScaleY="175496" custLinFactNeighborY="-16397">
        <dgm:presLayoutVars>
          <dgm:chMax val="1"/>
          <dgm:chPref val="1"/>
          <dgm:bulletEnabled val="1"/>
        </dgm:presLayoutVars>
      </dgm:prSet>
      <dgm:spPr/>
      <dgm:t>
        <a:bodyPr/>
        <a:lstStyle/>
        <a:p>
          <a:endParaRPr lang="ru-RU"/>
        </a:p>
      </dgm:t>
    </dgm:pt>
    <dgm:pt modelId="{F8D86530-CCB4-A34A-A195-D2F8F2963B5E}" type="pres">
      <dgm:prSet presAssocID="{30F58BDF-3D3E-5840-85CF-63A218061CF8}" presName="ChildText" presStyleLbl="revTx" presStyleIdx="0" presStyleCnt="3" custScaleX="412984" custScaleY="196076" custLinFactX="100000" custLinFactNeighborX="111384" custLinFactNeighborY="-22029">
        <dgm:presLayoutVars>
          <dgm:chMax val="0"/>
          <dgm:chPref val="0"/>
          <dgm:bulletEnabled val="1"/>
        </dgm:presLayoutVars>
      </dgm:prSet>
      <dgm:spPr/>
      <dgm:t>
        <a:bodyPr/>
        <a:lstStyle/>
        <a:p>
          <a:endParaRPr lang="ru-RU"/>
        </a:p>
      </dgm:t>
    </dgm:pt>
    <dgm:pt modelId="{62B34C7E-3142-E244-9FA1-8B9145AB5BFA}" type="pres">
      <dgm:prSet presAssocID="{C325F2D5-5A21-5144-A743-0E8C04DA604F}" presName="sibTrans" presStyleCnt="0"/>
      <dgm:spPr/>
    </dgm:pt>
    <dgm:pt modelId="{267DA987-C0C7-5344-B614-13C54B8ACEBB}" type="pres">
      <dgm:prSet presAssocID="{8481C5A4-81E9-9D48-8903-0CAA075CFF62}" presName="composite" presStyleCnt="0"/>
      <dgm:spPr/>
    </dgm:pt>
    <dgm:pt modelId="{04896934-2D2B-784E-8BDD-811262A44483}" type="pres">
      <dgm:prSet presAssocID="{8481C5A4-81E9-9D48-8903-0CAA075CFF62}" presName="bentUpArrow1" presStyleLbl="alignImgPlace1" presStyleIdx="1" presStyleCnt="3" custLinFactNeighborX="-88651" custLinFactNeighborY="27750"/>
      <dgm:spPr/>
    </dgm:pt>
    <dgm:pt modelId="{388E3631-71EA-0F4C-9C9E-24133F10D00D}" type="pres">
      <dgm:prSet presAssocID="{8481C5A4-81E9-9D48-8903-0CAA075CFF62}" presName="ParentText" presStyleLbl="node1" presStyleIdx="1" presStyleCnt="4" custScaleX="158077" custScaleY="158077" custLinFactNeighborX="-54847" custLinFactNeighborY="-1341">
        <dgm:presLayoutVars>
          <dgm:chMax val="1"/>
          <dgm:chPref val="1"/>
          <dgm:bulletEnabled val="1"/>
        </dgm:presLayoutVars>
      </dgm:prSet>
      <dgm:spPr/>
      <dgm:t>
        <a:bodyPr/>
        <a:lstStyle/>
        <a:p>
          <a:endParaRPr lang="ru-RU"/>
        </a:p>
      </dgm:t>
    </dgm:pt>
    <dgm:pt modelId="{D11A88F7-9D0E-674D-84ED-0AE4629C1B7E}" type="pres">
      <dgm:prSet presAssocID="{8481C5A4-81E9-9D48-8903-0CAA075CFF62}" presName="ChildText" presStyleLbl="revTx" presStyleIdx="1" presStyleCnt="3" custScaleX="360686" custLinFactNeighborX="95478" custLinFactNeighborY="-886">
        <dgm:presLayoutVars>
          <dgm:chMax val="0"/>
          <dgm:chPref val="0"/>
          <dgm:bulletEnabled val="1"/>
        </dgm:presLayoutVars>
      </dgm:prSet>
      <dgm:spPr/>
      <dgm:t>
        <a:bodyPr/>
        <a:lstStyle/>
        <a:p>
          <a:endParaRPr lang="ru-RU"/>
        </a:p>
      </dgm:t>
    </dgm:pt>
    <dgm:pt modelId="{11E303D8-8E1C-DB4D-81A9-F8E9492F9598}" type="pres">
      <dgm:prSet presAssocID="{B4F2BA5A-EB1E-5D42-877A-1AAA4CA432C2}" presName="sibTrans" presStyleCnt="0"/>
      <dgm:spPr/>
    </dgm:pt>
    <dgm:pt modelId="{933FB1F2-1B57-F045-A9FD-420857EFB9ED}" type="pres">
      <dgm:prSet presAssocID="{EE12B562-5108-474E-81A6-F3AED1A6F709}" presName="composite" presStyleCnt="0"/>
      <dgm:spPr/>
    </dgm:pt>
    <dgm:pt modelId="{C3FFA905-0971-CA46-A8DA-B2DE5EA67634}" type="pres">
      <dgm:prSet presAssocID="{EE12B562-5108-474E-81A6-F3AED1A6F709}" presName="bentUpArrow1" presStyleLbl="alignImgPlace1" presStyleIdx="2" presStyleCnt="3" custScaleX="76613" custScaleY="76613" custLinFactX="-42605" custLinFactNeighborX="-100000" custLinFactNeighborY="15612"/>
      <dgm:spPr/>
    </dgm:pt>
    <dgm:pt modelId="{6EF081B7-6615-844A-96D2-0C2542EEB0F6}" type="pres">
      <dgm:prSet presAssocID="{EE12B562-5108-474E-81A6-F3AED1A6F709}" presName="ParentText" presStyleLbl="node1" presStyleIdx="2" presStyleCnt="4" custScaleX="140211" custScaleY="140211" custLinFactX="-7232" custLinFactNeighborX="-100000" custLinFactNeighborY="6252">
        <dgm:presLayoutVars>
          <dgm:chMax val="1"/>
          <dgm:chPref val="1"/>
          <dgm:bulletEnabled val="1"/>
        </dgm:presLayoutVars>
      </dgm:prSet>
      <dgm:spPr/>
      <dgm:t>
        <a:bodyPr/>
        <a:lstStyle/>
        <a:p>
          <a:endParaRPr lang="ru-RU"/>
        </a:p>
      </dgm:t>
    </dgm:pt>
    <dgm:pt modelId="{792F749C-E018-6D46-91C7-490FA3F6FA9D}" type="pres">
      <dgm:prSet presAssocID="{EE12B562-5108-474E-81A6-F3AED1A6F709}" presName="ChildText" presStyleLbl="revTx" presStyleIdx="2" presStyleCnt="3" custScaleX="292337" custScaleY="121364" custLinFactNeighborX="-21014" custLinFactNeighborY="779">
        <dgm:presLayoutVars>
          <dgm:chMax val="0"/>
          <dgm:chPref val="0"/>
          <dgm:bulletEnabled val="1"/>
        </dgm:presLayoutVars>
      </dgm:prSet>
      <dgm:spPr/>
      <dgm:t>
        <a:bodyPr/>
        <a:lstStyle/>
        <a:p>
          <a:endParaRPr lang="ru-RU"/>
        </a:p>
      </dgm:t>
    </dgm:pt>
    <dgm:pt modelId="{34CC548F-A991-0D48-96B5-B59A7A791585}" type="pres">
      <dgm:prSet presAssocID="{AECF7C68-E9EA-6648-8DB2-E2AF3A184848}" presName="sibTrans" presStyleCnt="0"/>
      <dgm:spPr/>
    </dgm:pt>
    <dgm:pt modelId="{8276863E-5E48-6B4B-81F7-DA8042DE27A1}" type="pres">
      <dgm:prSet presAssocID="{C2471571-EBF9-EA45-87D7-722779CE3D14}" presName="composite" presStyleCnt="0"/>
      <dgm:spPr/>
    </dgm:pt>
    <dgm:pt modelId="{DC6C9E54-89D3-6647-9FCB-7EF5A5F85266}" type="pres">
      <dgm:prSet presAssocID="{C2471571-EBF9-EA45-87D7-722779CE3D14}" presName="ParentText" presStyleLbl="node1" presStyleIdx="3" presStyleCnt="4" custLinFactX="-61157" custLinFactNeighborX="-100000" custLinFactNeighborY="17845">
        <dgm:presLayoutVars>
          <dgm:chMax val="1"/>
          <dgm:chPref val="1"/>
          <dgm:bulletEnabled val="1"/>
        </dgm:presLayoutVars>
      </dgm:prSet>
      <dgm:spPr/>
      <dgm:t>
        <a:bodyPr/>
        <a:lstStyle/>
        <a:p>
          <a:endParaRPr lang="ru-RU"/>
        </a:p>
      </dgm:t>
    </dgm:pt>
  </dgm:ptLst>
  <dgm:cxnLst>
    <dgm:cxn modelId="{8E372017-8D10-B446-8906-91D1B9888B4D}" type="presOf" srcId="{F5FAFCC8-B8FF-054D-A441-8F161FF86E7F}" destId="{792F749C-E018-6D46-91C7-490FA3F6FA9D}" srcOrd="0" destOrd="1" presId="urn:microsoft.com/office/officeart/2005/8/layout/StepDownProcess"/>
    <dgm:cxn modelId="{DD85BBBA-AC11-CC46-B392-5F9A86D9F163}" srcId="{30F58BDF-3D3E-5840-85CF-63A218061CF8}" destId="{9B3FBD90-DA7A-7D4A-A100-86A7A3EA85DA}" srcOrd="7" destOrd="0" parTransId="{298D0CA9-8E48-5443-8F22-CC29FF39B779}" sibTransId="{5647CB54-45F4-9640-9629-F5DA9E83BCD5}"/>
    <dgm:cxn modelId="{241574B2-D35D-A74E-9088-6C3B7E40EA36}" type="presOf" srcId="{AB3A3383-7B93-DB43-A46C-8DE3A5D09CC9}" destId="{F8D86530-CCB4-A34A-A195-D2F8F2963B5E}" srcOrd="0" destOrd="0" presId="urn:microsoft.com/office/officeart/2005/8/layout/StepDownProcess"/>
    <dgm:cxn modelId="{66EBBDA6-0979-BB45-90F6-F59B36D6B30C}" srcId="{8501799D-F1A5-3640-B2C7-3C539F4A2230}" destId="{EE12B562-5108-474E-81A6-F3AED1A6F709}" srcOrd="2" destOrd="0" parTransId="{37AFCD5C-7D1D-C341-B346-AC67023CEE9E}" sibTransId="{AECF7C68-E9EA-6648-8DB2-E2AF3A184848}"/>
    <dgm:cxn modelId="{8FCCFF0F-D7B4-0D45-B371-559875C31713}" type="presOf" srcId="{8481C5A4-81E9-9D48-8903-0CAA075CFF62}" destId="{388E3631-71EA-0F4C-9C9E-24133F10D00D}" srcOrd="0" destOrd="0" presId="urn:microsoft.com/office/officeart/2005/8/layout/StepDownProcess"/>
    <dgm:cxn modelId="{B15E8549-6254-AC41-9AB6-863F7EF1F165}" type="presOf" srcId="{B0A52A1B-606A-8D47-AE82-E19E8621B1F3}" destId="{F8D86530-CCB4-A34A-A195-D2F8F2963B5E}" srcOrd="0" destOrd="4" presId="urn:microsoft.com/office/officeart/2005/8/layout/StepDownProcess"/>
    <dgm:cxn modelId="{C0F7DFC7-7239-A249-9197-AAFCC5E40BC4}" type="presOf" srcId="{30F58BDF-3D3E-5840-85CF-63A218061CF8}" destId="{21D8FFBD-F5E4-D749-9EB2-37611E7E8819}" srcOrd="0" destOrd="0" presId="urn:microsoft.com/office/officeart/2005/8/layout/StepDownProcess"/>
    <dgm:cxn modelId="{C5CF8D4D-71C3-9044-938B-F9DC517A0EF3}" type="presOf" srcId="{EE12B562-5108-474E-81A6-F3AED1A6F709}" destId="{6EF081B7-6615-844A-96D2-0C2542EEB0F6}" srcOrd="0" destOrd="0" presId="urn:microsoft.com/office/officeart/2005/8/layout/StepDownProcess"/>
    <dgm:cxn modelId="{E1B28B7A-6CD4-6C41-A070-E3DF502198C4}" type="presOf" srcId="{6A4ADE93-8136-5F45-9671-3CC5AB547087}" destId="{F8D86530-CCB4-A34A-A195-D2F8F2963B5E}" srcOrd="0" destOrd="1" presId="urn:microsoft.com/office/officeart/2005/8/layout/StepDownProcess"/>
    <dgm:cxn modelId="{5A8BD276-3D36-564C-A73A-69CF6205077B}" srcId="{EE12B562-5108-474E-81A6-F3AED1A6F709}" destId="{F5FAFCC8-B8FF-054D-A441-8F161FF86E7F}" srcOrd="1" destOrd="0" parTransId="{6CB8076E-52EC-C948-AE57-8857E7E9456C}" sibTransId="{68F1A4CD-47D6-594E-869E-8C50B96FA51C}"/>
    <dgm:cxn modelId="{4EED49A6-8124-7242-B93C-5287099F7BE1}" srcId="{8481C5A4-81E9-9D48-8903-0CAA075CFF62}" destId="{41E86D36-7278-994D-A015-3A2FADB7F847}" srcOrd="0" destOrd="0" parTransId="{094EF372-D2A9-214F-B4C4-49DAD328E97D}" sibTransId="{1D3E4C37-3BF1-7D4B-986E-1E9D4B7FD577}"/>
    <dgm:cxn modelId="{856EA2CC-B3CD-F44C-8889-ECD0293DBC23}" srcId="{8481C5A4-81E9-9D48-8903-0CAA075CFF62}" destId="{AB365A8E-AD7C-7848-8A8B-7AE0BEB5F1CD}" srcOrd="1" destOrd="0" parTransId="{2A8F9AA3-5070-E746-B048-809C0E6A5782}" sibTransId="{FAF12568-2A37-4E4A-BC94-03E20F58010C}"/>
    <dgm:cxn modelId="{238BC06D-14D3-D441-A57F-9238F677E386}" type="presOf" srcId="{78090E4B-FB38-9E44-B93F-1E2C3E8EF9AE}" destId="{792F749C-E018-6D46-91C7-490FA3F6FA9D}" srcOrd="0" destOrd="0" presId="urn:microsoft.com/office/officeart/2005/8/layout/StepDownProcess"/>
    <dgm:cxn modelId="{840840AA-D412-BF49-9D04-FD9AAE38BF16}" srcId="{EE12B562-5108-474E-81A6-F3AED1A6F709}" destId="{78090E4B-FB38-9E44-B93F-1E2C3E8EF9AE}" srcOrd="0" destOrd="0" parTransId="{5A0F41BB-B544-C44E-AB0F-09EBF47554CC}" sibTransId="{EA53882D-CCCF-F049-AA1F-E3022179D596}"/>
    <dgm:cxn modelId="{B69516D7-CB8F-0846-B3EF-20CB7C314392}" type="presOf" srcId="{D1943368-DD27-BB4C-9803-1204B79CE6F2}" destId="{F8D86530-CCB4-A34A-A195-D2F8F2963B5E}" srcOrd="0" destOrd="3" presId="urn:microsoft.com/office/officeart/2005/8/layout/StepDownProcess"/>
    <dgm:cxn modelId="{FC159DF8-3F33-284F-ABB4-67BB97EEC6B1}" type="presOf" srcId="{AB365A8E-AD7C-7848-8A8B-7AE0BEB5F1CD}" destId="{D11A88F7-9D0E-674D-84ED-0AE4629C1B7E}" srcOrd="0" destOrd="1" presId="urn:microsoft.com/office/officeart/2005/8/layout/StepDownProcess"/>
    <dgm:cxn modelId="{1A82B8E3-BD12-384F-9B9F-E2000E0D9BF4}" srcId="{30F58BDF-3D3E-5840-85CF-63A218061CF8}" destId="{039668B0-2E4A-1D41-8F8B-9CA574214091}" srcOrd="2" destOrd="0" parTransId="{7C5742B2-5478-9544-9582-18B5D65703E1}" sibTransId="{FE4C5D70-432F-2041-BA72-3CE4EBDD8E94}"/>
    <dgm:cxn modelId="{638BEB5D-F814-E44A-9623-BF446BE21230}" srcId="{30F58BDF-3D3E-5840-85CF-63A218061CF8}" destId="{AB3A3383-7B93-DB43-A46C-8DE3A5D09CC9}" srcOrd="0" destOrd="0" parTransId="{79304D03-516B-4A42-B17F-8D8774E446DA}" sibTransId="{9B0C6088-2119-E64E-AACF-C6619DC2C99F}"/>
    <dgm:cxn modelId="{6AC7FBAB-5BF4-5A48-8484-C15791FD100E}" srcId="{30F58BDF-3D3E-5840-85CF-63A218061CF8}" destId="{76CDF316-A46A-D945-A689-4D2716306328}" srcOrd="6" destOrd="0" parTransId="{7D47FE3B-9224-9143-B99D-E7C822820667}" sibTransId="{37A4CA69-209D-624B-AC42-47922672617E}"/>
    <dgm:cxn modelId="{B59D785A-19A7-3545-9815-E5EAEC45F3D6}" type="presOf" srcId="{39ED6078-1D80-6E41-AAF2-DE49ABC36A36}" destId="{F8D86530-CCB4-A34A-A195-D2F8F2963B5E}" srcOrd="0" destOrd="5" presId="urn:microsoft.com/office/officeart/2005/8/layout/StepDownProcess"/>
    <dgm:cxn modelId="{D198DC05-5A50-E940-B517-8E8AF97BADBE}" srcId="{30F58BDF-3D3E-5840-85CF-63A218061CF8}" destId="{B0A52A1B-606A-8D47-AE82-E19E8621B1F3}" srcOrd="4" destOrd="0" parTransId="{79756467-E5F7-934E-967C-9A2401CD3BF2}" sibTransId="{3AC70EE9-86D8-2D44-97C6-4436C97E7024}"/>
    <dgm:cxn modelId="{C22E8994-A004-C843-8E5C-3EFFC258155D}" type="presOf" srcId="{C2471571-EBF9-EA45-87D7-722779CE3D14}" destId="{DC6C9E54-89D3-6647-9FCB-7EF5A5F85266}" srcOrd="0" destOrd="0" presId="urn:microsoft.com/office/officeart/2005/8/layout/StepDownProcess"/>
    <dgm:cxn modelId="{9237E6BA-D820-254D-8DF7-23BEA5CDE55D}" srcId="{8501799D-F1A5-3640-B2C7-3C539F4A2230}" destId="{8481C5A4-81E9-9D48-8903-0CAA075CFF62}" srcOrd="1" destOrd="0" parTransId="{592B1342-03C3-1C4D-B1A0-76C8249ECA13}" sibTransId="{B4F2BA5A-EB1E-5D42-877A-1AAA4CA432C2}"/>
    <dgm:cxn modelId="{481D8544-B307-B242-8DBE-6058B38996D7}" srcId="{8501799D-F1A5-3640-B2C7-3C539F4A2230}" destId="{30F58BDF-3D3E-5840-85CF-63A218061CF8}" srcOrd="0" destOrd="0" parTransId="{C1B583B5-94BE-6A46-9A15-5DA77B54C0E6}" sibTransId="{C325F2D5-5A21-5144-A743-0E8C04DA604F}"/>
    <dgm:cxn modelId="{9DB332B1-1303-1945-A580-BB68175E3AD9}" type="presOf" srcId="{8501799D-F1A5-3640-B2C7-3C539F4A2230}" destId="{1AA1CE7C-5880-584E-BA29-4F6210CB9D5A}" srcOrd="0" destOrd="0" presId="urn:microsoft.com/office/officeart/2005/8/layout/StepDownProcess"/>
    <dgm:cxn modelId="{B04A7A3E-EA29-3A41-A14A-AAE581BD3873}" type="presOf" srcId="{039668B0-2E4A-1D41-8F8B-9CA574214091}" destId="{F8D86530-CCB4-A34A-A195-D2F8F2963B5E}" srcOrd="0" destOrd="2" presId="urn:microsoft.com/office/officeart/2005/8/layout/StepDownProcess"/>
    <dgm:cxn modelId="{D769F982-75CF-4446-BF48-1BDE9EC7CE09}" srcId="{30F58BDF-3D3E-5840-85CF-63A218061CF8}" destId="{D1943368-DD27-BB4C-9803-1204B79CE6F2}" srcOrd="3" destOrd="0" parTransId="{03D3B995-BBDC-6C46-99D1-AD58052F7F7D}" sibTransId="{DDCE7540-854B-0D40-9DD7-0938C7670ED2}"/>
    <dgm:cxn modelId="{118069C8-FB87-0349-941A-FB3152B4BA12}" srcId="{30F58BDF-3D3E-5840-85CF-63A218061CF8}" destId="{39ED6078-1D80-6E41-AAF2-DE49ABC36A36}" srcOrd="5" destOrd="0" parTransId="{9CE76FFA-81B0-664B-88DE-5515058C361E}" sibTransId="{DFB575EC-741E-604C-9F0A-F77B6EB1B03B}"/>
    <dgm:cxn modelId="{F0E86CAE-5C81-7E44-9A06-720E32A63D16}" type="presOf" srcId="{41E86D36-7278-994D-A015-3A2FADB7F847}" destId="{D11A88F7-9D0E-674D-84ED-0AE4629C1B7E}" srcOrd="0" destOrd="0" presId="urn:microsoft.com/office/officeart/2005/8/layout/StepDownProcess"/>
    <dgm:cxn modelId="{5750FDD9-8365-6744-A29D-73D08DB876A4}" type="presOf" srcId="{76CDF316-A46A-D945-A689-4D2716306328}" destId="{F8D86530-CCB4-A34A-A195-D2F8F2963B5E}" srcOrd="0" destOrd="6" presId="urn:microsoft.com/office/officeart/2005/8/layout/StepDownProcess"/>
    <dgm:cxn modelId="{84F84A75-2F57-EA4A-BD0C-05FF33460CA0}" srcId="{30F58BDF-3D3E-5840-85CF-63A218061CF8}" destId="{6A4ADE93-8136-5F45-9671-3CC5AB547087}" srcOrd="1" destOrd="0" parTransId="{12AF2058-1D2D-8044-BBF0-38E7828A4BF5}" sibTransId="{4EEE6437-1F1D-D94B-9427-6BE08D4F3093}"/>
    <dgm:cxn modelId="{4C3D272B-A315-B34B-A469-E89C5B476D7C}" srcId="{8501799D-F1A5-3640-B2C7-3C539F4A2230}" destId="{C2471571-EBF9-EA45-87D7-722779CE3D14}" srcOrd="3" destOrd="0" parTransId="{B87CAC9B-2DE6-BF45-A70E-EFB14AD96D84}" sibTransId="{7847AEEF-EF0E-7843-8A94-89DBF2AD27A8}"/>
    <dgm:cxn modelId="{4BF0235C-39A9-F04F-A067-E9AE712256E7}" type="presOf" srcId="{9B3FBD90-DA7A-7D4A-A100-86A7A3EA85DA}" destId="{F8D86530-CCB4-A34A-A195-D2F8F2963B5E}" srcOrd="0" destOrd="7" presId="urn:microsoft.com/office/officeart/2005/8/layout/StepDownProcess"/>
    <dgm:cxn modelId="{595837F8-D26C-BD4B-90B1-3D599EBA5B0A}" type="presParOf" srcId="{1AA1CE7C-5880-584E-BA29-4F6210CB9D5A}" destId="{34FE23A4-8E9D-B64D-BB87-E394A5D7A327}" srcOrd="0" destOrd="0" presId="urn:microsoft.com/office/officeart/2005/8/layout/StepDownProcess"/>
    <dgm:cxn modelId="{DF443A4D-BC18-B64B-BF13-4AD8EF166EBE}" type="presParOf" srcId="{34FE23A4-8E9D-B64D-BB87-E394A5D7A327}" destId="{FB6CA34F-8A24-FF41-BBDE-7930CC7D55E2}" srcOrd="0" destOrd="0" presId="urn:microsoft.com/office/officeart/2005/8/layout/StepDownProcess"/>
    <dgm:cxn modelId="{ABB4AA0D-2538-CD45-8FE2-58AD396AF2BB}" type="presParOf" srcId="{34FE23A4-8E9D-B64D-BB87-E394A5D7A327}" destId="{21D8FFBD-F5E4-D749-9EB2-37611E7E8819}" srcOrd="1" destOrd="0" presId="urn:microsoft.com/office/officeart/2005/8/layout/StepDownProcess"/>
    <dgm:cxn modelId="{A600ACB1-9122-2F4F-A95A-F3C854FF8214}" type="presParOf" srcId="{34FE23A4-8E9D-B64D-BB87-E394A5D7A327}" destId="{F8D86530-CCB4-A34A-A195-D2F8F2963B5E}" srcOrd="2" destOrd="0" presId="urn:microsoft.com/office/officeart/2005/8/layout/StepDownProcess"/>
    <dgm:cxn modelId="{FF140CE2-B244-894F-A479-8F388B7AAE74}" type="presParOf" srcId="{1AA1CE7C-5880-584E-BA29-4F6210CB9D5A}" destId="{62B34C7E-3142-E244-9FA1-8B9145AB5BFA}" srcOrd="1" destOrd="0" presId="urn:microsoft.com/office/officeart/2005/8/layout/StepDownProcess"/>
    <dgm:cxn modelId="{129B4B6E-B98D-8D4E-A80E-BF6F6FF76381}" type="presParOf" srcId="{1AA1CE7C-5880-584E-BA29-4F6210CB9D5A}" destId="{267DA987-C0C7-5344-B614-13C54B8ACEBB}" srcOrd="2" destOrd="0" presId="urn:microsoft.com/office/officeart/2005/8/layout/StepDownProcess"/>
    <dgm:cxn modelId="{188D7185-4CA7-424B-B618-BD311FDD8A58}" type="presParOf" srcId="{267DA987-C0C7-5344-B614-13C54B8ACEBB}" destId="{04896934-2D2B-784E-8BDD-811262A44483}" srcOrd="0" destOrd="0" presId="urn:microsoft.com/office/officeart/2005/8/layout/StepDownProcess"/>
    <dgm:cxn modelId="{DBE7F815-7061-6F45-B220-0FD494B1A25E}" type="presParOf" srcId="{267DA987-C0C7-5344-B614-13C54B8ACEBB}" destId="{388E3631-71EA-0F4C-9C9E-24133F10D00D}" srcOrd="1" destOrd="0" presId="urn:microsoft.com/office/officeart/2005/8/layout/StepDownProcess"/>
    <dgm:cxn modelId="{BB445D2A-4DC5-164A-965F-9AFE5DDD54CD}" type="presParOf" srcId="{267DA987-C0C7-5344-B614-13C54B8ACEBB}" destId="{D11A88F7-9D0E-674D-84ED-0AE4629C1B7E}" srcOrd="2" destOrd="0" presId="urn:microsoft.com/office/officeart/2005/8/layout/StepDownProcess"/>
    <dgm:cxn modelId="{F8BBA5A0-CD64-1742-8938-7B71DDA4B3A6}" type="presParOf" srcId="{1AA1CE7C-5880-584E-BA29-4F6210CB9D5A}" destId="{11E303D8-8E1C-DB4D-81A9-F8E9492F9598}" srcOrd="3" destOrd="0" presId="urn:microsoft.com/office/officeart/2005/8/layout/StepDownProcess"/>
    <dgm:cxn modelId="{D6509A8F-821B-EC4F-85F1-A164C83E3549}" type="presParOf" srcId="{1AA1CE7C-5880-584E-BA29-4F6210CB9D5A}" destId="{933FB1F2-1B57-F045-A9FD-420857EFB9ED}" srcOrd="4" destOrd="0" presId="urn:microsoft.com/office/officeart/2005/8/layout/StepDownProcess"/>
    <dgm:cxn modelId="{ADA64FD9-5C03-8246-B3D9-71DFA36617C9}" type="presParOf" srcId="{933FB1F2-1B57-F045-A9FD-420857EFB9ED}" destId="{C3FFA905-0971-CA46-A8DA-B2DE5EA67634}" srcOrd="0" destOrd="0" presId="urn:microsoft.com/office/officeart/2005/8/layout/StepDownProcess"/>
    <dgm:cxn modelId="{28533A31-467E-0143-8592-BE21D7871783}" type="presParOf" srcId="{933FB1F2-1B57-F045-A9FD-420857EFB9ED}" destId="{6EF081B7-6615-844A-96D2-0C2542EEB0F6}" srcOrd="1" destOrd="0" presId="urn:microsoft.com/office/officeart/2005/8/layout/StepDownProcess"/>
    <dgm:cxn modelId="{2C39CF05-35C4-D54F-B111-F6AB5070855B}" type="presParOf" srcId="{933FB1F2-1B57-F045-A9FD-420857EFB9ED}" destId="{792F749C-E018-6D46-91C7-490FA3F6FA9D}" srcOrd="2" destOrd="0" presId="urn:microsoft.com/office/officeart/2005/8/layout/StepDownProcess"/>
    <dgm:cxn modelId="{9769C1AB-600B-C84D-A8AE-62A85640BE14}" type="presParOf" srcId="{1AA1CE7C-5880-584E-BA29-4F6210CB9D5A}" destId="{34CC548F-A991-0D48-96B5-B59A7A791585}" srcOrd="5" destOrd="0" presId="urn:microsoft.com/office/officeart/2005/8/layout/StepDownProcess"/>
    <dgm:cxn modelId="{81830831-C93A-7948-8CF3-3C9351F9C31F}" type="presParOf" srcId="{1AA1CE7C-5880-584E-BA29-4F6210CB9D5A}" destId="{8276863E-5E48-6B4B-81F7-DA8042DE27A1}" srcOrd="6" destOrd="0" presId="urn:microsoft.com/office/officeart/2005/8/layout/StepDownProcess"/>
    <dgm:cxn modelId="{B31FED40-A389-7541-B466-B9A7163602D2}" type="presParOf" srcId="{8276863E-5E48-6B4B-81F7-DA8042DE27A1}" destId="{DC6C9E54-89D3-6647-9FCB-7EF5A5F85266}"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83DF44-4223-4AE2-A181-C8F8C5AB776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ru-RU"/>
        </a:p>
      </dgm:t>
    </dgm:pt>
    <dgm:pt modelId="{8AFDD816-D428-4E5F-BA49-80C19208668C}">
      <dgm:prSet phldrT="[Текст]" custT="1"/>
      <dgm:spPr>
        <a:noFill/>
        <a:ln>
          <a:solidFill>
            <a:srgbClr val="FF0000"/>
          </a:solidFill>
        </a:ln>
      </dgm:spPr>
      <dgm:t>
        <a:bodyPr/>
        <a:lstStyle/>
        <a:p>
          <a:r>
            <a:rPr lang="ru-RU" sz="1800" dirty="0">
              <a:solidFill>
                <a:schemeClr val="tx1"/>
              </a:solidFill>
              <a:latin typeface="Arial" panose="020B0604020202020204" pitchFamily="34" charset="0"/>
              <a:cs typeface="Arial" panose="020B0604020202020204" pitchFamily="34" charset="0"/>
            </a:rPr>
            <a:t>Проблемы внедрения модификатора</a:t>
          </a:r>
        </a:p>
      </dgm:t>
    </dgm:pt>
    <dgm:pt modelId="{A992B9D1-D843-4001-9D0C-A90A32D27AC2}" type="parTrans" cxnId="{A706865E-8838-4CD9-B52A-8968997834BD}">
      <dgm:prSet/>
      <dgm:spPr/>
      <dgm:t>
        <a:bodyPr/>
        <a:lstStyle/>
        <a:p>
          <a:endParaRPr lang="ru-RU" sz="1400"/>
        </a:p>
      </dgm:t>
    </dgm:pt>
    <dgm:pt modelId="{A76A2C85-0E82-4E6C-86E3-C31CED868A25}" type="sibTrans" cxnId="{A706865E-8838-4CD9-B52A-8968997834BD}">
      <dgm:prSet/>
      <dgm:spPr/>
      <dgm:t>
        <a:bodyPr/>
        <a:lstStyle/>
        <a:p>
          <a:endParaRPr lang="ru-RU" sz="1400"/>
        </a:p>
      </dgm:t>
    </dgm:pt>
    <dgm:pt modelId="{048E6F57-2144-4948-A8B6-37989F44AF26}">
      <dgm:prSet phldrT="[Текст]" custT="1"/>
      <dgm:spPr>
        <a:noFill/>
        <a:ln w="19050">
          <a:solidFill>
            <a:srgbClr val="FFFF00"/>
          </a:solidFill>
        </a:ln>
      </dgm:spPr>
      <dgm:t>
        <a:bodyPr/>
        <a:lstStyle/>
        <a:p>
          <a:r>
            <a:rPr lang="ru-RU" sz="1400" dirty="0">
              <a:solidFill>
                <a:schemeClr val="tx1"/>
              </a:solidFill>
            </a:rPr>
            <a:t>Отсутствие единого механизма централизованного внедрения новых материалов и технологий в дорожном строительстве</a:t>
          </a:r>
        </a:p>
      </dgm:t>
    </dgm:pt>
    <dgm:pt modelId="{4E1E4139-2F1C-4EF6-ADF3-91B7A4A8ED16}" type="parTrans" cxnId="{73AABF0A-57FE-4037-A6C2-FA59DE2D242E}">
      <dgm:prSet/>
      <dgm:spPr/>
      <dgm:t>
        <a:bodyPr/>
        <a:lstStyle/>
        <a:p>
          <a:endParaRPr lang="ru-RU" sz="1400">
            <a:solidFill>
              <a:schemeClr val="tx1"/>
            </a:solidFill>
          </a:endParaRPr>
        </a:p>
      </dgm:t>
    </dgm:pt>
    <dgm:pt modelId="{6BB6624B-4390-42BC-BFC1-C03B7F61E47E}" type="sibTrans" cxnId="{73AABF0A-57FE-4037-A6C2-FA59DE2D242E}">
      <dgm:prSet/>
      <dgm:spPr/>
      <dgm:t>
        <a:bodyPr/>
        <a:lstStyle/>
        <a:p>
          <a:endParaRPr lang="ru-RU" sz="1400"/>
        </a:p>
      </dgm:t>
    </dgm:pt>
    <dgm:pt modelId="{6DA4F83E-B857-4F9E-9919-E47313820A3D}">
      <dgm:prSet custT="1"/>
      <dgm:spPr>
        <a:noFill/>
        <a:ln w="19050">
          <a:solidFill>
            <a:srgbClr val="F45141"/>
          </a:solidFill>
        </a:ln>
      </dgm:spPr>
      <dgm:t>
        <a:bodyPr/>
        <a:lstStyle/>
        <a:p>
          <a:r>
            <a:rPr lang="ru-RU" sz="1400" dirty="0" smtClean="0">
              <a:solidFill>
                <a:schemeClr val="tx1"/>
              </a:solidFill>
            </a:rPr>
            <a:t>Множество подрядных </a:t>
          </a:r>
          <a:r>
            <a:rPr lang="ru-RU" sz="1400" dirty="0">
              <a:solidFill>
                <a:schemeClr val="tx1"/>
              </a:solidFill>
            </a:rPr>
            <a:t>организаций </a:t>
          </a:r>
          <a:r>
            <a:rPr lang="ru-RU" sz="1400" dirty="0" smtClean="0">
              <a:solidFill>
                <a:schemeClr val="tx1"/>
              </a:solidFill>
            </a:rPr>
            <a:t>и заказчиков хотят </a:t>
          </a:r>
          <a:r>
            <a:rPr lang="ru-RU" sz="1400" dirty="0">
              <a:solidFill>
                <a:schemeClr val="tx1"/>
              </a:solidFill>
            </a:rPr>
            <a:t>работать по </a:t>
          </a:r>
          <a:r>
            <a:rPr lang="ru-RU" sz="1400" dirty="0" smtClean="0">
              <a:solidFill>
                <a:schemeClr val="tx1"/>
              </a:solidFill>
            </a:rPr>
            <a:t>старинке (ГОСТ 9128) </a:t>
          </a:r>
          <a:r>
            <a:rPr lang="ru-RU" sz="1400" dirty="0">
              <a:solidFill>
                <a:schemeClr val="tx1"/>
              </a:solidFill>
            </a:rPr>
            <a:t>и ничего не менять</a:t>
          </a:r>
        </a:p>
      </dgm:t>
    </dgm:pt>
    <dgm:pt modelId="{86E52853-6D7F-4724-B625-0CEA71E78D1A}" type="parTrans" cxnId="{35172226-015A-47F8-AA01-329A22DC7717}">
      <dgm:prSet/>
      <dgm:spPr/>
      <dgm:t>
        <a:bodyPr/>
        <a:lstStyle/>
        <a:p>
          <a:endParaRPr lang="ru-RU" sz="1400">
            <a:solidFill>
              <a:schemeClr val="tx1"/>
            </a:solidFill>
          </a:endParaRPr>
        </a:p>
      </dgm:t>
    </dgm:pt>
    <dgm:pt modelId="{B7DB825F-DAA1-4051-874B-B3AE98B283D5}" type="sibTrans" cxnId="{35172226-015A-47F8-AA01-329A22DC7717}">
      <dgm:prSet/>
      <dgm:spPr/>
      <dgm:t>
        <a:bodyPr/>
        <a:lstStyle/>
        <a:p>
          <a:endParaRPr lang="ru-RU" sz="1400"/>
        </a:p>
      </dgm:t>
    </dgm:pt>
    <dgm:pt modelId="{71B2BB07-8F23-4497-BAE0-BC29E4CC21C6}">
      <dgm:prSet custT="1"/>
      <dgm:spPr>
        <a:noFill/>
        <a:ln w="19050">
          <a:solidFill>
            <a:schemeClr val="accent5"/>
          </a:solidFill>
        </a:ln>
      </dgm:spPr>
      <dgm:t>
        <a:bodyPr/>
        <a:lstStyle/>
        <a:p>
          <a:r>
            <a:rPr lang="ru-RU" sz="1400" dirty="0">
              <a:solidFill>
                <a:schemeClr val="tx1"/>
              </a:solidFill>
            </a:rPr>
            <a:t>Отсутствие на государственном уровне соответствующей современным требованиям нормативно-технической базы на модифицированные асфальтобетонные </a:t>
          </a:r>
          <a:r>
            <a:rPr lang="ru-RU" sz="1400" dirty="0" smtClean="0">
              <a:solidFill>
                <a:schemeClr val="tx1"/>
              </a:solidFill>
            </a:rPr>
            <a:t>смеси и вяжущее </a:t>
          </a:r>
          <a:r>
            <a:rPr lang="ru-RU" sz="1400" dirty="0">
              <a:solidFill>
                <a:schemeClr val="tx1"/>
              </a:solidFill>
            </a:rPr>
            <a:t>материалами класса «УНИРЕМ» и «ЭЛАДОРМ»</a:t>
          </a:r>
        </a:p>
      </dgm:t>
    </dgm:pt>
    <dgm:pt modelId="{9026DDFE-48DD-4DC9-9B48-D8549C3ADD3D}" type="parTrans" cxnId="{08FA5C94-1E58-456B-8DE6-9E1EE79EA8BF}">
      <dgm:prSet/>
      <dgm:spPr/>
      <dgm:t>
        <a:bodyPr/>
        <a:lstStyle/>
        <a:p>
          <a:endParaRPr lang="ru-RU" sz="1400">
            <a:solidFill>
              <a:schemeClr val="tx1"/>
            </a:solidFill>
          </a:endParaRPr>
        </a:p>
      </dgm:t>
    </dgm:pt>
    <dgm:pt modelId="{0E84E36F-37D4-44B8-961A-3A95CFACF8F7}" type="sibTrans" cxnId="{08FA5C94-1E58-456B-8DE6-9E1EE79EA8BF}">
      <dgm:prSet/>
      <dgm:spPr/>
      <dgm:t>
        <a:bodyPr/>
        <a:lstStyle/>
        <a:p>
          <a:endParaRPr lang="ru-RU" sz="1400"/>
        </a:p>
      </dgm:t>
    </dgm:pt>
    <dgm:pt modelId="{BC23ABFC-A029-4FCE-8365-74878AA9A2C8}" type="pres">
      <dgm:prSet presAssocID="{9D83DF44-4223-4AE2-A181-C8F8C5AB7765}" presName="mainComposite" presStyleCnt="0">
        <dgm:presLayoutVars>
          <dgm:chPref val="1"/>
          <dgm:dir/>
          <dgm:animOne val="branch"/>
          <dgm:animLvl val="lvl"/>
          <dgm:resizeHandles val="exact"/>
        </dgm:presLayoutVars>
      </dgm:prSet>
      <dgm:spPr/>
      <dgm:t>
        <a:bodyPr/>
        <a:lstStyle/>
        <a:p>
          <a:endParaRPr lang="ru-RU"/>
        </a:p>
      </dgm:t>
    </dgm:pt>
    <dgm:pt modelId="{94A15D30-D20F-4DC6-B20B-282522C1ED1C}" type="pres">
      <dgm:prSet presAssocID="{9D83DF44-4223-4AE2-A181-C8F8C5AB7765}" presName="hierFlow" presStyleCnt="0"/>
      <dgm:spPr/>
    </dgm:pt>
    <dgm:pt modelId="{BFB64503-13D6-4FF0-93CF-F1A4469A59CC}" type="pres">
      <dgm:prSet presAssocID="{9D83DF44-4223-4AE2-A181-C8F8C5AB7765}" presName="hierChild1" presStyleCnt="0">
        <dgm:presLayoutVars>
          <dgm:chPref val="1"/>
          <dgm:animOne val="branch"/>
          <dgm:animLvl val="lvl"/>
        </dgm:presLayoutVars>
      </dgm:prSet>
      <dgm:spPr/>
    </dgm:pt>
    <dgm:pt modelId="{AB002D92-97E8-4BEF-AF57-3F73F57DE893}" type="pres">
      <dgm:prSet presAssocID="{8AFDD816-D428-4E5F-BA49-80C19208668C}" presName="Name14" presStyleCnt="0"/>
      <dgm:spPr/>
    </dgm:pt>
    <dgm:pt modelId="{3A6E6155-E004-4C32-BDC1-A8862762562C}" type="pres">
      <dgm:prSet presAssocID="{8AFDD816-D428-4E5F-BA49-80C19208668C}" presName="level1Shape" presStyleLbl="node0" presStyleIdx="0" presStyleCnt="1" custScaleX="596039" custScaleY="172065" custLinFactNeighborX="-940" custLinFactNeighborY="-2820">
        <dgm:presLayoutVars>
          <dgm:chPref val="3"/>
        </dgm:presLayoutVars>
      </dgm:prSet>
      <dgm:spPr/>
      <dgm:t>
        <a:bodyPr/>
        <a:lstStyle/>
        <a:p>
          <a:endParaRPr lang="ru-RU"/>
        </a:p>
      </dgm:t>
    </dgm:pt>
    <dgm:pt modelId="{78A43644-7489-40DC-89FE-8B1ED95F7A91}" type="pres">
      <dgm:prSet presAssocID="{8AFDD816-D428-4E5F-BA49-80C19208668C}" presName="hierChild2" presStyleCnt="0"/>
      <dgm:spPr/>
    </dgm:pt>
    <dgm:pt modelId="{809ACB0E-6FC8-4626-A315-5E1FB6A7334B}" type="pres">
      <dgm:prSet presAssocID="{4E1E4139-2F1C-4EF6-ADF3-91B7A4A8ED16}" presName="Name19" presStyleLbl="parChTrans1D2" presStyleIdx="0" presStyleCnt="3"/>
      <dgm:spPr/>
      <dgm:t>
        <a:bodyPr/>
        <a:lstStyle/>
        <a:p>
          <a:endParaRPr lang="ru-RU"/>
        </a:p>
      </dgm:t>
    </dgm:pt>
    <dgm:pt modelId="{C02413AA-9F49-4876-9D4C-781FB6143CD9}" type="pres">
      <dgm:prSet presAssocID="{048E6F57-2144-4948-A8B6-37989F44AF26}" presName="Name21" presStyleCnt="0"/>
      <dgm:spPr/>
    </dgm:pt>
    <dgm:pt modelId="{8987EF3E-D580-4700-9360-27515736226D}" type="pres">
      <dgm:prSet presAssocID="{048E6F57-2144-4948-A8B6-37989F44AF26}" presName="level2Shape" presStyleLbl="node2" presStyleIdx="0" presStyleCnt="3" custScaleX="312994" custScaleY="541577"/>
      <dgm:spPr/>
      <dgm:t>
        <a:bodyPr/>
        <a:lstStyle/>
        <a:p>
          <a:endParaRPr lang="ru-RU"/>
        </a:p>
      </dgm:t>
    </dgm:pt>
    <dgm:pt modelId="{F4817637-2A0A-4F70-8F33-6C68C6DA6D84}" type="pres">
      <dgm:prSet presAssocID="{048E6F57-2144-4948-A8B6-37989F44AF26}" presName="hierChild3" presStyleCnt="0"/>
      <dgm:spPr/>
    </dgm:pt>
    <dgm:pt modelId="{F7F6FD75-E2F4-41A5-9866-B18A5ED844D3}" type="pres">
      <dgm:prSet presAssocID="{86E52853-6D7F-4724-B625-0CEA71E78D1A}" presName="Name19" presStyleLbl="parChTrans1D2" presStyleIdx="1" presStyleCnt="3"/>
      <dgm:spPr/>
      <dgm:t>
        <a:bodyPr/>
        <a:lstStyle/>
        <a:p>
          <a:endParaRPr lang="ru-RU"/>
        </a:p>
      </dgm:t>
    </dgm:pt>
    <dgm:pt modelId="{52388AF5-0B6F-413C-940C-8074D99A1CF1}" type="pres">
      <dgm:prSet presAssocID="{6DA4F83E-B857-4F9E-9919-E47313820A3D}" presName="Name21" presStyleCnt="0"/>
      <dgm:spPr/>
    </dgm:pt>
    <dgm:pt modelId="{9333A3FA-73ED-4A6D-9FF1-1EE32F5889F9}" type="pres">
      <dgm:prSet presAssocID="{6DA4F83E-B857-4F9E-9919-E47313820A3D}" presName="level2Shape" presStyleLbl="node2" presStyleIdx="1" presStyleCnt="3" custScaleX="239861" custScaleY="396666"/>
      <dgm:spPr/>
      <dgm:t>
        <a:bodyPr/>
        <a:lstStyle/>
        <a:p>
          <a:endParaRPr lang="ru-RU"/>
        </a:p>
      </dgm:t>
    </dgm:pt>
    <dgm:pt modelId="{7DC062D7-0F4C-47D2-BCA1-AA33A2BE1A32}" type="pres">
      <dgm:prSet presAssocID="{6DA4F83E-B857-4F9E-9919-E47313820A3D}" presName="hierChild3" presStyleCnt="0"/>
      <dgm:spPr/>
    </dgm:pt>
    <dgm:pt modelId="{598D169A-C470-49FF-B396-91E35563E57C}" type="pres">
      <dgm:prSet presAssocID="{9026DDFE-48DD-4DC9-9B48-D8549C3ADD3D}" presName="Name19" presStyleLbl="parChTrans1D2" presStyleIdx="2" presStyleCnt="3"/>
      <dgm:spPr/>
      <dgm:t>
        <a:bodyPr/>
        <a:lstStyle/>
        <a:p>
          <a:endParaRPr lang="ru-RU"/>
        </a:p>
      </dgm:t>
    </dgm:pt>
    <dgm:pt modelId="{43AFBAB8-6D6F-4907-A245-46F6A7270FD8}" type="pres">
      <dgm:prSet presAssocID="{71B2BB07-8F23-4497-BAE0-BC29E4CC21C6}" presName="Name21" presStyleCnt="0"/>
      <dgm:spPr/>
    </dgm:pt>
    <dgm:pt modelId="{4F3FD25A-1902-4A3B-A7C1-FAC994299750}" type="pres">
      <dgm:prSet presAssocID="{71B2BB07-8F23-4497-BAE0-BC29E4CC21C6}" presName="level2Shape" presStyleLbl="node2" presStyleIdx="2" presStyleCnt="3" custScaleX="354561" custScaleY="599488"/>
      <dgm:spPr/>
      <dgm:t>
        <a:bodyPr/>
        <a:lstStyle/>
        <a:p>
          <a:endParaRPr lang="ru-RU"/>
        </a:p>
      </dgm:t>
    </dgm:pt>
    <dgm:pt modelId="{2CBEBFF5-8165-4DEA-849F-F017C0C1B17B}" type="pres">
      <dgm:prSet presAssocID="{71B2BB07-8F23-4497-BAE0-BC29E4CC21C6}" presName="hierChild3" presStyleCnt="0"/>
      <dgm:spPr/>
    </dgm:pt>
    <dgm:pt modelId="{61A5E3E9-2E77-4D22-AECB-86CF2641A37C}" type="pres">
      <dgm:prSet presAssocID="{9D83DF44-4223-4AE2-A181-C8F8C5AB7765}" presName="bgShapesFlow" presStyleCnt="0"/>
      <dgm:spPr/>
    </dgm:pt>
  </dgm:ptLst>
  <dgm:cxnLst>
    <dgm:cxn modelId="{F385B35D-0710-4564-A38A-D93A8DBBD77C}" type="presOf" srcId="{86E52853-6D7F-4724-B625-0CEA71E78D1A}" destId="{F7F6FD75-E2F4-41A5-9866-B18A5ED844D3}" srcOrd="0" destOrd="0" presId="urn:microsoft.com/office/officeart/2005/8/layout/hierarchy6"/>
    <dgm:cxn modelId="{C2400F7D-EBA4-498D-A0BB-94722EF23E65}" type="presOf" srcId="{8AFDD816-D428-4E5F-BA49-80C19208668C}" destId="{3A6E6155-E004-4C32-BDC1-A8862762562C}" srcOrd="0" destOrd="0" presId="urn:microsoft.com/office/officeart/2005/8/layout/hierarchy6"/>
    <dgm:cxn modelId="{3A25118C-DF80-4C39-B5E6-7BE0A0877C64}" type="presOf" srcId="{6DA4F83E-B857-4F9E-9919-E47313820A3D}" destId="{9333A3FA-73ED-4A6D-9FF1-1EE32F5889F9}" srcOrd="0" destOrd="0" presId="urn:microsoft.com/office/officeart/2005/8/layout/hierarchy6"/>
    <dgm:cxn modelId="{24A2AA7A-C26E-4289-8BBA-7742B9116F71}" type="presOf" srcId="{71B2BB07-8F23-4497-BAE0-BC29E4CC21C6}" destId="{4F3FD25A-1902-4A3B-A7C1-FAC994299750}" srcOrd="0" destOrd="0" presId="urn:microsoft.com/office/officeart/2005/8/layout/hierarchy6"/>
    <dgm:cxn modelId="{3A13CE81-C676-46FB-9FBA-7BA6176FDDFB}" type="presOf" srcId="{9D83DF44-4223-4AE2-A181-C8F8C5AB7765}" destId="{BC23ABFC-A029-4FCE-8365-74878AA9A2C8}" srcOrd="0" destOrd="0" presId="urn:microsoft.com/office/officeart/2005/8/layout/hierarchy6"/>
    <dgm:cxn modelId="{A706865E-8838-4CD9-B52A-8968997834BD}" srcId="{9D83DF44-4223-4AE2-A181-C8F8C5AB7765}" destId="{8AFDD816-D428-4E5F-BA49-80C19208668C}" srcOrd="0" destOrd="0" parTransId="{A992B9D1-D843-4001-9D0C-A90A32D27AC2}" sibTransId="{A76A2C85-0E82-4E6C-86E3-C31CED868A25}"/>
    <dgm:cxn modelId="{B8C277DF-7DF9-4CAF-BDAD-2BEEA77C7599}" type="presOf" srcId="{9026DDFE-48DD-4DC9-9B48-D8549C3ADD3D}" destId="{598D169A-C470-49FF-B396-91E35563E57C}" srcOrd="0" destOrd="0" presId="urn:microsoft.com/office/officeart/2005/8/layout/hierarchy6"/>
    <dgm:cxn modelId="{EAC6E40D-20A0-4222-BBCB-EC4E3858875E}" type="presOf" srcId="{4E1E4139-2F1C-4EF6-ADF3-91B7A4A8ED16}" destId="{809ACB0E-6FC8-4626-A315-5E1FB6A7334B}" srcOrd="0" destOrd="0" presId="urn:microsoft.com/office/officeart/2005/8/layout/hierarchy6"/>
    <dgm:cxn modelId="{35172226-015A-47F8-AA01-329A22DC7717}" srcId="{8AFDD816-D428-4E5F-BA49-80C19208668C}" destId="{6DA4F83E-B857-4F9E-9919-E47313820A3D}" srcOrd="1" destOrd="0" parTransId="{86E52853-6D7F-4724-B625-0CEA71E78D1A}" sibTransId="{B7DB825F-DAA1-4051-874B-B3AE98B283D5}"/>
    <dgm:cxn modelId="{73AABF0A-57FE-4037-A6C2-FA59DE2D242E}" srcId="{8AFDD816-D428-4E5F-BA49-80C19208668C}" destId="{048E6F57-2144-4948-A8B6-37989F44AF26}" srcOrd="0" destOrd="0" parTransId="{4E1E4139-2F1C-4EF6-ADF3-91B7A4A8ED16}" sibTransId="{6BB6624B-4390-42BC-BFC1-C03B7F61E47E}"/>
    <dgm:cxn modelId="{1D2FA3BC-DD44-459C-BC13-C5800AA72EEB}" type="presOf" srcId="{048E6F57-2144-4948-A8B6-37989F44AF26}" destId="{8987EF3E-D580-4700-9360-27515736226D}" srcOrd="0" destOrd="0" presId="urn:microsoft.com/office/officeart/2005/8/layout/hierarchy6"/>
    <dgm:cxn modelId="{08FA5C94-1E58-456B-8DE6-9E1EE79EA8BF}" srcId="{8AFDD816-D428-4E5F-BA49-80C19208668C}" destId="{71B2BB07-8F23-4497-BAE0-BC29E4CC21C6}" srcOrd="2" destOrd="0" parTransId="{9026DDFE-48DD-4DC9-9B48-D8549C3ADD3D}" sibTransId="{0E84E36F-37D4-44B8-961A-3A95CFACF8F7}"/>
    <dgm:cxn modelId="{50E1EA14-AA0E-465A-B3F9-27FF68D2B47E}" type="presParOf" srcId="{BC23ABFC-A029-4FCE-8365-74878AA9A2C8}" destId="{94A15D30-D20F-4DC6-B20B-282522C1ED1C}" srcOrd="0" destOrd="0" presId="urn:microsoft.com/office/officeart/2005/8/layout/hierarchy6"/>
    <dgm:cxn modelId="{A0227D52-CA20-4E75-8DA0-B4E63BD4CBCB}" type="presParOf" srcId="{94A15D30-D20F-4DC6-B20B-282522C1ED1C}" destId="{BFB64503-13D6-4FF0-93CF-F1A4469A59CC}" srcOrd="0" destOrd="0" presId="urn:microsoft.com/office/officeart/2005/8/layout/hierarchy6"/>
    <dgm:cxn modelId="{ADBDCA67-365C-4523-A508-729FF0539425}" type="presParOf" srcId="{BFB64503-13D6-4FF0-93CF-F1A4469A59CC}" destId="{AB002D92-97E8-4BEF-AF57-3F73F57DE893}" srcOrd="0" destOrd="0" presId="urn:microsoft.com/office/officeart/2005/8/layout/hierarchy6"/>
    <dgm:cxn modelId="{2633471B-DB6A-45BE-B889-EBAEDF672D06}" type="presParOf" srcId="{AB002D92-97E8-4BEF-AF57-3F73F57DE893}" destId="{3A6E6155-E004-4C32-BDC1-A8862762562C}" srcOrd="0" destOrd="0" presId="urn:microsoft.com/office/officeart/2005/8/layout/hierarchy6"/>
    <dgm:cxn modelId="{B11C2869-4774-40CE-9B9B-C7090FFBFED6}" type="presParOf" srcId="{AB002D92-97E8-4BEF-AF57-3F73F57DE893}" destId="{78A43644-7489-40DC-89FE-8B1ED95F7A91}" srcOrd="1" destOrd="0" presId="urn:microsoft.com/office/officeart/2005/8/layout/hierarchy6"/>
    <dgm:cxn modelId="{9A232AF1-CB83-42F0-94D1-532DD973E220}" type="presParOf" srcId="{78A43644-7489-40DC-89FE-8B1ED95F7A91}" destId="{809ACB0E-6FC8-4626-A315-5E1FB6A7334B}" srcOrd="0" destOrd="0" presId="urn:microsoft.com/office/officeart/2005/8/layout/hierarchy6"/>
    <dgm:cxn modelId="{55DF2CF8-7573-416A-B3C3-ADB5C2F46ADA}" type="presParOf" srcId="{78A43644-7489-40DC-89FE-8B1ED95F7A91}" destId="{C02413AA-9F49-4876-9D4C-781FB6143CD9}" srcOrd="1" destOrd="0" presId="urn:microsoft.com/office/officeart/2005/8/layout/hierarchy6"/>
    <dgm:cxn modelId="{8F147021-7255-48CF-A083-8AE3B82C2EE0}" type="presParOf" srcId="{C02413AA-9F49-4876-9D4C-781FB6143CD9}" destId="{8987EF3E-D580-4700-9360-27515736226D}" srcOrd="0" destOrd="0" presId="urn:microsoft.com/office/officeart/2005/8/layout/hierarchy6"/>
    <dgm:cxn modelId="{FBFA46AA-D9F4-4690-934B-B00A4CFD7C77}" type="presParOf" srcId="{C02413AA-9F49-4876-9D4C-781FB6143CD9}" destId="{F4817637-2A0A-4F70-8F33-6C68C6DA6D84}" srcOrd="1" destOrd="0" presId="urn:microsoft.com/office/officeart/2005/8/layout/hierarchy6"/>
    <dgm:cxn modelId="{6F169246-4269-421A-9EF4-FDD6F3362F9E}" type="presParOf" srcId="{78A43644-7489-40DC-89FE-8B1ED95F7A91}" destId="{F7F6FD75-E2F4-41A5-9866-B18A5ED844D3}" srcOrd="2" destOrd="0" presId="urn:microsoft.com/office/officeart/2005/8/layout/hierarchy6"/>
    <dgm:cxn modelId="{E5F71BBB-3F5E-49A8-BA71-ED7FBE0EBF11}" type="presParOf" srcId="{78A43644-7489-40DC-89FE-8B1ED95F7A91}" destId="{52388AF5-0B6F-413C-940C-8074D99A1CF1}" srcOrd="3" destOrd="0" presId="urn:microsoft.com/office/officeart/2005/8/layout/hierarchy6"/>
    <dgm:cxn modelId="{B9C3821B-E360-452E-BBD8-337D8315A180}" type="presParOf" srcId="{52388AF5-0B6F-413C-940C-8074D99A1CF1}" destId="{9333A3FA-73ED-4A6D-9FF1-1EE32F5889F9}" srcOrd="0" destOrd="0" presId="urn:microsoft.com/office/officeart/2005/8/layout/hierarchy6"/>
    <dgm:cxn modelId="{5A80F5AD-5A52-4F88-9EB0-31109052EE39}" type="presParOf" srcId="{52388AF5-0B6F-413C-940C-8074D99A1CF1}" destId="{7DC062D7-0F4C-47D2-BCA1-AA33A2BE1A32}" srcOrd="1" destOrd="0" presId="urn:microsoft.com/office/officeart/2005/8/layout/hierarchy6"/>
    <dgm:cxn modelId="{EF007887-56EB-4919-961C-D7C7F7D3BA53}" type="presParOf" srcId="{78A43644-7489-40DC-89FE-8B1ED95F7A91}" destId="{598D169A-C470-49FF-B396-91E35563E57C}" srcOrd="4" destOrd="0" presId="urn:microsoft.com/office/officeart/2005/8/layout/hierarchy6"/>
    <dgm:cxn modelId="{8FAF728F-AA6A-4ED3-B549-8943357DE397}" type="presParOf" srcId="{78A43644-7489-40DC-89FE-8B1ED95F7A91}" destId="{43AFBAB8-6D6F-4907-A245-46F6A7270FD8}" srcOrd="5" destOrd="0" presId="urn:microsoft.com/office/officeart/2005/8/layout/hierarchy6"/>
    <dgm:cxn modelId="{3FCF401A-AD49-4894-A1D7-573B919FC830}" type="presParOf" srcId="{43AFBAB8-6D6F-4907-A245-46F6A7270FD8}" destId="{4F3FD25A-1902-4A3B-A7C1-FAC994299750}" srcOrd="0" destOrd="0" presId="urn:microsoft.com/office/officeart/2005/8/layout/hierarchy6"/>
    <dgm:cxn modelId="{A89BB98A-8089-45B5-9D48-FC93DD5A4BCC}" type="presParOf" srcId="{43AFBAB8-6D6F-4907-A245-46F6A7270FD8}" destId="{2CBEBFF5-8165-4DEA-849F-F017C0C1B17B}" srcOrd="1" destOrd="0" presId="urn:microsoft.com/office/officeart/2005/8/layout/hierarchy6"/>
    <dgm:cxn modelId="{BE309CC9-B77A-4171-9F6D-37B6C3BD8AFA}" type="presParOf" srcId="{BC23ABFC-A029-4FCE-8365-74878AA9A2C8}" destId="{61A5E3E9-2E77-4D22-AECB-86CF2641A37C}"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CA34F-8A24-FF41-BBDE-7930CC7D55E2}">
      <dsp:nvSpPr>
        <dsp:cNvPr id="0" name=""/>
        <dsp:cNvSpPr/>
      </dsp:nvSpPr>
      <dsp:spPr>
        <a:xfrm rot="5400000">
          <a:off x="1440242" y="1155841"/>
          <a:ext cx="685979" cy="675690"/>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1D8FFBD-F5E4-D749-9EB2-37611E7E8819}">
      <dsp:nvSpPr>
        <dsp:cNvPr id="0" name=""/>
        <dsp:cNvSpPr/>
      </dsp:nvSpPr>
      <dsp:spPr>
        <a:xfrm>
          <a:off x="1115783" y="0"/>
          <a:ext cx="1753420" cy="1227337"/>
        </a:xfrm>
        <a:prstGeom prst="roundRect">
          <a:avLst>
            <a:gd name="adj" fmla="val 16670"/>
          </a:avLst>
        </a:prstGeom>
        <a:noFill/>
        <a:ln w="25400">
          <a:solidFill>
            <a:srgbClr val="F4514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a:solidFill>
                <a:schemeClr val="tx1"/>
              </a:solidFill>
            </a:rPr>
            <a:t>Нежелание подрядчиков внедрять новые материалы</a:t>
          </a:r>
        </a:p>
      </dsp:txBody>
      <dsp:txXfrm>
        <a:off x="1175707" y="59924"/>
        <a:ext cx="1633572" cy="1107489"/>
      </dsp:txXfrm>
    </dsp:sp>
    <dsp:sp modelId="{F8D86530-CCB4-A34A-A195-D2F8F2963B5E}">
      <dsp:nvSpPr>
        <dsp:cNvPr id="0" name=""/>
        <dsp:cNvSpPr/>
      </dsp:nvSpPr>
      <dsp:spPr>
        <a:xfrm>
          <a:off x="2890936" y="0"/>
          <a:ext cx="3001016" cy="110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ru-RU" sz="900" kern="1200" dirty="0"/>
            <a:t>Невозможно подобрать состав </a:t>
          </a:r>
          <a:r>
            <a:rPr lang="ru-RU" sz="900" kern="1200" dirty="0" err="1"/>
            <a:t>абс</a:t>
          </a:r>
          <a:endParaRPr lang="ru-RU" sz="900" kern="1200" dirty="0"/>
        </a:p>
        <a:p>
          <a:pPr marL="57150" lvl="1" indent="-57150" algn="l" defTabSz="400050">
            <a:lnSpc>
              <a:spcPct val="90000"/>
            </a:lnSpc>
            <a:spcBef>
              <a:spcPct val="0"/>
            </a:spcBef>
            <a:spcAft>
              <a:spcPct val="15000"/>
            </a:spcAft>
            <a:buChar char="••"/>
          </a:pPr>
          <a:r>
            <a:rPr lang="ru-RU" sz="900" kern="1200" dirty="0"/>
            <a:t>Проблемы с уплотнением смеси</a:t>
          </a:r>
        </a:p>
        <a:p>
          <a:pPr marL="57150" lvl="1" indent="-57150" algn="l" defTabSz="400050">
            <a:lnSpc>
              <a:spcPct val="90000"/>
            </a:lnSpc>
            <a:spcBef>
              <a:spcPct val="0"/>
            </a:spcBef>
            <a:spcAft>
              <a:spcPct val="15000"/>
            </a:spcAft>
            <a:buChar char="••"/>
          </a:pPr>
          <a:r>
            <a:rPr lang="ru-RU" sz="900" kern="1200" dirty="0"/>
            <a:t>Разуплотнение</a:t>
          </a:r>
        </a:p>
        <a:p>
          <a:pPr marL="57150" lvl="1" indent="-57150" algn="l" defTabSz="400050">
            <a:lnSpc>
              <a:spcPct val="90000"/>
            </a:lnSpc>
            <a:spcBef>
              <a:spcPct val="0"/>
            </a:spcBef>
            <a:spcAft>
              <a:spcPct val="15000"/>
            </a:spcAft>
            <a:buChar char="••"/>
          </a:pPr>
          <a:r>
            <a:rPr lang="ru-RU" sz="900" kern="1200" dirty="0"/>
            <a:t>Несовместимость модификатора с местным битумом</a:t>
          </a:r>
        </a:p>
        <a:p>
          <a:pPr marL="57150" lvl="1" indent="-57150" algn="l" defTabSz="400050">
            <a:lnSpc>
              <a:spcPct val="90000"/>
            </a:lnSpc>
            <a:spcBef>
              <a:spcPct val="0"/>
            </a:spcBef>
            <a:spcAft>
              <a:spcPct val="15000"/>
            </a:spcAft>
            <a:buChar char="••"/>
          </a:pPr>
          <a:r>
            <a:rPr lang="ru-RU" sz="900" kern="1200" dirty="0"/>
            <a:t>Отсутствие стабилизации ЩМА</a:t>
          </a:r>
        </a:p>
        <a:p>
          <a:pPr marL="57150" lvl="1" indent="-57150" algn="l" defTabSz="400050">
            <a:lnSpc>
              <a:spcPct val="90000"/>
            </a:lnSpc>
            <a:spcBef>
              <a:spcPct val="0"/>
            </a:spcBef>
            <a:spcAft>
              <a:spcPct val="15000"/>
            </a:spcAft>
            <a:buChar char="••"/>
          </a:pPr>
          <a:r>
            <a:rPr lang="ru-RU" sz="900" kern="1200" dirty="0"/>
            <a:t>Шелушение</a:t>
          </a:r>
        </a:p>
        <a:p>
          <a:pPr marL="57150" lvl="1" indent="-57150" algn="l" defTabSz="400050">
            <a:lnSpc>
              <a:spcPct val="90000"/>
            </a:lnSpc>
            <a:spcBef>
              <a:spcPct val="0"/>
            </a:spcBef>
            <a:spcAft>
              <a:spcPct val="15000"/>
            </a:spcAft>
            <a:buChar char="••"/>
          </a:pPr>
          <a:r>
            <a:rPr lang="ru-RU" sz="900" kern="1200" dirty="0"/>
            <a:t>Микроволна</a:t>
          </a:r>
        </a:p>
        <a:p>
          <a:pPr marL="57150" lvl="1" indent="-57150" algn="l" defTabSz="400050">
            <a:lnSpc>
              <a:spcPct val="90000"/>
            </a:lnSpc>
            <a:spcBef>
              <a:spcPct val="0"/>
            </a:spcBef>
            <a:spcAft>
              <a:spcPct val="15000"/>
            </a:spcAft>
            <a:buChar char="••"/>
          </a:pPr>
          <a:r>
            <a:rPr lang="ru-RU" sz="900" kern="1200" dirty="0"/>
            <a:t>Головокружение</a:t>
          </a:r>
        </a:p>
      </dsp:txBody>
      <dsp:txXfrm>
        <a:off x="2890936" y="0"/>
        <a:ext cx="3001016" cy="1108316"/>
      </dsp:txXfrm>
    </dsp:sp>
    <dsp:sp modelId="{04896934-2D2B-784E-8BDD-811262A44483}">
      <dsp:nvSpPr>
        <dsp:cNvPr id="0" name=""/>
        <dsp:cNvSpPr/>
      </dsp:nvSpPr>
      <dsp:spPr>
        <a:xfrm rot="5400000">
          <a:off x="2519405" y="2139862"/>
          <a:ext cx="593510" cy="675690"/>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88E3631-71EA-0F4C-9C9E-24133F10D00D}">
      <dsp:nvSpPr>
        <dsp:cNvPr id="0" name=""/>
        <dsp:cNvSpPr/>
      </dsp:nvSpPr>
      <dsp:spPr>
        <a:xfrm>
          <a:off x="2123049" y="1104784"/>
          <a:ext cx="1579383" cy="1105516"/>
        </a:xfrm>
        <a:prstGeom prst="roundRect">
          <a:avLst>
            <a:gd name="adj" fmla="val 16670"/>
          </a:avLst>
        </a:prstGeom>
        <a:noFill/>
        <a:ln w="25400">
          <a:solidFill>
            <a:srgbClr val="FEE83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kern="1200" dirty="0">
              <a:solidFill>
                <a:schemeClr val="tx1"/>
              </a:solidFill>
            </a:rPr>
            <a:t>Негативный опыт от применения некачественных модификаторов на основе резиновой крошки</a:t>
          </a:r>
        </a:p>
      </dsp:txBody>
      <dsp:txXfrm>
        <a:off x="2177026" y="1158761"/>
        <a:ext cx="1471429" cy="997562"/>
      </dsp:txXfrm>
    </dsp:sp>
    <dsp:sp modelId="{D11A88F7-9D0E-674D-84ED-0AE4629C1B7E}">
      <dsp:nvSpPr>
        <dsp:cNvPr id="0" name=""/>
        <dsp:cNvSpPr/>
      </dsp:nvSpPr>
      <dsp:spPr>
        <a:xfrm>
          <a:off x="3706938" y="1378936"/>
          <a:ext cx="2620984" cy="56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ru-RU" sz="1000" kern="1200" dirty="0"/>
            <a:t>Производство</a:t>
          </a:r>
          <a:r>
            <a:rPr lang="ru-RU" sz="1000" kern="1200" baseline="0" dirty="0"/>
            <a:t> модификаторов на основе необработанной резиновой крошки</a:t>
          </a:r>
          <a:endParaRPr lang="ru-RU" sz="1000" kern="1200" dirty="0"/>
        </a:p>
        <a:p>
          <a:pPr marL="57150" lvl="1" indent="-57150" algn="l" defTabSz="444500">
            <a:lnSpc>
              <a:spcPct val="90000"/>
            </a:lnSpc>
            <a:spcBef>
              <a:spcPct val="0"/>
            </a:spcBef>
            <a:spcAft>
              <a:spcPct val="15000"/>
            </a:spcAft>
            <a:buChar char="••"/>
          </a:pPr>
          <a:r>
            <a:rPr lang="ru-RU" sz="1000" kern="1200" dirty="0"/>
            <a:t>Поставки контрафактной продукции</a:t>
          </a:r>
        </a:p>
      </dsp:txBody>
      <dsp:txXfrm>
        <a:off x="3706938" y="1378936"/>
        <a:ext cx="2620984" cy="565248"/>
      </dsp:txXfrm>
    </dsp:sp>
    <dsp:sp modelId="{C3FFA905-0971-CA46-A8DA-B2DE5EA67634}">
      <dsp:nvSpPr>
        <dsp:cNvPr id="0" name=""/>
        <dsp:cNvSpPr/>
      </dsp:nvSpPr>
      <dsp:spPr>
        <a:xfrm rot="5400000">
          <a:off x="3690248" y="3073047"/>
          <a:ext cx="454706" cy="517667"/>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EF081B7-6615-844A-96D2-0C2542EEB0F6}">
      <dsp:nvSpPr>
        <dsp:cNvPr id="0" name=""/>
        <dsp:cNvSpPr/>
      </dsp:nvSpPr>
      <dsp:spPr>
        <a:xfrm>
          <a:off x="3154912" y="2146573"/>
          <a:ext cx="1400879" cy="980570"/>
        </a:xfrm>
        <a:prstGeom prst="roundRect">
          <a:avLst>
            <a:gd name="adj" fmla="val 16670"/>
          </a:avLst>
        </a:prstGeom>
        <a:noFill/>
        <a:ln w="25400">
          <a:solidFill>
            <a:srgbClr val="57A9DD"/>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kern="1200" dirty="0">
              <a:solidFill>
                <a:schemeClr val="tx1"/>
              </a:solidFill>
            </a:rPr>
            <a:t>Слабое сопровождение пилотных проектов</a:t>
          </a:r>
        </a:p>
      </dsp:txBody>
      <dsp:txXfrm>
        <a:off x="3202788" y="2194449"/>
        <a:ext cx="1305127" cy="884818"/>
      </dsp:txXfrm>
    </dsp:sp>
    <dsp:sp modelId="{792F749C-E018-6D46-91C7-490FA3F6FA9D}">
      <dsp:nvSpPr>
        <dsp:cNvPr id="0" name=""/>
        <dsp:cNvSpPr/>
      </dsp:nvSpPr>
      <dsp:spPr>
        <a:xfrm>
          <a:off x="4574767" y="2254180"/>
          <a:ext cx="2124315" cy="686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ru-RU" sz="1000" kern="1200" dirty="0"/>
            <a:t>Отсутствие службы сопровождения проектов</a:t>
          </a:r>
        </a:p>
        <a:p>
          <a:pPr marL="57150" lvl="1" indent="-57150" algn="l" defTabSz="444500">
            <a:lnSpc>
              <a:spcPct val="90000"/>
            </a:lnSpc>
            <a:spcBef>
              <a:spcPct val="0"/>
            </a:spcBef>
            <a:spcAft>
              <a:spcPct val="15000"/>
            </a:spcAft>
            <a:buChar char="••"/>
          </a:pPr>
          <a:r>
            <a:rPr lang="ru-RU" sz="1000" kern="1200" dirty="0"/>
            <a:t>Отсутствие технологических регламентов для работы с модификаторами</a:t>
          </a:r>
        </a:p>
      </dsp:txBody>
      <dsp:txXfrm>
        <a:off x="4574767" y="2254180"/>
        <a:ext cx="2124315" cy="686007"/>
      </dsp:txXfrm>
    </dsp:sp>
    <dsp:sp modelId="{DC6C9E54-89D3-6647-9FCB-7EF5A5F85266}">
      <dsp:nvSpPr>
        <dsp:cNvPr id="0" name=""/>
        <dsp:cNvSpPr/>
      </dsp:nvSpPr>
      <dsp:spPr>
        <a:xfrm>
          <a:off x="4171390" y="2977992"/>
          <a:ext cx="999122" cy="699353"/>
        </a:xfrm>
        <a:prstGeom prst="roundRect">
          <a:avLst>
            <a:gd name="adj" fmla="val 16670"/>
          </a:avLst>
        </a:prstGeom>
        <a:noFill/>
        <a:ln w="25400">
          <a:solidFill>
            <a:srgbClr val="33A76B"/>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dirty="0" smtClean="0">
              <a:solidFill>
                <a:schemeClr val="tx1"/>
              </a:solidFill>
            </a:rPr>
            <a:t>Технологические</a:t>
          </a:r>
        </a:p>
        <a:p>
          <a:pPr lvl="0" algn="ctr" defTabSz="400050">
            <a:lnSpc>
              <a:spcPct val="90000"/>
            </a:lnSpc>
            <a:spcBef>
              <a:spcPct val="0"/>
            </a:spcBef>
            <a:spcAft>
              <a:spcPct val="35000"/>
            </a:spcAft>
          </a:pPr>
          <a:r>
            <a:rPr lang="ru-RU" sz="1000" kern="1200" dirty="0" smtClean="0">
              <a:solidFill>
                <a:schemeClr val="tx1"/>
              </a:solidFill>
            </a:rPr>
            <a:t> </a:t>
          </a:r>
          <a:r>
            <a:rPr lang="ru-RU" sz="1000" kern="1200" dirty="0">
              <a:solidFill>
                <a:schemeClr val="tx1"/>
              </a:solidFill>
            </a:rPr>
            <a:t>проблемы</a:t>
          </a:r>
        </a:p>
      </dsp:txBody>
      <dsp:txXfrm>
        <a:off x="4205536" y="3012138"/>
        <a:ext cx="930830" cy="631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E6155-E004-4C32-BDC1-A8862762562C}">
      <dsp:nvSpPr>
        <dsp:cNvPr id="0" name=""/>
        <dsp:cNvSpPr/>
      </dsp:nvSpPr>
      <dsp:spPr>
        <a:xfrm>
          <a:off x="1368409" y="0"/>
          <a:ext cx="3805576" cy="732397"/>
        </a:xfrm>
        <a:prstGeom prst="roundRect">
          <a:avLst>
            <a:gd name="adj" fmla="val 10000"/>
          </a:avLst>
        </a:prstGeom>
        <a:no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solidFill>
                <a:schemeClr val="tx1"/>
              </a:solidFill>
              <a:latin typeface="Arial" panose="020B0604020202020204" pitchFamily="34" charset="0"/>
              <a:cs typeface="Arial" panose="020B0604020202020204" pitchFamily="34" charset="0"/>
            </a:rPr>
            <a:t>Проблемы внедрения модификатора</a:t>
          </a:r>
        </a:p>
      </dsp:txBody>
      <dsp:txXfrm>
        <a:off x="1389860" y="21451"/>
        <a:ext cx="3762674" cy="689495"/>
      </dsp:txXfrm>
    </dsp:sp>
    <dsp:sp modelId="{809ACB0E-6FC8-4626-A315-5E1FB6A7334B}">
      <dsp:nvSpPr>
        <dsp:cNvPr id="0" name=""/>
        <dsp:cNvSpPr/>
      </dsp:nvSpPr>
      <dsp:spPr>
        <a:xfrm>
          <a:off x="1188029" y="732397"/>
          <a:ext cx="2083167" cy="171675"/>
        </a:xfrm>
        <a:custGeom>
          <a:avLst/>
          <a:gdLst/>
          <a:ahLst/>
          <a:cxnLst/>
          <a:rect l="0" t="0" r="0" b="0"/>
          <a:pathLst>
            <a:path>
              <a:moveTo>
                <a:pt x="2083167" y="0"/>
              </a:moveTo>
              <a:lnTo>
                <a:pt x="2083167" y="85837"/>
              </a:lnTo>
              <a:lnTo>
                <a:pt x="0" y="85837"/>
              </a:lnTo>
              <a:lnTo>
                <a:pt x="0" y="1716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87EF3E-D580-4700-9360-27515736226D}">
      <dsp:nvSpPr>
        <dsp:cNvPr id="0" name=""/>
        <dsp:cNvSpPr/>
      </dsp:nvSpPr>
      <dsp:spPr>
        <a:xfrm>
          <a:off x="188831" y="904072"/>
          <a:ext cx="1998397" cy="2305232"/>
        </a:xfrm>
        <a:prstGeom prst="roundRect">
          <a:avLst>
            <a:gd name="adj" fmla="val 10000"/>
          </a:avLst>
        </a:prstGeom>
        <a:noFill/>
        <a:ln w="1905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a:solidFill>
                <a:schemeClr val="tx1"/>
              </a:solidFill>
            </a:rPr>
            <a:t>Отсутствие единого механизма централизованного внедрения новых материалов и технологий в дорожном строительстве</a:t>
          </a:r>
        </a:p>
      </dsp:txBody>
      <dsp:txXfrm>
        <a:off x="247362" y="962603"/>
        <a:ext cx="1881335" cy="2188170"/>
      </dsp:txXfrm>
    </dsp:sp>
    <dsp:sp modelId="{F7F6FD75-E2F4-41A5-9866-B18A5ED844D3}">
      <dsp:nvSpPr>
        <dsp:cNvPr id="0" name=""/>
        <dsp:cNvSpPr/>
      </dsp:nvSpPr>
      <dsp:spPr>
        <a:xfrm>
          <a:off x="3144500" y="732397"/>
          <a:ext cx="126696" cy="171675"/>
        </a:xfrm>
        <a:custGeom>
          <a:avLst/>
          <a:gdLst/>
          <a:ahLst/>
          <a:cxnLst/>
          <a:rect l="0" t="0" r="0" b="0"/>
          <a:pathLst>
            <a:path>
              <a:moveTo>
                <a:pt x="126696" y="0"/>
              </a:moveTo>
              <a:lnTo>
                <a:pt x="126696" y="85837"/>
              </a:lnTo>
              <a:lnTo>
                <a:pt x="0" y="85837"/>
              </a:lnTo>
              <a:lnTo>
                <a:pt x="0" y="1716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33A3FA-73ED-4A6D-9FF1-1EE32F5889F9}">
      <dsp:nvSpPr>
        <dsp:cNvPr id="0" name=""/>
        <dsp:cNvSpPr/>
      </dsp:nvSpPr>
      <dsp:spPr>
        <a:xfrm>
          <a:off x="2378771" y="904072"/>
          <a:ext cx="1531459" cy="1688416"/>
        </a:xfrm>
        <a:prstGeom prst="roundRect">
          <a:avLst>
            <a:gd name="adj" fmla="val 10000"/>
          </a:avLst>
        </a:prstGeom>
        <a:noFill/>
        <a:ln w="19050" cap="flat" cmpd="sng" algn="ctr">
          <a:solidFill>
            <a:srgbClr val="F451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rPr>
            <a:t>Множество подрядных </a:t>
          </a:r>
          <a:r>
            <a:rPr lang="ru-RU" sz="1400" kern="1200" dirty="0">
              <a:solidFill>
                <a:schemeClr val="tx1"/>
              </a:solidFill>
            </a:rPr>
            <a:t>организаций </a:t>
          </a:r>
          <a:r>
            <a:rPr lang="ru-RU" sz="1400" kern="1200" dirty="0" smtClean="0">
              <a:solidFill>
                <a:schemeClr val="tx1"/>
              </a:solidFill>
            </a:rPr>
            <a:t>и заказчиков хотят </a:t>
          </a:r>
          <a:r>
            <a:rPr lang="ru-RU" sz="1400" kern="1200" dirty="0">
              <a:solidFill>
                <a:schemeClr val="tx1"/>
              </a:solidFill>
            </a:rPr>
            <a:t>работать по </a:t>
          </a:r>
          <a:r>
            <a:rPr lang="ru-RU" sz="1400" kern="1200" dirty="0" smtClean="0">
              <a:solidFill>
                <a:schemeClr val="tx1"/>
              </a:solidFill>
            </a:rPr>
            <a:t>старинке (ГОСТ 9128) </a:t>
          </a:r>
          <a:r>
            <a:rPr lang="ru-RU" sz="1400" kern="1200" dirty="0">
              <a:solidFill>
                <a:schemeClr val="tx1"/>
              </a:solidFill>
            </a:rPr>
            <a:t>и ничего не менять</a:t>
          </a:r>
        </a:p>
      </dsp:txBody>
      <dsp:txXfrm>
        <a:off x="2423626" y="948927"/>
        <a:ext cx="1441749" cy="1598706"/>
      </dsp:txXfrm>
    </dsp:sp>
    <dsp:sp modelId="{598D169A-C470-49FF-B396-91E35563E57C}">
      <dsp:nvSpPr>
        <dsp:cNvPr id="0" name=""/>
        <dsp:cNvSpPr/>
      </dsp:nvSpPr>
      <dsp:spPr>
        <a:xfrm>
          <a:off x="3271197" y="732397"/>
          <a:ext cx="1962473" cy="171675"/>
        </a:xfrm>
        <a:custGeom>
          <a:avLst/>
          <a:gdLst/>
          <a:ahLst/>
          <a:cxnLst/>
          <a:rect l="0" t="0" r="0" b="0"/>
          <a:pathLst>
            <a:path>
              <a:moveTo>
                <a:pt x="0" y="0"/>
              </a:moveTo>
              <a:lnTo>
                <a:pt x="0" y="85837"/>
              </a:lnTo>
              <a:lnTo>
                <a:pt x="1962473" y="85837"/>
              </a:lnTo>
              <a:lnTo>
                <a:pt x="1962473" y="1716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3FD25A-1902-4A3B-A7C1-FAC994299750}">
      <dsp:nvSpPr>
        <dsp:cNvPr id="0" name=""/>
        <dsp:cNvSpPr/>
      </dsp:nvSpPr>
      <dsp:spPr>
        <a:xfrm>
          <a:off x="4101773" y="904072"/>
          <a:ext cx="2263793" cy="2551731"/>
        </a:xfrm>
        <a:prstGeom prst="roundRect">
          <a:avLst>
            <a:gd name="adj" fmla="val 10000"/>
          </a:avLst>
        </a:prstGeom>
        <a:noFill/>
        <a:ln w="1905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a:solidFill>
                <a:schemeClr val="tx1"/>
              </a:solidFill>
            </a:rPr>
            <a:t>Отсутствие на государственном уровне соответствующей современным требованиям нормативно-технической базы на модифицированные асфальтобетонные </a:t>
          </a:r>
          <a:r>
            <a:rPr lang="ru-RU" sz="1400" kern="1200" dirty="0" smtClean="0">
              <a:solidFill>
                <a:schemeClr val="tx1"/>
              </a:solidFill>
            </a:rPr>
            <a:t>смеси и вяжущее </a:t>
          </a:r>
          <a:r>
            <a:rPr lang="ru-RU" sz="1400" kern="1200" dirty="0">
              <a:solidFill>
                <a:schemeClr val="tx1"/>
              </a:solidFill>
            </a:rPr>
            <a:t>материалами класса «УНИРЕМ» и «ЭЛАДОРМ»</a:t>
          </a:r>
        </a:p>
      </dsp:txBody>
      <dsp:txXfrm>
        <a:off x="4168077" y="970376"/>
        <a:ext cx="2131185" cy="241912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0.89125</cdr:x>
      <cdr:y>0.89202</cdr:y>
    </cdr:from>
    <cdr:to>
      <cdr:x>1</cdr:x>
      <cdr:y>1</cdr:y>
    </cdr:to>
    <cdr:sp macro="" textlink="">
      <cdr:nvSpPr>
        <cdr:cNvPr id="2" name="Номер слайда 3"/>
        <cdr:cNvSpPr txBox="1">
          <a:spLocks xmlns:a="http://schemas.openxmlformats.org/drawingml/2006/main"/>
        </cdr:cNvSpPr>
      </cdr:nvSpPr>
      <cdr:spPr>
        <a:xfrm xmlns:a="http://schemas.openxmlformats.org/drawingml/2006/main">
          <a:off x="8575674" y="6348731"/>
          <a:ext cx="552451" cy="365125"/>
        </a:xfrm>
        <a:prstGeom xmlns:a="http://schemas.openxmlformats.org/drawingml/2006/main" prst="rect">
          <a:avLst/>
        </a:prstGeom>
      </cdr:spPr>
      <cdr:txBody>
        <a:bodyPr xmlns:a="http://schemas.openxmlformats.org/drawingml/2006/main" vert="horz" lIns="91440" tIns="45720" rIns="91440" bIns="45720" rtlCol="0" anchor="ct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800" b="1" dirty="0">
              <a:solidFill>
                <a:schemeClr val="bg1"/>
              </a:solidFill>
              <a:latin typeface="Francker CYR Condensed Regular" panose="020B0706040704040203" pitchFamily="34" charset="-52"/>
            </a:rPr>
            <a:t>4</a:t>
          </a:r>
          <a:endParaRPr lang="ru-RU" sz="1800" b="1" dirty="0">
            <a:solidFill>
              <a:schemeClr val="bg1"/>
            </a:solidFill>
            <a:latin typeface="Francker CYR Condensed Regular" panose="020B0706040704040203" pitchFamily="34" charset="-52"/>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9541B7-4249-45B9-A22D-205148F9920D}" type="datetimeFigureOut">
              <a:rPr lang="ru-RU" smtClean="0"/>
              <a:t>02.07.2019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59998B-C158-49C6-B6E7-ED099DF16C3C}" type="slidenum">
              <a:rPr lang="ru-RU" smtClean="0"/>
              <a:t>‹#›</a:t>
            </a:fld>
            <a:endParaRPr lang="ru-RU"/>
          </a:p>
        </p:txBody>
      </p:sp>
    </p:spTree>
    <p:extLst>
      <p:ext uri="{BB962C8B-B14F-4D97-AF65-F5344CB8AC3E}">
        <p14:creationId xmlns:p14="http://schemas.microsoft.com/office/powerpoint/2010/main" val="3018192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Уважаемые коллеги, добрый день! Меня зовут Богомазов Максим я представляю группу компаний </a:t>
            </a:r>
            <a:r>
              <a:rPr lang="ru-RU" sz="1200" kern="1200" dirty="0" err="1" smtClean="0">
                <a:solidFill>
                  <a:schemeClr val="tx1"/>
                </a:solidFill>
                <a:effectLst/>
                <a:latin typeface="+mn-lt"/>
                <a:ea typeface="+mn-ea"/>
                <a:cs typeface="+mn-cs"/>
              </a:rPr>
              <a:t>Роснано</a:t>
            </a:r>
            <a:r>
              <a:rPr lang="ru-RU" sz="1200" kern="1200" dirty="0" smtClean="0">
                <a:solidFill>
                  <a:schemeClr val="tx1"/>
                </a:solidFill>
                <a:effectLst/>
                <a:latin typeface="+mn-lt"/>
                <a:ea typeface="+mn-ea"/>
                <a:cs typeface="+mn-cs"/>
              </a:rPr>
              <a:t>. Хочу поделиться информацией о ходе реализации проекта по  созданию промышленного производства модификатора асфальтобетона на основе активного резинового порошка. Об актуальности производимой продукции для дорожной отрасли, а также о тех трудностях, с которыми столкнулась наша компания.</a:t>
            </a:r>
            <a:endParaRPr lang="ru-RU" dirty="0" smtClean="0">
              <a:effectLst/>
            </a:endParaRPr>
          </a:p>
          <a:p>
            <a:r>
              <a:rPr lang="ru-RU" sz="1200" kern="1200" dirty="0" smtClean="0">
                <a:solidFill>
                  <a:schemeClr val="tx1"/>
                </a:solidFill>
                <a:effectLst/>
                <a:latin typeface="+mn-lt"/>
                <a:ea typeface="+mn-ea"/>
                <a:cs typeface="+mn-cs"/>
              </a:rPr>
              <a:t>Итак, не смотря на то, что проект «</a:t>
            </a:r>
            <a:r>
              <a:rPr lang="ru-RU" sz="1200" kern="1200" dirty="0" err="1" smtClean="0">
                <a:solidFill>
                  <a:schemeClr val="tx1"/>
                </a:solidFill>
                <a:effectLst/>
                <a:latin typeface="+mn-lt"/>
                <a:ea typeface="+mn-ea"/>
                <a:cs typeface="+mn-cs"/>
              </a:rPr>
              <a:t>Унирем</a:t>
            </a:r>
            <a:r>
              <a:rPr lang="ru-RU" sz="1200" kern="1200" dirty="0" smtClean="0">
                <a:solidFill>
                  <a:schemeClr val="tx1"/>
                </a:solidFill>
                <a:effectLst/>
                <a:latin typeface="+mn-lt"/>
                <a:ea typeface="+mn-ea"/>
                <a:cs typeface="+mn-cs"/>
              </a:rPr>
              <a:t>» существует достаточно давно (с 2005 года), наша компания «Новые технологии строительства», являющаяся 100% дочернем предприятием АО «</a:t>
            </a:r>
            <a:r>
              <a:rPr lang="ru-RU" sz="1200" kern="1200" dirty="0" err="1" smtClean="0">
                <a:solidFill>
                  <a:schemeClr val="tx1"/>
                </a:solidFill>
                <a:effectLst/>
                <a:latin typeface="+mn-lt"/>
                <a:ea typeface="+mn-ea"/>
                <a:cs typeface="+mn-cs"/>
              </a:rPr>
              <a:t>Роснано</a:t>
            </a:r>
            <a:r>
              <a:rPr lang="ru-RU" sz="1200" kern="1200" dirty="0" smtClean="0">
                <a:solidFill>
                  <a:schemeClr val="tx1"/>
                </a:solidFill>
                <a:effectLst/>
                <a:latin typeface="+mn-lt"/>
                <a:ea typeface="+mn-ea"/>
                <a:cs typeface="+mn-cs"/>
              </a:rPr>
              <a:t>», создана относительно недавно (около 3,5 лет назад) и в настоящий момент управляет проектом.</a:t>
            </a:r>
            <a:endParaRPr lang="ru-RU" dirty="0">
              <a:effectLst/>
            </a:endParaRPr>
          </a:p>
        </p:txBody>
      </p:sp>
      <p:sp>
        <p:nvSpPr>
          <p:cNvPr id="4" name="Номер слайда 3"/>
          <p:cNvSpPr>
            <a:spLocks noGrp="1"/>
          </p:cNvSpPr>
          <p:nvPr>
            <p:ph type="sldNum" sz="quarter" idx="10"/>
          </p:nvPr>
        </p:nvSpPr>
        <p:spPr/>
        <p:txBody>
          <a:bodyPr/>
          <a:lstStyle/>
          <a:p>
            <a:fld id="{5C59998B-C158-49C6-B6E7-ED099DF16C3C}" type="slidenum">
              <a:rPr lang="ru-RU" smtClean="0"/>
              <a:t>1</a:t>
            </a:fld>
            <a:endParaRPr lang="ru-RU"/>
          </a:p>
        </p:txBody>
      </p:sp>
    </p:spTree>
    <p:extLst>
      <p:ext uri="{BB962C8B-B14F-4D97-AF65-F5344CB8AC3E}">
        <p14:creationId xmlns:p14="http://schemas.microsoft.com/office/powerpoint/2010/main" val="1127672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Однако, наша компания не остановилась на достигнутых результатах. Учитывая сложившуюся за последние пару лет тенденцию повышения требований к асфальтобетонам, контракты жизненного цикла, а так же наличие 658 постановления правительства в отношении увеличения межремонтных сроков до 12 и 24 лет, мы создали новый модификатор, выпускаемый под торговой маркой «</a:t>
            </a:r>
            <a:r>
              <a:rPr lang="ru-RU" sz="1200" kern="1200" dirty="0" err="1" smtClean="0">
                <a:solidFill>
                  <a:schemeClr val="tx1"/>
                </a:solidFill>
                <a:effectLst/>
                <a:latin typeface="+mn-lt"/>
                <a:ea typeface="+mn-ea"/>
                <a:cs typeface="+mn-cs"/>
              </a:rPr>
              <a:t>Эладорм</a:t>
            </a:r>
            <a:r>
              <a:rPr lang="ru-RU" sz="1200" kern="1200" dirty="0" smtClean="0">
                <a:solidFill>
                  <a:schemeClr val="tx1"/>
                </a:solidFill>
                <a:effectLst/>
                <a:latin typeface="+mn-lt"/>
                <a:ea typeface="+mn-ea"/>
                <a:cs typeface="+mn-cs"/>
              </a:rPr>
              <a:t>», совместив в нем активный порошок дискретно-девулканизированной резины с полимером класса СБС и рядом других химических компонентов. </a:t>
            </a:r>
          </a:p>
          <a:p>
            <a:r>
              <a:rPr lang="ru-RU" sz="1200" kern="1200" dirty="0" smtClean="0">
                <a:solidFill>
                  <a:schemeClr val="tx1"/>
                </a:solidFill>
                <a:effectLst/>
                <a:latin typeface="+mn-lt"/>
                <a:ea typeface="+mn-ea"/>
                <a:cs typeface="+mn-cs"/>
              </a:rPr>
              <a:t>Уже проведены испытания как в собственной лаборатории так и в лаборатории АНО НИИ ТСК, НИЦ Газпром-нефть битумные материалы и БГТУ им. Шухова, а так же лабораториях заказчиков. Все результаты имеют схожую положительную динамику. Контрольные составы соответствуют требованиям действующих ГОСТ, ПНСТ, СТО ГК </a:t>
            </a:r>
            <a:r>
              <a:rPr lang="ru-RU" sz="1200" kern="1200" dirty="0" err="1" smtClean="0">
                <a:solidFill>
                  <a:schemeClr val="tx1"/>
                </a:solidFill>
                <a:effectLst/>
                <a:latin typeface="+mn-lt"/>
                <a:ea typeface="+mn-ea"/>
                <a:cs typeface="+mn-cs"/>
              </a:rPr>
              <a:t>Автодор</a:t>
            </a:r>
            <a:r>
              <a:rPr lang="ru-RU" sz="1200" kern="1200" dirty="0" smtClean="0">
                <a:solidFill>
                  <a:schemeClr val="tx1"/>
                </a:solidFill>
                <a:effectLst/>
                <a:latin typeface="+mn-lt"/>
                <a:ea typeface="+mn-ea"/>
                <a:cs typeface="+mn-cs"/>
              </a:rPr>
              <a:t>. Асфальтобетоны, модифицированные композиционным материалом «</a:t>
            </a:r>
            <a:r>
              <a:rPr lang="ru-RU" sz="1200" kern="1200" dirty="0" err="1" smtClean="0">
                <a:solidFill>
                  <a:schemeClr val="tx1"/>
                </a:solidFill>
                <a:effectLst/>
                <a:latin typeface="+mn-lt"/>
                <a:ea typeface="+mn-ea"/>
                <a:cs typeface="+mn-cs"/>
              </a:rPr>
              <a:t>Эладорм</a:t>
            </a:r>
            <a:r>
              <a:rPr lang="ru-RU" sz="1200" kern="1200" dirty="0" smtClean="0">
                <a:solidFill>
                  <a:schemeClr val="tx1"/>
                </a:solidFill>
                <a:effectLst/>
                <a:latin typeface="+mn-lt"/>
                <a:ea typeface="+mn-ea"/>
                <a:cs typeface="+mn-cs"/>
              </a:rPr>
              <a:t>», по своим физико-механическим свойствам превосходят контрольные. Понятно, что контрольные и модифицированные смеси изготавливались с использованием одних и тех же инертных материалов и вяжущего.</a:t>
            </a:r>
          </a:p>
          <a:p>
            <a:endParaRPr lang="ru-RU" dirty="0"/>
          </a:p>
        </p:txBody>
      </p:sp>
      <p:sp>
        <p:nvSpPr>
          <p:cNvPr id="4" name="Номер слайда 3"/>
          <p:cNvSpPr>
            <a:spLocks noGrp="1"/>
          </p:cNvSpPr>
          <p:nvPr>
            <p:ph type="sldNum" sz="quarter" idx="10"/>
          </p:nvPr>
        </p:nvSpPr>
        <p:spPr/>
        <p:txBody>
          <a:bodyPr/>
          <a:lstStyle/>
          <a:p>
            <a:fld id="{5C59998B-C158-49C6-B6E7-ED099DF16C3C}" type="slidenum">
              <a:rPr lang="ru-RU" smtClean="0"/>
              <a:t>11</a:t>
            </a:fld>
            <a:endParaRPr lang="ru-RU"/>
          </a:p>
        </p:txBody>
      </p:sp>
    </p:spTree>
    <p:extLst>
      <p:ext uri="{BB962C8B-B14F-4D97-AF65-F5344CB8AC3E}">
        <p14:creationId xmlns:p14="http://schemas.microsoft.com/office/powerpoint/2010/main" val="1074594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 слайде представлены результаты лаборатории </a:t>
            </a:r>
            <a:r>
              <a:rPr lang="ru-RU" sz="1200" kern="1200" dirty="0" err="1" smtClean="0">
                <a:solidFill>
                  <a:schemeClr val="tx1"/>
                </a:solidFill>
                <a:effectLst/>
                <a:latin typeface="+mn-lt"/>
                <a:ea typeface="+mn-ea"/>
                <a:cs typeface="+mn-cs"/>
              </a:rPr>
              <a:t>Гапромнефть</a:t>
            </a:r>
            <a:r>
              <a:rPr lang="ru-RU" sz="1200" kern="1200" dirty="0" smtClean="0">
                <a:solidFill>
                  <a:schemeClr val="tx1"/>
                </a:solidFill>
                <a:effectLst/>
                <a:latin typeface="+mn-lt"/>
                <a:ea typeface="+mn-ea"/>
                <a:cs typeface="+mn-cs"/>
              </a:rPr>
              <a:t> Битумные Материалы:</a:t>
            </a:r>
          </a:p>
          <a:p>
            <a:r>
              <a:rPr lang="ru-RU" sz="1200" kern="1200" dirty="0" smtClean="0">
                <a:solidFill>
                  <a:schemeClr val="tx1"/>
                </a:solidFill>
                <a:effectLst/>
                <a:latin typeface="+mn-lt"/>
                <a:ea typeface="+mn-ea"/>
                <a:cs typeface="+mn-cs"/>
              </a:rPr>
              <a:t>1) плотный тип А марка </a:t>
            </a:r>
            <a:r>
              <a:rPr lang="en-US" sz="1200" kern="1200" dirty="0" smtClean="0">
                <a:solidFill>
                  <a:schemeClr val="tx1"/>
                </a:solidFill>
                <a:effectLst/>
                <a:latin typeface="+mn-lt"/>
                <a:ea typeface="+mn-ea"/>
                <a:cs typeface="+mn-cs"/>
              </a:rPr>
              <a:t>I</a:t>
            </a:r>
            <a:r>
              <a:rPr lang="ru-RU" sz="1200" kern="1200" dirty="0" smtClean="0">
                <a:solidFill>
                  <a:schemeClr val="tx1"/>
                </a:solidFill>
                <a:effectLst/>
                <a:latin typeface="+mn-lt"/>
                <a:ea typeface="+mn-ea"/>
                <a:cs typeface="+mn-cs"/>
              </a:rPr>
              <a:t> по ГОСТ 9128 контрольный состав: колея после 30 тысяч проходов – 8,5 мм с </a:t>
            </a:r>
            <a:r>
              <a:rPr lang="ru-RU" sz="1200" kern="1200" dirty="0" err="1" smtClean="0">
                <a:solidFill>
                  <a:schemeClr val="tx1"/>
                </a:solidFill>
                <a:effectLst/>
                <a:latin typeface="+mn-lt"/>
                <a:ea typeface="+mn-ea"/>
                <a:cs typeface="+mn-cs"/>
              </a:rPr>
              <a:t>Эладормом</a:t>
            </a:r>
            <a:r>
              <a:rPr lang="ru-RU" sz="1200" kern="1200" dirty="0" smtClean="0">
                <a:solidFill>
                  <a:schemeClr val="tx1"/>
                </a:solidFill>
                <a:effectLst/>
                <a:latin typeface="+mn-lt"/>
                <a:ea typeface="+mn-ea"/>
                <a:cs typeface="+mn-cs"/>
              </a:rPr>
              <a:t> – 2,1. В четыре раза нам удалось улучшить результат. </a:t>
            </a:r>
            <a:endParaRPr lang="ru-RU" dirty="0" smtClean="0">
              <a:effectLst/>
            </a:endParaRPr>
          </a:p>
          <a:p>
            <a:r>
              <a:rPr lang="ru-RU" sz="1200" kern="1200" dirty="0" smtClean="0">
                <a:solidFill>
                  <a:schemeClr val="tx1"/>
                </a:solidFill>
                <a:effectLst/>
                <a:latin typeface="+mn-lt"/>
                <a:ea typeface="+mn-ea"/>
                <a:cs typeface="+mn-cs"/>
              </a:rPr>
              <a:t>2) ПДА А20 по СТО 2.18 без модификатора колея при 30 тысячах прохода 3,5 мм, с </a:t>
            </a:r>
            <a:r>
              <a:rPr lang="ru-RU" sz="1200" kern="1200" dirty="0" err="1" smtClean="0">
                <a:solidFill>
                  <a:schemeClr val="tx1"/>
                </a:solidFill>
                <a:effectLst/>
                <a:latin typeface="+mn-lt"/>
                <a:ea typeface="+mn-ea"/>
                <a:cs typeface="+mn-cs"/>
              </a:rPr>
              <a:t>Эладормом</a:t>
            </a:r>
            <a:r>
              <a:rPr lang="ru-RU" sz="1200" kern="1200" dirty="0" smtClean="0">
                <a:solidFill>
                  <a:schemeClr val="tx1"/>
                </a:solidFill>
                <a:effectLst/>
                <a:latin typeface="+mn-lt"/>
                <a:ea typeface="+mn-ea"/>
                <a:cs typeface="+mn-cs"/>
              </a:rPr>
              <a:t> – 2 мм. Улучшение на 75 процентов.</a:t>
            </a:r>
            <a:endParaRPr lang="ru-RU" dirty="0" smtClean="0">
              <a:effectLst/>
            </a:endParaRPr>
          </a:p>
          <a:p>
            <a:r>
              <a:rPr lang="ru-RU" sz="1200" kern="1200" dirty="0" smtClean="0">
                <a:solidFill>
                  <a:schemeClr val="tx1"/>
                </a:solidFill>
                <a:effectLst/>
                <a:latin typeface="+mn-lt"/>
                <a:ea typeface="+mn-ea"/>
                <a:cs typeface="+mn-cs"/>
              </a:rPr>
              <a:t>3) ЩМА – 20 по ГОСТ 31015 колея с такой же нагрузкой 2,5 мм на контрольном составе, на составе с применением модификатора «</a:t>
            </a:r>
            <a:r>
              <a:rPr lang="ru-RU" sz="1200" kern="1200" dirty="0" err="1" smtClean="0">
                <a:solidFill>
                  <a:schemeClr val="tx1"/>
                </a:solidFill>
                <a:effectLst/>
                <a:latin typeface="+mn-lt"/>
                <a:ea typeface="+mn-ea"/>
                <a:cs typeface="+mn-cs"/>
              </a:rPr>
              <a:t>Эладорм</a:t>
            </a:r>
            <a:r>
              <a:rPr lang="ru-RU" sz="1200" kern="1200" dirty="0" smtClean="0">
                <a:solidFill>
                  <a:schemeClr val="tx1"/>
                </a:solidFill>
                <a:effectLst/>
                <a:latin typeface="+mn-lt"/>
                <a:ea typeface="+mn-ea"/>
                <a:cs typeface="+mn-cs"/>
              </a:rPr>
              <a:t>» результат удалось улучшение на 40 процентов. Глубина колеи составила 1.8 мм. Стабилизирующая добавка в ЩМА с </a:t>
            </a:r>
            <a:r>
              <a:rPr lang="ru-RU" sz="1200" kern="1200" dirty="0" err="1" smtClean="0">
                <a:solidFill>
                  <a:schemeClr val="tx1"/>
                </a:solidFill>
                <a:effectLst/>
                <a:latin typeface="+mn-lt"/>
                <a:ea typeface="+mn-ea"/>
                <a:cs typeface="+mn-cs"/>
              </a:rPr>
              <a:t>Эладормом</a:t>
            </a:r>
            <a:r>
              <a:rPr lang="ru-RU" sz="1200" kern="1200" dirty="0" smtClean="0">
                <a:solidFill>
                  <a:schemeClr val="tx1"/>
                </a:solidFill>
                <a:effectLst/>
                <a:latin typeface="+mn-lt"/>
                <a:ea typeface="+mn-ea"/>
                <a:cs typeface="+mn-cs"/>
              </a:rPr>
              <a:t> не вводилась. Показатель стекания – 0,08.</a:t>
            </a:r>
            <a:endParaRPr lang="ru-RU" dirty="0">
              <a:effectLst/>
            </a:endParaRPr>
          </a:p>
        </p:txBody>
      </p:sp>
      <p:sp>
        <p:nvSpPr>
          <p:cNvPr id="4" name="Номер слайда 3"/>
          <p:cNvSpPr>
            <a:spLocks noGrp="1"/>
          </p:cNvSpPr>
          <p:nvPr>
            <p:ph type="sldNum" sz="quarter" idx="10"/>
          </p:nvPr>
        </p:nvSpPr>
        <p:spPr/>
        <p:txBody>
          <a:bodyPr/>
          <a:lstStyle/>
          <a:p>
            <a:fld id="{5C59998B-C158-49C6-B6E7-ED099DF16C3C}" type="slidenum">
              <a:rPr lang="ru-RU" smtClean="0"/>
              <a:t>12</a:t>
            </a:fld>
            <a:endParaRPr lang="ru-RU"/>
          </a:p>
        </p:txBody>
      </p:sp>
    </p:spTree>
    <p:extLst>
      <p:ext uri="{BB962C8B-B14F-4D97-AF65-F5344CB8AC3E}">
        <p14:creationId xmlns:p14="http://schemas.microsoft.com/office/powerpoint/2010/main" val="375584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Испытания, проведенные в АНО НИИ ТСК, так же подтверждают, смеси, модифицированные композиционным материалом </a:t>
            </a:r>
            <a:r>
              <a:rPr lang="ru-RU" sz="1200" kern="1200" dirty="0" err="1" smtClean="0">
                <a:solidFill>
                  <a:schemeClr val="tx1"/>
                </a:solidFill>
                <a:effectLst/>
                <a:latin typeface="+mn-lt"/>
                <a:ea typeface="+mn-ea"/>
                <a:cs typeface="+mn-cs"/>
              </a:rPr>
              <a:t>Эладорм</a:t>
            </a:r>
            <a:r>
              <a:rPr lang="ru-RU" sz="1200" kern="1200" dirty="0" smtClean="0">
                <a:solidFill>
                  <a:schemeClr val="tx1"/>
                </a:solidFill>
                <a:effectLst/>
                <a:latin typeface="+mn-lt"/>
                <a:ea typeface="+mn-ea"/>
                <a:cs typeface="+mn-cs"/>
              </a:rPr>
              <a:t>, соответствуют требованиям ПНСТ 183, 184 и улучшают характеристики асфальтобетонов. Предел прочности при изгибе повышается до 20%, сопротивляемость к </a:t>
            </a:r>
            <a:r>
              <a:rPr lang="ru-RU" sz="1200" kern="1200" dirty="0" err="1" smtClean="0">
                <a:solidFill>
                  <a:schemeClr val="tx1"/>
                </a:solidFill>
                <a:effectLst/>
                <a:latin typeface="+mn-lt"/>
                <a:ea typeface="+mn-ea"/>
                <a:cs typeface="+mn-cs"/>
              </a:rPr>
              <a:t>колееобразованию</a:t>
            </a:r>
            <a:r>
              <a:rPr lang="ru-RU" sz="1200" kern="1200" dirty="0" smtClean="0">
                <a:solidFill>
                  <a:schemeClr val="tx1"/>
                </a:solidFill>
                <a:effectLst/>
                <a:latin typeface="+mn-lt"/>
                <a:ea typeface="+mn-ea"/>
                <a:cs typeface="+mn-cs"/>
              </a:rPr>
              <a:t> до 100%.</a:t>
            </a:r>
            <a:endParaRPr lang="ru-RU" dirty="0" smtClean="0">
              <a:effectLst/>
            </a:endParaRPr>
          </a:p>
          <a:p>
            <a:r>
              <a:rPr lang="ru-RU" sz="1200" kern="1200" dirty="0" smtClean="0">
                <a:solidFill>
                  <a:schemeClr val="tx1"/>
                </a:solidFill>
                <a:effectLst/>
                <a:latin typeface="+mn-lt"/>
                <a:ea typeface="+mn-ea"/>
                <a:cs typeface="+mn-cs"/>
              </a:rPr>
              <a:t>Результаты испытаний всех трех лабораторий подтверждают, что модификатор асфальтобетона «</a:t>
            </a:r>
            <a:r>
              <a:rPr lang="ru-RU" sz="1200" kern="1200" dirty="0" err="1" smtClean="0">
                <a:solidFill>
                  <a:schemeClr val="tx1"/>
                </a:solidFill>
                <a:effectLst/>
                <a:latin typeface="+mn-lt"/>
                <a:ea typeface="+mn-ea"/>
                <a:cs typeface="+mn-cs"/>
              </a:rPr>
              <a:t>Эладорм</a:t>
            </a:r>
            <a:r>
              <a:rPr lang="ru-RU" sz="1200" kern="1200" dirty="0" smtClean="0">
                <a:solidFill>
                  <a:schemeClr val="tx1"/>
                </a:solidFill>
                <a:effectLst/>
                <a:latin typeface="+mn-lt"/>
                <a:ea typeface="+mn-ea"/>
                <a:cs typeface="+mn-cs"/>
              </a:rPr>
              <a:t>», впрочем как и «</a:t>
            </a:r>
            <a:r>
              <a:rPr lang="ru-RU" sz="1200" kern="1200" dirty="0" err="1" smtClean="0">
                <a:solidFill>
                  <a:schemeClr val="tx1"/>
                </a:solidFill>
                <a:effectLst/>
                <a:latin typeface="+mn-lt"/>
                <a:ea typeface="+mn-ea"/>
                <a:cs typeface="+mn-cs"/>
              </a:rPr>
              <a:t>Унирем</a:t>
            </a:r>
            <a:r>
              <a:rPr lang="ru-RU" sz="1200" kern="1200" dirty="0" smtClean="0">
                <a:solidFill>
                  <a:schemeClr val="tx1"/>
                </a:solidFill>
                <a:effectLst/>
                <a:latin typeface="+mn-lt"/>
                <a:ea typeface="+mn-ea"/>
                <a:cs typeface="+mn-cs"/>
              </a:rPr>
              <a:t>», могут применяться для изготовления полимер-дисперсно-армированных асфальтобетонов и выдерживают все требования к ним, предъявляемые СТО ГК </a:t>
            </a:r>
            <a:r>
              <a:rPr lang="ru-RU" sz="1200" kern="1200" dirty="0" err="1" smtClean="0">
                <a:solidFill>
                  <a:schemeClr val="tx1"/>
                </a:solidFill>
                <a:effectLst/>
                <a:latin typeface="+mn-lt"/>
                <a:ea typeface="+mn-ea"/>
                <a:cs typeface="+mn-cs"/>
              </a:rPr>
              <a:t>Автодор</a:t>
            </a:r>
            <a:r>
              <a:rPr lang="ru-RU" sz="1200" kern="1200" dirty="0" smtClean="0">
                <a:solidFill>
                  <a:schemeClr val="tx1"/>
                </a:solidFill>
                <a:effectLst/>
                <a:latin typeface="+mn-lt"/>
                <a:ea typeface="+mn-ea"/>
                <a:cs typeface="+mn-cs"/>
              </a:rPr>
              <a:t>.</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5C59998B-C158-49C6-B6E7-ED099DF16C3C}" type="slidenum">
              <a:rPr lang="ru-RU" smtClean="0"/>
              <a:t>13</a:t>
            </a:fld>
            <a:endParaRPr lang="ru-RU"/>
          </a:p>
        </p:txBody>
      </p:sp>
    </p:spTree>
    <p:extLst>
      <p:ext uri="{BB962C8B-B14F-4D97-AF65-F5344CB8AC3E}">
        <p14:creationId xmlns:p14="http://schemas.microsoft.com/office/powerpoint/2010/main" val="992605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лаборатории ООО «НТС» сравнивались смеси ЩМА-15 на БНД 60/90 с </a:t>
            </a:r>
            <a:r>
              <a:rPr lang="ru-RU" sz="1200" kern="1200" dirty="0" err="1" smtClean="0">
                <a:solidFill>
                  <a:schemeClr val="tx1"/>
                </a:solidFill>
                <a:effectLst/>
                <a:latin typeface="+mn-lt"/>
                <a:ea typeface="+mn-ea"/>
                <a:cs typeface="+mn-cs"/>
              </a:rPr>
              <a:t>Виатопом</a:t>
            </a:r>
            <a:r>
              <a:rPr lang="ru-RU" sz="1200" kern="1200" dirty="0" smtClean="0">
                <a:solidFill>
                  <a:schemeClr val="tx1"/>
                </a:solidFill>
                <a:effectLst/>
                <a:latin typeface="+mn-lt"/>
                <a:ea typeface="+mn-ea"/>
                <a:cs typeface="+mn-cs"/>
              </a:rPr>
              <a:t>, на ПБВ 60 и на БНД 60/90 с добавлением материала «</a:t>
            </a:r>
            <a:r>
              <a:rPr lang="ru-RU" sz="1200" kern="1200" dirty="0" err="1" smtClean="0">
                <a:solidFill>
                  <a:schemeClr val="tx1"/>
                </a:solidFill>
                <a:effectLst/>
                <a:latin typeface="+mn-lt"/>
                <a:ea typeface="+mn-ea"/>
                <a:cs typeface="+mn-cs"/>
              </a:rPr>
              <a:t>Эладорм</a:t>
            </a:r>
            <a:r>
              <a:rPr lang="ru-RU" sz="1200" kern="1200" dirty="0" smtClean="0">
                <a:solidFill>
                  <a:schemeClr val="tx1"/>
                </a:solidFill>
                <a:effectLst/>
                <a:latin typeface="+mn-lt"/>
                <a:ea typeface="+mn-ea"/>
                <a:cs typeface="+mn-cs"/>
              </a:rPr>
              <a:t>». Тенденции устойчиво сохраняются.</a:t>
            </a:r>
            <a:endParaRPr lang="ru-RU" dirty="0" smtClean="0">
              <a:effectLst/>
            </a:endParaRPr>
          </a:p>
          <a:p>
            <a:r>
              <a:rPr lang="ru-RU" sz="1200" kern="1200" dirty="0" smtClean="0">
                <a:solidFill>
                  <a:schemeClr val="tx1"/>
                </a:solidFill>
                <a:effectLst/>
                <a:latin typeface="+mn-lt"/>
                <a:ea typeface="+mn-ea"/>
                <a:cs typeface="+mn-cs"/>
              </a:rPr>
              <a:t>Показатель тот же – колея: на БНД – 6,75 мм, на ПБВ 2,3 мм, с </a:t>
            </a:r>
            <a:r>
              <a:rPr lang="ru-RU" sz="1200" kern="1200" dirty="0" err="1" smtClean="0">
                <a:solidFill>
                  <a:schemeClr val="tx1"/>
                </a:solidFill>
                <a:effectLst/>
                <a:latin typeface="+mn-lt"/>
                <a:ea typeface="+mn-ea"/>
                <a:cs typeface="+mn-cs"/>
              </a:rPr>
              <a:t>Эладормом</a:t>
            </a:r>
            <a:r>
              <a:rPr lang="ru-RU" sz="1200" kern="1200" dirty="0" smtClean="0">
                <a:solidFill>
                  <a:schemeClr val="tx1"/>
                </a:solidFill>
                <a:effectLst/>
                <a:latin typeface="+mn-lt"/>
                <a:ea typeface="+mn-ea"/>
                <a:cs typeface="+mn-cs"/>
              </a:rPr>
              <a:t> – 1,38 мм. Улучшение почти в 5 раз по сравнению с не модифицированным битумом, на 70 процентов по сравнению с ПБВ. Стабилизирующая добавка в ЩМА с </a:t>
            </a:r>
            <a:r>
              <a:rPr lang="ru-RU" sz="1200" kern="1200" dirty="0" err="1" smtClean="0">
                <a:solidFill>
                  <a:schemeClr val="tx1"/>
                </a:solidFill>
                <a:effectLst/>
                <a:latin typeface="+mn-lt"/>
                <a:ea typeface="+mn-ea"/>
                <a:cs typeface="+mn-cs"/>
              </a:rPr>
              <a:t>Эладормом</a:t>
            </a:r>
            <a:r>
              <a:rPr lang="ru-RU" sz="1200" kern="1200" dirty="0" smtClean="0">
                <a:solidFill>
                  <a:schemeClr val="tx1"/>
                </a:solidFill>
                <a:effectLst/>
                <a:latin typeface="+mn-lt"/>
                <a:ea typeface="+mn-ea"/>
                <a:cs typeface="+mn-cs"/>
              </a:rPr>
              <a:t> не вводилась. Показатель стекания – 0,13.</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5C59998B-C158-49C6-B6E7-ED099DF16C3C}" type="slidenum">
              <a:rPr lang="ru-RU" smtClean="0"/>
              <a:t>14</a:t>
            </a:fld>
            <a:endParaRPr lang="ru-RU"/>
          </a:p>
        </p:txBody>
      </p:sp>
    </p:spTree>
    <p:extLst>
      <p:ext uri="{BB962C8B-B14F-4D97-AF65-F5344CB8AC3E}">
        <p14:creationId xmlns:p14="http://schemas.microsoft.com/office/powerpoint/2010/main" val="1074072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Помимо этого мы провели испытания на морозостойкость. В результате выявили, что после 30 циклов замораживания/ оттаивания жесткость образец на БНД упала в 2,5 раза, образец асфальтобетона на ПБВ потерял в жесткости 37</a:t>
            </a:r>
            <a:r>
              <a:rPr lang="en-US" sz="1200"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жесткость образца с применением модификатора </a:t>
            </a:r>
            <a:r>
              <a:rPr lang="ru-RU" sz="1200" kern="1200" dirty="0" err="1" smtClean="0">
                <a:solidFill>
                  <a:schemeClr val="tx1"/>
                </a:solidFill>
                <a:effectLst/>
                <a:latin typeface="+mn-lt"/>
                <a:ea typeface="+mn-ea"/>
                <a:cs typeface="+mn-cs"/>
              </a:rPr>
              <a:t>Эладорм</a:t>
            </a:r>
            <a:r>
              <a:rPr lang="ru-RU" sz="1200" kern="1200" dirty="0" smtClean="0">
                <a:solidFill>
                  <a:schemeClr val="tx1"/>
                </a:solidFill>
                <a:effectLst/>
                <a:latin typeface="+mn-lt"/>
                <a:ea typeface="+mn-ea"/>
                <a:cs typeface="+mn-cs"/>
              </a:rPr>
              <a:t> упала на 26</a:t>
            </a:r>
            <a:r>
              <a:rPr lang="en-US" sz="1200"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a:t>
            </a:r>
            <a:endParaRPr lang="ru-RU" dirty="0" smtClean="0">
              <a:effectLst/>
            </a:endParaRPr>
          </a:p>
          <a:p>
            <a:r>
              <a:rPr lang="ru-RU" sz="1200" kern="1200" dirty="0" smtClean="0">
                <a:solidFill>
                  <a:schemeClr val="tx1"/>
                </a:solidFill>
                <a:effectLst/>
                <a:latin typeface="+mn-lt"/>
                <a:ea typeface="+mn-ea"/>
                <a:cs typeface="+mn-cs"/>
              </a:rPr>
              <a:t>Далее мы образцы раскололи и ожидаемо получили большую работу при расколе модифицированного образца.</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5C59998B-C158-49C6-B6E7-ED099DF16C3C}" type="slidenum">
              <a:rPr lang="ru-RU" smtClean="0"/>
              <a:t>15</a:t>
            </a:fld>
            <a:endParaRPr lang="ru-RU"/>
          </a:p>
        </p:txBody>
      </p:sp>
    </p:spTree>
    <p:extLst>
      <p:ext uri="{BB962C8B-B14F-4D97-AF65-F5344CB8AC3E}">
        <p14:creationId xmlns:p14="http://schemas.microsoft.com/office/powerpoint/2010/main" val="181760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БГТУ им. Шухова совместно с МАДИ (ГТУ) проведены усталостные испытания модифицированного асфальтобетона по результатом которых ясно, что модифицированный асфальтобетон выдерживает при температуре 15 градусов 76 тысяч циклов до разрушения что на 31 тысячу больше по сравнению с контрольным образцом.</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5C59998B-C158-49C6-B6E7-ED099DF16C3C}" type="slidenum">
              <a:rPr lang="ru-RU" smtClean="0"/>
              <a:t>16</a:t>
            </a:fld>
            <a:endParaRPr lang="ru-RU"/>
          </a:p>
        </p:txBody>
      </p:sp>
    </p:spTree>
    <p:extLst>
      <p:ext uri="{BB962C8B-B14F-4D97-AF65-F5344CB8AC3E}">
        <p14:creationId xmlns:p14="http://schemas.microsoft.com/office/powerpoint/2010/main" val="1128910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настоящий момент материалы проходит испытания и внедряются на территории многих субъектов РФ. Это и Самарская, Иркутская, </a:t>
            </a:r>
            <a:r>
              <a:rPr lang="ru-RU" sz="1200" kern="1200" dirty="0" err="1" smtClean="0">
                <a:solidFill>
                  <a:schemeClr val="tx1"/>
                </a:solidFill>
                <a:effectLst/>
                <a:latin typeface="+mn-lt"/>
                <a:ea typeface="+mn-ea"/>
                <a:cs typeface="+mn-cs"/>
              </a:rPr>
              <a:t>Калиниградская</a:t>
            </a:r>
            <a:r>
              <a:rPr lang="ru-RU" sz="1200" kern="1200" dirty="0" smtClean="0">
                <a:solidFill>
                  <a:schemeClr val="tx1"/>
                </a:solidFill>
                <a:effectLst/>
                <a:latin typeface="+mn-lt"/>
                <a:ea typeface="+mn-ea"/>
                <a:cs typeface="+mn-cs"/>
              </a:rPr>
              <a:t>, Тульская, Курская, Белгородская, Рязанская области, Ставропольский край и республика Дагестан, Алтайский край, и так далее). </a:t>
            </a:r>
            <a:r>
              <a:rPr lang="ru-RU" sz="1200" kern="1200" dirty="0" err="1" smtClean="0">
                <a:solidFill>
                  <a:schemeClr val="tx1"/>
                </a:solidFill>
                <a:effectLst/>
                <a:latin typeface="+mn-lt"/>
                <a:ea typeface="+mn-ea"/>
                <a:cs typeface="+mn-cs"/>
              </a:rPr>
              <a:t>Отрабаы</a:t>
            </a:r>
            <a:r>
              <a:rPr lang="ru-RU" sz="1200" kern="1200" dirty="0" smtClean="0">
                <a:solidFill>
                  <a:schemeClr val="tx1"/>
                </a:solidFill>
                <a:effectLst/>
                <a:latin typeface="+mn-lt"/>
                <a:ea typeface="+mn-ea"/>
                <a:cs typeface="+mn-cs"/>
              </a:rPr>
              <a:t> рецептуры совместно с подрядными организациями, работающими на объектах ГК </a:t>
            </a:r>
            <a:r>
              <a:rPr lang="ru-RU" sz="1200" kern="1200" dirty="0" err="1" smtClean="0">
                <a:solidFill>
                  <a:schemeClr val="tx1"/>
                </a:solidFill>
                <a:effectLst/>
                <a:latin typeface="+mn-lt"/>
                <a:ea typeface="+mn-ea"/>
                <a:cs typeface="+mn-cs"/>
              </a:rPr>
              <a:t>Автодор</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Донаэродорстрой</a:t>
            </a:r>
            <a:r>
              <a:rPr lang="ru-RU" sz="1200" kern="1200" dirty="0" smtClean="0">
                <a:solidFill>
                  <a:schemeClr val="tx1"/>
                </a:solidFill>
                <a:effectLst/>
                <a:latin typeface="+mn-lt"/>
                <a:ea typeface="+mn-ea"/>
                <a:cs typeface="+mn-cs"/>
              </a:rPr>
              <a:t>, ТСМ, </a:t>
            </a:r>
            <a:r>
              <a:rPr lang="ru-RU" sz="1200" kern="1200" dirty="0" err="1" smtClean="0">
                <a:solidFill>
                  <a:schemeClr val="tx1"/>
                </a:solidFill>
                <a:effectLst/>
                <a:latin typeface="+mn-lt"/>
                <a:ea typeface="+mn-ea"/>
                <a:cs typeface="+mn-cs"/>
              </a:rPr>
              <a:t>Идж</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Ичташ</a:t>
            </a:r>
            <a:r>
              <a:rPr lang="ru-RU" sz="1200" kern="1200" dirty="0" smtClean="0">
                <a:solidFill>
                  <a:schemeClr val="tx1"/>
                </a:solidFill>
                <a:effectLst/>
                <a:latin typeface="+mn-lt"/>
                <a:ea typeface="+mn-ea"/>
                <a:cs typeface="+mn-cs"/>
              </a:rPr>
              <a:t>), представлены материалы в ДСК Автобан и Крокус Групп).</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5C59998B-C158-49C6-B6E7-ED099DF16C3C}" type="slidenum">
              <a:rPr lang="ru-RU" smtClean="0"/>
              <a:t>17</a:t>
            </a:fld>
            <a:endParaRPr lang="ru-RU"/>
          </a:p>
        </p:txBody>
      </p:sp>
    </p:spTree>
    <p:extLst>
      <p:ext uri="{BB962C8B-B14F-4D97-AF65-F5344CB8AC3E}">
        <p14:creationId xmlns:p14="http://schemas.microsoft.com/office/powerpoint/2010/main" val="576903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Хотел бы рассказать за счет чего нам удалось этого достичь:</a:t>
            </a:r>
            <a:endParaRPr lang="ru-RU" dirty="0" smtClean="0">
              <a:effectLst/>
            </a:endParaRPr>
          </a:p>
          <a:p>
            <a:r>
              <a:rPr lang="ru-RU" sz="1200" kern="1200" dirty="0" smtClean="0">
                <a:solidFill>
                  <a:schemeClr val="tx1"/>
                </a:solidFill>
                <a:effectLst/>
                <a:latin typeface="+mn-lt"/>
                <a:ea typeface="+mn-ea"/>
                <a:cs typeface="+mn-cs"/>
              </a:rPr>
              <a:t>При производстве модификаторов используется только АПДДР (активный порошок дискретно девулканизированной резины), получаемой при помощи технологии высокотемпературного сдвигового измельчения, разработанной институтом химической физики Российской академии наук. АПДДР получается при переработки резиновой крошки на </a:t>
            </a:r>
            <a:r>
              <a:rPr lang="ru-RU" sz="1200" kern="1200" dirty="0" err="1" smtClean="0">
                <a:solidFill>
                  <a:schemeClr val="tx1"/>
                </a:solidFill>
                <a:effectLst/>
                <a:latin typeface="+mn-lt"/>
                <a:ea typeface="+mn-ea"/>
                <a:cs typeface="+mn-cs"/>
              </a:rPr>
              <a:t>диспергаторах</a:t>
            </a:r>
            <a:r>
              <a:rPr lang="ru-RU" sz="1200" kern="1200" dirty="0" smtClean="0">
                <a:solidFill>
                  <a:schemeClr val="tx1"/>
                </a:solidFill>
                <a:effectLst/>
                <a:latin typeface="+mn-lt"/>
                <a:ea typeface="+mn-ea"/>
                <a:cs typeface="+mn-cs"/>
              </a:rPr>
              <a:t>. Обычная резиновая крошка не может применяться при производстве модификатора. </a:t>
            </a:r>
            <a:endParaRPr lang="ru-RU" dirty="0" smtClean="0">
              <a:effectLst/>
            </a:endParaRPr>
          </a:p>
          <a:p>
            <a:r>
              <a:rPr lang="ru-RU" sz="1200" kern="1200" dirty="0" smtClean="0">
                <a:solidFill>
                  <a:schemeClr val="tx1"/>
                </a:solidFill>
                <a:effectLst/>
                <a:latin typeface="+mn-lt"/>
                <a:ea typeface="+mn-ea"/>
                <a:cs typeface="+mn-cs"/>
              </a:rPr>
              <a:t>Отличие между обычным резиновым порошком и АПДДР Вы можете видеть на слайде.</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5C59998B-C158-49C6-B6E7-ED099DF16C3C}" type="slidenum">
              <a:rPr lang="ru-RU" smtClean="0"/>
              <a:t>18</a:t>
            </a:fld>
            <a:endParaRPr lang="ru-RU"/>
          </a:p>
        </p:txBody>
      </p:sp>
    </p:spTree>
    <p:extLst>
      <p:ext uri="{BB962C8B-B14F-4D97-AF65-F5344CB8AC3E}">
        <p14:creationId xmlns:p14="http://schemas.microsoft.com/office/powerpoint/2010/main" val="127651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Для производства модификатора преимущественно используется шинная крошка, полученная путем переработки грузовых покрышек. Это условие обеспечивает стабильность исходного сырья. На предприятии функционирует лаборатория, контролирующая качество используемых компонентов. </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5C59998B-C158-49C6-B6E7-ED099DF16C3C}" type="slidenum">
              <a:rPr lang="ru-RU" smtClean="0"/>
              <a:t>19</a:t>
            </a:fld>
            <a:endParaRPr lang="ru-RU"/>
          </a:p>
        </p:txBody>
      </p:sp>
    </p:spTree>
    <p:extLst>
      <p:ext uri="{BB962C8B-B14F-4D97-AF65-F5344CB8AC3E}">
        <p14:creationId xmlns:p14="http://schemas.microsoft.com/office/powerpoint/2010/main" val="103588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Кроме того мы повысили культуру производства в целом, модернизировали производственные процессы и оборудование увеличив качественные характеристики активного резинового порошка и гранул.</a:t>
            </a:r>
            <a:endParaRPr lang="ru-RU" dirty="0" smtClean="0">
              <a:effectLst/>
            </a:endParaRPr>
          </a:p>
          <a:p>
            <a:r>
              <a:rPr lang="ru-RU" sz="1200" kern="1200" dirty="0" smtClean="0">
                <a:solidFill>
                  <a:schemeClr val="tx1"/>
                </a:solidFill>
                <a:effectLst/>
                <a:latin typeface="+mn-lt"/>
                <a:ea typeface="+mn-ea"/>
                <a:cs typeface="+mn-cs"/>
              </a:rPr>
              <a:t>Мы освоили производство модификатора в гранулированной форме, который: не слеживается; имеет увеличенный срок хранения; более технологичен, при подачи.</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5C59998B-C158-49C6-B6E7-ED099DF16C3C}" type="slidenum">
              <a:rPr lang="ru-RU" smtClean="0"/>
              <a:t>20</a:t>
            </a:fld>
            <a:endParaRPr lang="ru-RU"/>
          </a:p>
        </p:txBody>
      </p:sp>
    </p:spTree>
    <p:extLst>
      <p:ext uri="{BB962C8B-B14F-4D97-AF65-F5344CB8AC3E}">
        <p14:creationId xmlns:p14="http://schemas.microsoft.com/office/powerpoint/2010/main" val="155453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Проект для нас является важным, т.к. помимо основной целевой задачи, направленной на повышение долговечности автомобильных дорог, он позволяет решать и острую экологическую проблему связанную с накоплением и введением в обращение вторичных ресурсов в частности шинной резины.</a:t>
            </a:r>
            <a:endParaRPr lang="ru-RU" dirty="0" smtClean="0">
              <a:effectLst/>
            </a:endParaRPr>
          </a:p>
          <a:p>
            <a:r>
              <a:rPr lang="ru-RU" sz="1200" kern="1200" dirty="0" smtClean="0">
                <a:solidFill>
                  <a:schemeClr val="tx1"/>
                </a:solidFill>
                <a:effectLst/>
                <a:latin typeface="+mn-lt"/>
                <a:ea typeface="+mn-ea"/>
                <a:cs typeface="+mn-cs"/>
              </a:rPr>
              <a:t>Для справки на территории РФ ежегодно образуется около1 миллиона тонн покрышек, из которых перерабатывается 20-25</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И это без учета СКГШ, которые образуются в ходе разработке карьеров.</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5C59998B-C158-49C6-B6E7-ED099DF16C3C}" type="slidenum">
              <a:rPr lang="ru-RU" smtClean="0"/>
              <a:t>2</a:t>
            </a:fld>
            <a:endParaRPr lang="ru-RU"/>
          </a:p>
        </p:txBody>
      </p:sp>
    </p:spTree>
    <p:extLst>
      <p:ext uri="{BB962C8B-B14F-4D97-AF65-F5344CB8AC3E}">
        <p14:creationId xmlns:p14="http://schemas.microsoft.com/office/powerpoint/2010/main" val="1256892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Наша компания и сама располагает аттестованным  центром лабораторных испытаний, обладающим современным оборудованием и подготовленными компетентными кадрами. В задачи центра входит контроль качества выпускаемой продукции, постоянное совершенствование выпускаемой продукции. Так же центр оказывает внешним организациям услуги по лабораторным испытаниям. Мы участвуем в работе «</a:t>
            </a:r>
            <a:r>
              <a:rPr lang="ru-RU" sz="1200" kern="1200" dirty="0" err="1" smtClean="0">
                <a:solidFill>
                  <a:schemeClr val="tx1"/>
                </a:solidFill>
                <a:effectLst/>
                <a:latin typeface="+mn-lt"/>
                <a:ea typeface="+mn-ea"/>
                <a:cs typeface="+mn-cs"/>
              </a:rPr>
              <a:t>Автодор</a:t>
            </a:r>
            <a:r>
              <a:rPr lang="ru-RU" sz="1200" kern="1200" dirty="0" smtClean="0">
                <a:solidFill>
                  <a:schemeClr val="tx1"/>
                </a:solidFill>
                <a:effectLst/>
                <a:latin typeface="+mn-lt"/>
                <a:ea typeface="+mn-ea"/>
                <a:cs typeface="+mn-cs"/>
              </a:rPr>
              <a:t>-Инжиниринг» по сопоставительным испытаниям битума.</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5C59998B-C158-49C6-B6E7-ED099DF16C3C}" type="slidenum">
              <a:rPr lang="ru-RU" smtClean="0"/>
              <a:t>21</a:t>
            </a:fld>
            <a:endParaRPr lang="ru-RU"/>
          </a:p>
        </p:txBody>
      </p:sp>
    </p:spTree>
    <p:extLst>
      <p:ext uri="{BB962C8B-B14F-4D97-AF65-F5344CB8AC3E}">
        <p14:creationId xmlns:p14="http://schemas.microsoft.com/office/powerpoint/2010/main" val="787897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 предприятии создана и функционирует служба сопровождения проектов. Внедрение модификатора «</a:t>
            </a:r>
            <a:r>
              <a:rPr lang="ru-RU" sz="1200" kern="1200" dirty="0" err="1" smtClean="0">
                <a:solidFill>
                  <a:schemeClr val="tx1"/>
                </a:solidFill>
                <a:effectLst/>
                <a:latin typeface="+mn-lt"/>
                <a:ea typeface="+mn-ea"/>
                <a:cs typeface="+mn-cs"/>
              </a:rPr>
              <a:t>Эладорм</a:t>
            </a:r>
            <a:r>
              <a:rPr lang="ru-RU" sz="1200" kern="1200" dirty="0" smtClean="0">
                <a:solidFill>
                  <a:schemeClr val="tx1"/>
                </a:solidFill>
                <a:effectLst/>
                <a:latin typeface="+mn-lt"/>
                <a:ea typeface="+mn-ea"/>
                <a:cs typeface="+mn-cs"/>
              </a:rPr>
              <a:t>» происходит при комплексной поддержке специалистов ООО «НТС»,</a:t>
            </a:r>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включающей подбор состава асфальтобетонной смеси на применяемых Заказчиком материалах, контроль за производством, укладкой и уплотнением модифицированной </a:t>
            </a:r>
            <a:r>
              <a:rPr lang="ru-RU" sz="1200" kern="1200" dirty="0" err="1" smtClean="0">
                <a:solidFill>
                  <a:schemeClr val="tx1"/>
                </a:solidFill>
                <a:effectLst/>
                <a:latin typeface="+mn-lt"/>
                <a:ea typeface="+mn-ea"/>
                <a:cs typeface="+mn-cs"/>
              </a:rPr>
              <a:t>асфальтобетоннной</a:t>
            </a:r>
            <a:r>
              <a:rPr lang="ru-RU" sz="1200" kern="1200" dirty="0" smtClean="0">
                <a:solidFill>
                  <a:schemeClr val="tx1"/>
                </a:solidFill>
                <a:effectLst/>
                <a:latin typeface="+mn-lt"/>
                <a:ea typeface="+mn-ea"/>
                <a:cs typeface="+mn-cs"/>
              </a:rPr>
              <a:t> смеси согласно стандартам и регламентам ООО «НТС».</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5C59998B-C158-49C6-B6E7-ED099DF16C3C}" type="slidenum">
              <a:rPr lang="ru-RU" smtClean="0"/>
              <a:t>22</a:t>
            </a:fld>
            <a:endParaRPr lang="ru-RU"/>
          </a:p>
        </p:txBody>
      </p:sp>
    </p:spTree>
    <p:extLst>
      <p:ext uri="{BB962C8B-B14F-4D97-AF65-F5344CB8AC3E}">
        <p14:creationId xmlns:p14="http://schemas.microsoft.com/office/powerpoint/2010/main" val="806560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Итак, эффективность доказана, стандарты согласованы, новый материал разработан, справедливость и деловая репутация проекта «</a:t>
            </a:r>
            <a:r>
              <a:rPr lang="ru-RU" sz="1200" kern="1200" dirty="0" err="1" smtClean="0">
                <a:solidFill>
                  <a:schemeClr val="tx1"/>
                </a:solidFill>
                <a:effectLst/>
                <a:latin typeface="+mn-lt"/>
                <a:ea typeface="+mn-ea"/>
                <a:cs typeface="+mn-cs"/>
              </a:rPr>
              <a:t>Унирем</a:t>
            </a:r>
            <a:r>
              <a:rPr lang="ru-RU" sz="1200" kern="1200" dirty="0" smtClean="0">
                <a:solidFill>
                  <a:schemeClr val="tx1"/>
                </a:solidFill>
                <a:effectLst/>
                <a:latin typeface="+mn-lt"/>
                <a:ea typeface="+mn-ea"/>
                <a:cs typeface="+mn-cs"/>
              </a:rPr>
              <a:t>» – восстановлены. Однако в настоящий момент нам не удалось в полной мере справиться с проблемой внедрения модификатора, ввиду того, что:</a:t>
            </a:r>
            <a:endParaRPr lang="ru-RU" dirty="0" smtClean="0">
              <a:effectLst/>
            </a:endParaRPr>
          </a:p>
          <a:p>
            <a:r>
              <a:rPr lang="ru-RU" sz="1200" kern="1200" dirty="0" smtClean="0">
                <a:solidFill>
                  <a:schemeClr val="tx1"/>
                </a:solidFill>
                <a:effectLst/>
                <a:latin typeface="+mn-lt"/>
                <a:ea typeface="+mn-ea"/>
                <a:cs typeface="+mn-cs"/>
              </a:rPr>
              <a:t>В России, в дорожно-строительной области (впрочем как и в других областях) не существует единого централизованного механизма внедрения новых материалов. Множество проведенных нами испытаний в авторитетных лабораториях не признаются в регионах, мы вынуждены проходить испытания в местных лабораториях снова и снова, откладывая промышленное внедрение модификатора минимум на полтора-два года.</a:t>
            </a:r>
            <a:endParaRPr lang="ru-RU" dirty="0" smtClean="0">
              <a:effectLst/>
            </a:endParaRPr>
          </a:p>
          <a:p>
            <a:r>
              <a:rPr lang="ru-RU" sz="1200" kern="1200" dirty="0" smtClean="0">
                <a:solidFill>
                  <a:schemeClr val="tx1"/>
                </a:solidFill>
                <a:effectLst/>
                <a:latin typeface="+mn-lt"/>
                <a:ea typeface="+mn-ea"/>
                <a:cs typeface="+mn-cs"/>
              </a:rPr>
              <a:t>Немало подрядных организаций и подрядчиков, которые хотят работать по устаревшему ГОСТ 9128 и ничего не менять. Надумываются сложности и обременения. Радует, что после изменения НТД все больше специалистов задумываются о качестве асфальтобетона.</a:t>
            </a:r>
            <a:endParaRPr lang="ru-RU" dirty="0" smtClean="0">
              <a:effectLst/>
            </a:endParaRPr>
          </a:p>
          <a:p>
            <a:r>
              <a:rPr lang="ru-RU" sz="1200" kern="1200" dirty="0" smtClean="0">
                <a:solidFill>
                  <a:schemeClr val="tx1"/>
                </a:solidFill>
                <a:effectLst/>
                <a:latin typeface="+mn-lt"/>
                <a:ea typeface="+mn-ea"/>
                <a:cs typeface="+mn-cs"/>
              </a:rPr>
              <a:t>Отсутствует на государственном уровне соответствующая современным требованиям нормативно-техническая база на модифицированные асфальтобетонные смеси и на модифицированное вяжущее материалами класса «</a:t>
            </a:r>
            <a:r>
              <a:rPr lang="ru-RU" sz="1200" kern="1200" dirty="0" err="1" smtClean="0">
                <a:solidFill>
                  <a:schemeClr val="tx1"/>
                </a:solidFill>
                <a:effectLst/>
                <a:latin typeface="+mn-lt"/>
                <a:ea typeface="+mn-ea"/>
                <a:cs typeface="+mn-cs"/>
              </a:rPr>
              <a:t>Унирем</a:t>
            </a:r>
            <a:r>
              <a:rPr lang="ru-RU" sz="1200" kern="1200" dirty="0" smtClean="0">
                <a:solidFill>
                  <a:schemeClr val="tx1"/>
                </a:solidFill>
                <a:effectLst/>
                <a:latin typeface="+mn-lt"/>
                <a:ea typeface="+mn-ea"/>
                <a:cs typeface="+mn-cs"/>
              </a:rPr>
              <a:t>» и «</a:t>
            </a:r>
            <a:r>
              <a:rPr lang="ru-RU" sz="1200" kern="1200" dirty="0" err="1" smtClean="0">
                <a:solidFill>
                  <a:schemeClr val="tx1"/>
                </a:solidFill>
                <a:effectLst/>
                <a:latin typeface="+mn-lt"/>
                <a:ea typeface="+mn-ea"/>
                <a:cs typeface="+mn-cs"/>
              </a:rPr>
              <a:t>Эладорм</a:t>
            </a:r>
            <a:r>
              <a:rPr lang="ru-RU" sz="1200" kern="1200" dirty="0" smtClean="0">
                <a:solidFill>
                  <a:schemeClr val="tx1"/>
                </a:solidFill>
                <a:effectLst/>
                <a:latin typeface="+mn-lt"/>
                <a:ea typeface="+mn-ea"/>
                <a:cs typeface="+mn-cs"/>
              </a:rPr>
              <a:t>».</a:t>
            </a:r>
            <a:endParaRPr lang="ru-RU" dirty="0" smtClean="0">
              <a:effectLst/>
            </a:endParaRPr>
          </a:p>
          <a:p>
            <a:r>
              <a:rPr lang="ru-RU" sz="1200" kern="1200" dirty="0" smtClean="0">
                <a:solidFill>
                  <a:schemeClr val="tx1"/>
                </a:solidFill>
                <a:effectLst/>
                <a:latin typeface="+mn-lt"/>
                <a:ea typeface="+mn-ea"/>
                <a:cs typeface="+mn-cs"/>
              </a:rPr>
              <a:t>Здесь так же есть позитивные движения. В разработке комплект стандартов на модифицированное вяжущее, который, я надеюсь, учтет возможность применения не только полимеров класса СБС.</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5C59998B-C158-49C6-B6E7-ED099DF16C3C}" type="slidenum">
              <a:rPr lang="ru-RU" smtClean="0"/>
              <a:t>23</a:t>
            </a:fld>
            <a:endParaRPr lang="ru-RU"/>
          </a:p>
        </p:txBody>
      </p:sp>
    </p:spTree>
    <p:extLst>
      <p:ext uri="{BB962C8B-B14F-4D97-AF65-F5344CB8AC3E}">
        <p14:creationId xmlns:p14="http://schemas.microsoft.com/office/powerpoint/2010/main" val="944434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 этом у меня все, спасибо за внимание, готов ответить на возникшие вопросы, услышать ваши рекомендации.</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5C59998B-C158-49C6-B6E7-ED099DF16C3C}" type="slidenum">
              <a:rPr lang="ru-RU" smtClean="0"/>
              <a:t>24</a:t>
            </a:fld>
            <a:endParaRPr lang="ru-RU"/>
          </a:p>
        </p:txBody>
      </p:sp>
    </p:spTree>
    <p:extLst>
      <p:ext uri="{BB962C8B-B14F-4D97-AF65-F5344CB8AC3E}">
        <p14:creationId xmlns:p14="http://schemas.microsoft.com/office/powerpoint/2010/main" val="105688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Одним из первых действий, которое мы совершили была оценка эффективности модификатора «</a:t>
            </a:r>
            <a:r>
              <a:rPr lang="ru-RU" sz="1200" kern="1200" dirty="0" err="1" smtClean="0">
                <a:solidFill>
                  <a:schemeClr val="tx1"/>
                </a:solidFill>
                <a:effectLst/>
                <a:latin typeface="+mn-lt"/>
                <a:ea typeface="+mn-ea"/>
                <a:cs typeface="+mn-cs"/>
              </a:rPr>
              <a:t>Унирем</a:t>
            </a:r>
            <a:r>
              <a:rPr lang="ru-RU" sz="1200" kern="1200" dirty="0" smtClean="0">
                <a:solidFill>
                  <a:schemeClr val="tx1"/>
                </a:solidFill>
                <a:effectLst/>
                <a:latin typeface="+mn-lt"/>
                <a:ea typeface="+mn-ea"/>
                <a:cs typeface="+mn-cs"/>
              </a:rPr>
              <a:t>», путем проведения мониторинга 6 участков автомобильных дорог, расположенных в различных регионах Российской Федерации, устроенных с применением модификатора, и </a:t>
            </a:r>
            <a:r>
              <a:rPr lang="ru-RU" sz="1200" kern="1200" dirty="0" err="1" smtClean="0">
                <a:solidFill>
                  <a:schemeClr val="tx1"/>
                </a:solidFill>
                <a:effectLst/>
                <a:latin typeface="+mn-lt"/>
                <a:ea typeface="+mn-ea"/>
                <a:cs typeface="+mn-cs"/>
              </a:rPr>
              <a:t>референтных</a:t>
            </a:r>
            <a:r>
              <a:rPr lang="ru-RU" sz="1200" kern="1200" dirty="0" smtClean="0">
                <a:solidFill>
                  <a:schemeClr val="tx1"/>
                </a:solidFill>
                <a:effectLst/>
                <a:latin typeface="+mn-lt"/>
                <a:ea typeface="+mn-ea"/>
                <a:cs typeface="+mn-cs"/>
              </a:rPr>
              <a:t> им участков (Волгоградская область: М-6«Каспий», Смоленская область: А-132, Краснодарский край: автодорога «Краснодар-Ейск», Республика Карелия: М-18 «Кола», Московская область: Ногинский район: автодорога Р105, Тамбовская область: автодорога 1Р119 (Орел-Ливны-Елец-Липецк-Тамбов). Мониторинг осуществлялся силами компании ООО «</a:t>
            </a:r>
            <a:r>
              <a:rPr lang="ru-RU" sz="1200" kern="1200" dirty="0" err="1" smtClean="0">
                <a:solidFill>
                  <a:schemeClr val="tx1"/>
                </a:solidFill>
                <a:effectLst/>
                <a:latin typeface="+mn-lt"/>
                <a:ea typeface="+mn-ea"/>
                <a:cs typeface="+mn-cs"/>
              </a:rPr>
              <a:t>Автодор</a:t>
            </a:r>
            <a:r>
              <a:rPr lang="ru-RU" sz="1200" kern="1200" dirty="0" smtClean="0">
                <a:solidFill>
                  <a:schemeClr val="tx1"/>
                </a:solidFill>
                <a:effectLst/>
                <a:latin typeface="+mn-lt"/>
                <a:ea typeface="+mn-ea"/>
                <a:cs typeface="+mn-cs"/>
              </a:rPr>
              <a:t>-Инжиниринг», а так же компанией ООО «</a:t>
            </a:r>
            <a:r>
              <a:rPr lang="ru-RU" sz="1200" kern="1200" dirty="0" err="1" smtClean="0">
                <a:solidFill>
                  <a:schemeClr val="tx1"/>
                </a:solidFill>
                <a:effectLst/>
                <a:latin typeface="+mn-lt"/>
                <a:ea typeface="+mn-ea"/>
                <a:cs typeface="+mn-cs"/>
              </a:rPr>
              <a:t>ЦМИиС</a:t>
            </a:r>
            <a:r>
              <a:rPr lang="ru-RU" sz="1200" kern="1200" dirty="0" smtClean="0">
                <a:solidFill>
                  <a:schemeClr val="tx1"/>
                </a:solidFill>
                <a:effectLst/>
                <a:latin typeface="+mn-lt"/>
                <a:ea typeface="+mn-ea"/>
                <a:cs typeface="+mn-cs"/>
              </a:rPr>
              <a:t>», входящей в группу АНО НИИ ТСК. </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5C59998B-C158-49C6-B6E7-ED099DF16C3C}" type="slidenum">
              <a:rPr lang="ru-RU" smtClean="0"/>
              <a:t>3</a:t>
            </a:fld>
            <a:endParaRPr lang="ru-RU"/>
          </a:p>
        </p:txBody>
      </p:sp>
    </p:spTree>
    <p:extLst>
      <p:ext uri="{BB962C8B-B14F-4D97-AF65-F5344CB8AC3E}">
        <p14:creationId xmlns:p14="http://schemas.microsoft.com/office/powerpoint/2010/main" val="194496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 каждом из 12 участков замерялись 6 показателей: продольная ровность, коэффициент сцепления, модуль упругости, средняя глубина колеи, уровень шума, визуальная оценка. В целом можно констатировать, что по всем исследуемым показателям отмечен положительный эффект от применения модификатора УНИРЕМ. </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5C59998B-C158-49C6-B6E7-ED099DF16C3C}" type="slidenum">
              <a:rPr lang="ru-RU" smtClean="0"/>
              <a:t>4</a:t>
            </a:fld>
            <a:endParaRPr lang="ru-RU"/>
          </a:p>
        </p:txBody>
      </p:sp>
    </p:spTree>
    <p:extLst>
      <p:ext uri="{BB962C8B-B14F-4D97-AF65-F5344CB8AC3E}">
        <p14:creationId xmlns:p14="http://schemas.microsoft.com/office/powerpoint/2010/main" val="211404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 следующем этапе, принимая во внимания полученные результаты, а так же проведя ряд дополнительных исследований, мы приняли решение о разработки стандартов организации, которые бы гармонизировали в себе все требования, существующей нормативно-технической базы включая предварительные национальные стандарте на основе осмысленного европейского и американского опыта. Стандарты были разработаны, пришло время согласовывать их в </a:t>
            </a:r>
            <a:r>
              <a:rPr lang="ru-RU" sz="1200" kern="1200" dirty="0" err="1" smtClean="0">
                <a:solidFill>
                  <a:schemeClr val="tx1"/>
                </a:solidFill>
                <a:effectLst/>
                <a:latin typeface="+mn-lt"/>
                <a:ea typeface="+mn-ea"/>
                <a:cs typeface="+mn-cs"/>
              </a:rPr>
              <a:t>Росавтодоре</a:t>
            </a:r>
            <a:r>
              <a:rPr lang="ru-RU" sz="1200" kern="1200" dirty="0" smtClean="0">
                <a:solidFill>
                  <a:schemeClr val="tx1"/>
                </a:solidFill>
                <a:effectLst/>
                <a:latin typeface="+mn-lt"/>
                <a:ea typeface="+mn-ea"/>
                <a:cs typeface="+mn-cs"/>
              </a:rPr>
              <a:t> и Госкомпании.</a:t>
            </a:r>
            <a:endParaRPr lang="ru-RU" dirty="0" smtClean="0">
              <a:effectLst/>
            </a:endParaRPr>
          </a:p>
          <a:p>
            <a:r>
              <a:rPr lang="ru-RU" sz="1200" kern="1200" dirty="0" smtClean="0">
                <a:solidFill>
                  <a:schemeClr val="tx1"/>
                </a:solidFill>
                <a:effectLst/>
                <a:latin typeface="+mn-lt"/>
                <a:ea typeface="+mn-ea"/>
                <a:cs typeface="+mn-cs"/>
              </a:rPr>
              <a:t>Несмотря на уже имеющийся положительный опыт применения модификатора в новой истории проекта, согласовывать стандарты в </a:t>
            </a:r>
            <a:r>
              <a:rPr lang="ru-RU" sz="1200" kern="1200" dirty="0" err="1" smtClean="0">
                <a:solidFill>
                  <a:schemeClr val="tx1"/>
                </a:solidFill>
                <a:effectLst/>
                <a:latin typeface="+mn-lt"/>
                <a:ea typeface="+mn-ea"/>
                <a:cs typeface="+mn-cs"/>
              </a:rPr>
              <a:t>Росавтодоре</a:t>
            </a:r>
            <a:r>
              <a:rPr lang="ru-RU" sz="1200" kern="1200" dirty="0" smtClean="0">
                <a:solidFill>
                  <a:schemeClr val="tx1"/>
                </a:solidFill>
                <a:effectLst/>
                <a:latin typeface="+mn-lt"/>
                <a:ea typeface="+mn-ea"/>
                <a:cs typeface="+mn-cs"/>
              </a:rPr>
              <a:t> в регламентированный срок нам не удалось. На этот процесс ушло более 2 х лет, на протяжении которых наша организация несла убытки.</a:t>
            </a:r>
            <a:endParaRPr lang="ru-RU" dirty="0" smtClean="0">
              <a:effectLst/>
            </a:endParaRPr>
          </a:p>
          <a:p>
            <a:r>
              <a:rPr lang="ru-RU" sz="1200" kern="1200" dirty="0" smtClean="0">
                <a:solidFill>
                  <a:schemeClr val="tx1"/>
                </a:solidFill>
                <a:effectLst/>
                <a:latin typeface="+mn-lt"/>
                <a:ea typeface="+mn-ea"/>
                <a:cs typeface="+mn-cs"/>
              </a:rPr>
              <a:t>Позиция ФДА </a:t>
            </a:r>
            <a:r>
              <a:rPr lang="ru-RU" sz="1200" kern="1200" dirty="0" err="1" smtClean="0">
                <a:solidFill>
                  <a:schemeClr val="tx1"/>
                </a:solidFill>
                <a:effectLst/>
                <a:latin typeface="+mn-lt"/>
                <a:ea typeface="+mn-ea"/>
                <a:cs typeface="+mn-cs"/>
              </a:rPr>
              <a:t>Росавтодор</a:t>
            </a:r>
            <a:r>
              <a:rPr lang="ru-RU" sz="1200" kern="1200" dirty="0" smtClean="0">
                <a:solidFill>
                  <a:schemeClr val="tx1"/>
                </a:solidFill>
                <a:effectLst/>
                <a:latin typeface="+mn-lt"/>
                <a:ea typeface="+mn-ea"/>
                <a:cs typeface="+mn-cs"/>
              </a:rPr>
              <a:t>, являлась крайне жесткой, но, к сожалению, не безосновательной. И вот почему:</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5C59998B-C158-49C6-B6E7-ED099DF16C3C}" type="slidenum">
              <a:rPr lang="ru-RU" smtClean="0"/>
              <a:t>5</a:t>
            </a:fld>
            <a:endParaRPr lang="ru-RU"/>
          </a:p>
        </p:txBody>
      </p:sp>
    </p:spTree>
    <p:extLst>
      <p:ext uri="{BB962C8B-B14F-4D97-AF65-F5344CB8AC3E}">
        <p14:creationId xmlns:p14="http://schemas.microsoft.com/office/powerpoint/2010/main" val="642551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sz="1200" b="1" i="1" kern="1200" dirty="0" smtClean="0">
                <a:solidFill>
                  <a:schemeClr val="tx1"/>
                </a:solidFill>
                <a:effectLst/>
                <a:latin typeface="+mn-lt"/>
                <a:ea typeface="+mn-ea"/>
                <a:cs typeface="+mn-cs"/>
              </a:rPr>
              <a:t>Основной блок проблем: Имеется негативный опыт от применения некачественных модификаторов на основе резиновой крошки. И наша кампания столкнулась с этим на практике в регионах.</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Связано это прежде всего с тем, что производятся некачественные модификаторы на основе не обработанной, «стеклянной», не активированной крошки фракции порядка 1 мм. без применения специальных химических добавок. Такой продукт априори не может положительно влиять на асфальтобетон о чем говорит мировой и полученный еще в Советском Союзе опыт. Только активированная резиновая крошка может использоваться в качестве компонента для производства модификатора.</a:t>
            </a:r>
            <a:endParaRPr lang="ru-RU" dirty="0" smtClean="0">
              <a:effectLst/>
            </a:endParaRPr>
          </a:p>
          <a:p>
            <a:r>
              <a:rPr lang="ru-RU" sz="1200" kern="1200" dirty="0" smtClean="0">
                <a:solidFill>
                  <a:schemeClr val="tx1"/>
                </a:solidFill>
                <a:effectLst/>
                <a:latin typeface="+mn-lt"/>
                <a:ea typeface="+mn-ea"/>
                <a:cs typeface="+mn-cs"/>
              </a:rPr>
              <a:t>Имели, к сожалению, и имеют место быть поставки контрафактной продукции. Поставлялась все та же необработанная резиновая крошка под видом модификатора. В этом случае поставщик имеет рентабельность до 500 процентов.</a:t>
            </a:r>
            <a:endParaRPr lang="ru-RU" dirty="0" smtClean="0">
              <a:effectLst/>
            </a:endParaRPr>
          </a:p>
          <a:p>
            <a:pPr lvl="0"/>
            <a:r>
              <a:rPr lang="ru-RU" sz="1200" b="1" i="1" kern="1200" dirty="0" smtClean="0">
                <a:solidFill>
                  <a:schemeClr val="tx1"/>
                </a:solidFill>
                <a:effectLst/>
                <a:latin typeface="+mn-lt"/>
                <a:ea typeface="+mn-ea"/>
                <a:cs typeface="+mn-cs"/>
              </a:rPr>
              <a:t>Негативный опыт, связанный с нежеланием подрядчиков внедрять новые материалы.</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Подрядные организации не имеют возможности сказать об этом открыто заказчику. Поэтому у кого-то появляются проблемы при подборе состава, укладке и уплотнении смеси, у кого-то, «шелушение», у кого-то «микроволна», «разуплотнение» ну и так далее. Естественно, что всему есть разумное объяснение помимо наличия в смеси модификатора. А иногда действительно и псевдо-модификаторы тому виной.</a:t>
            </a:r>
          </a:p>
          <a:p>
            <a:pPr lvl="0"/>
            <a:r>
              <a:rPr lang="ru-RU" sz="1200" b="1" i="1" kern="1200" dirty="0" smtClean="0">
                <a:solidFill>
                  <a:schemeClr val="tx1"/>
                </a:solidFill>
                <a:effectLst/>
                <a:latin typeface="+mn-lt"/>
                <a:ea typeface="+mn-ea"/>
                <a:cs typeface="+mn-cs"/>
              </a:rPr>
              <a:t>Следующая проблема: Слабое сопровождение производителями модификаторов пилотных проектов. Отсутствие технологических регламентов на подбор эффективного состава асфальтобетонной смеси с применением модификаторов, ее производства, транспортировки, укладки и уплотнения. </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Внедрение новых материалов имеет свои особенности и к сожалению, не всегда квалификации и опыта специалистов на местах хватало для качественного приготовления и укладки асфальтобетонной смеси с использованием модификаторов. К тому же со стороны производителей не предоставлялась документарная и практическая поддержка. Все в купе приводит к плачевным результатам.</a:t>
            </a:r>
          </a:p>
          <a:p>
            <a:pPr lvl="0"/>
            <a:r>
              <a:rPr lang="ru-RU" sz="1200" b="1" i="1" kern="1200" dirty="0" smtClean="0">
                <a:solidFill>
                  <a:schemeClr val="tx1"/>
                </a:solidFill>
                <a:effectLst/>
                <a:latin typeface="+mn-lt"/>
                <a:ea typeface="+mn-ea"/>
                <a:cs typeface="+mn-cs"/>
              </a:rPr>
              <a:t>Еще одна технологическая проблема имеющая место быть связана с подачей порошкообразных материалов с использованием пневмотранспорта. </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Порошкообразный материал плохо подается, забивается, пылит и слеживается. Эти факторы тормозят производственный процесс и вызывают негодование у подрядных организаций. </a:t>
            </a:r>
            <a:endParaRPr lang="ru-RU" dirty="0" smtClean="0">
              <a:effectLst/>
            </a:endParaRPr>
          </a:p>
          <a:p>
            <a:r>
              <a:rPr lang="ru-RU" sz="1200" kern="1200" dirty="0" smtClean="0">
                <a:solidFill>
                  <a:schemeClr val="tx1"/>
                </a:solidFill>
                <a:effectLst/>
                <a:latin typeface="+mn-lt"/>
                <a:ea typeface="+mn-ea"/>
                <a:cs typeface="+mn-cs"/>
              </a:rPr>
              <a:t>В настоящий момент обозначенные проблемы на осмысленны и практически все решены. Например, сейчас мы выпускаем модификатор в гранулированной форме, который не имеет технологических.</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5C59998B-C158-49C6-B6E7-ED099DF16C3C}" type="slidenum">
              <a:rPr lang="ru-RU" smtClean="0"/>
              <a:t>6</a:t>
            </a:fld>
            <a:endParaRPr lang="ru-RU"/>
          </a:p>
        </p:txBody>
      </p:sp>
    </p:spTree>
    <p:extLst>
      <p:ext uri="{BB962C8B-B14F-4D97-AF65-F5344CB8AC3E}">
        <p14:creationId xmlns:p14="http://schemas.microsoft.com/office/powerpoint/2010/main" val="1822695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Возвращаясь к согласованию стандартов в ФДА. При наличии обозначенных проблем, без открытого обсуждения и доказательства эффективности модификатора было не обойтись. Была создана рабочая группа, которую возглавил </a:t>
            </a:r>
            <a:r>
              <a:rPr lang="ru-RU" sz="1200" kern="1200" dirty="0" err="1" smtClean="0">
                <a:solidFill>
                  <a:schemeClr val="tx1"/>
                </a:solidFill>
                <a:effectLst/>
                <a:latin typeface="+mn-lt"/>
                <a:ea typeface="+mn-ea"/>
                <a:cs typeface="+mn-cs"/>
              </a:rPr>
              <a:t>И.Г.Астахов</a:t>
            </a:r>
            <a:r>
              <a:rPr lang="ru-RU" sz="1200" kern="1200" dirty="0" smtClean="0">
                <a:solidFill>
                  <a:schemeClr val="tx1"/>
                </a:solidFill>
                <a:effectLst/>
                <a:latin typeface="+mn-lt"/>
                <a:ea typeface="+mn-ea"/>
                <a:cs typeface="+mn-cs"/>
              </a:rPr>
              <a:t> в ее состав вошли представители ведущих подрядных организаций, профильных ВУЗов, лабораторий, институтов, технические эксперты, производители модификаторов. В ходе деятельности рабочей группы, участниками, были разработаны программа и регламент проведения испытаний. Согласно утвержденным документам, были проведены открытые сравнительные лабораторные испытания модификатора «</a:t>
            </a:r>
            <a:r>
              <a:rPr lang="ru-RU" sz="1200" kern="1200" dirty="0" err="1" smtClean="0">
                <a:solidFill>
                  <a:schemeClr val="tx1"/>
                </a:solidFill>
                <a:effectLst/>
                <a:latin typeface="+mn-lt"/>
                <a:ea typeface="+mn-ea"/>
                <a:cs typeface="+mn-cs"/>
              </a:rPr>
              <a:t>Унирем</a:t>
            </a:r>
            <a:r>
              <a:rPr lang="ru-RU" sz="1200" kern="1200" dirty="0" smtClean="0">
                <a:solidFill>
                  <a:schemeClr val="tx1"/>
                </a:solidFill>
                <a:effectLst/>
                <a:latin typeface="+mn-lt"/>
                <a:ea typeface="+mn-ea"/>
                <a:cs typeface="+mn-cs"/>
              </a:rPr>
              <a:t>». Испытания проводились в присутствии экспертов ФДА </a:t>
            </a:r>
            <a:r>
              <a:rPr lang="ru-RU" sz="1200" kern="1200" dirty="0" err="1" smtClean="0">
                <a:solidFill>
                  <a:schemeClr val="tx1"/>
                </a:solidFill>
                <a:effectLst/>
                <a:latin typeface="+mn-lt"/>
                <a:ea typeface="+mn-ea"/>
                <a:cs typeface="+mn-cs"/>
              </a:rPr>
              <a:t>Росавтодор</a:t>
            </a:r>
            <a:r>
              <a:rPr lang="ru-RU" sz="1200" kern="1200" dirty="0" smtClean="0">
                <a:solidFill>
                  <a:schemeClr val="tx1"/>
                </a:solidFill>
                <a:effectLst/>
                <a:latin typeface="+mn-lt"/>
                <a:ea typeface="+mn-ea"/>
                <a:cs typeface="+mn-cs"/>
              </a:rPr>
              <a:t>, ГК </a:t>
            </a:r>
            <a:r>
              <a:rPr lang="ru-RU" sz="1200" kern="1200" dirty="0" err="1" smtClean="0">
                <a:solidFill>
                  <a:schemeClr val="tx1"/>
                </a:solidFill>
                <a:effectLst/>
                <a:latin typeface="+mn-lt"/>
                <a:ea typeface="+mn-ea"/>
                <a:cs typeface="+mn-cs"/>
              </a:rPr>
              <a:t>Автодор</a:t>
            </a:r>
            <a:r>
              <a:rPr lang="ru-RU" sz="1200" kern="1200" dirty="0" smtClean="0">
                <a:solidFill>
                  <a:schemeClr val="tx1"/>
                </a:solidFill>
                <a:effectLst/>
                <a:latin typeface="+mn-lt"/>
                <a:ea typeface="+mn-ea"/>
                <a:cs typeface="+mn-cs"/>
              </a:rPr>
              <a:t>, ФАУ </a:t>
            </a:r>
            <a:r>
              <a:rPr lang="ru-RU" sz="1200" kern="1200" dirty="0" err="1" smtClean="0">
                <a:solidFill>
                  <a:schemeClr val="tx1"/>
                </a:solidFill>
                <a:effectLst/>
                <a:latin typeface="+mn-lt"/>
                <a:ea typeface="+mn-ea"/>
                <a:cs typeface="+mn-cs"/>
              </a:rPr>
              <a:t>Росдорнии</a:t>
            </a:r>
            <a:r>
              <a:rPr lang="ru-RU" sz="1200" kern="1200" dirty="0" smtClean="0">
                <a:solidFill>
                  <a:schemeClr val="tx1"/>
                </a:solidFill>
                <a:effectLst/>
                <a:latin typeface="+mn-lt"/>
                <a:ea typeface="+mn-ea"/>
                <a:cs typeface="+mn-cs"/>
              </a:rPr>
              <a:t>, АНО НИИ ТСК.</a:t>
            </a:r>
          </a:p>
          <a:p>
            <a:endParaRPr lang="ru-RU" dirty="0"/>
          </a:p>
        </p:txBody>
      </p:sp>
      <p:sp>
        <p:nvSpPr>
          <p:cNvPr id="4" name="Номер слайда 3"/>
          <p:cNvSpPr>
            <a:spLocks noGrp="1"/>
          </p:cNvSpPr>
          <p:nvPr>
            <p:ph type="sldNum" sz="quarter" idx="10"/>
          </p:nvPr>
        </p:nvSpPr>
        <p:spPr/>
        <p:txBody>
          <a:bodyPr/>
          <a:lstStyle/>
          <a:p>
            <a:fld id="{5C59998B-C158-49C6-B6E7-ED099DF16C3C}" type="slidenum">
              <a:rPr lang="ru-RU" smtClean="0"/>
              <a:t>7</a:t>
            </a:fld>
            <a:endParaRPr lang="ru-RU"/>
          </a:p>
        </p:txBody>
      </p:sp>
    </p:spTree>
    <p:extLst>
      <p:ext uri="{BB962C8B-B14F-4D97-AF65-F5344CB8AC3E}">
        <p14:creationId xmlns:p14="http://schemas.microsoft.com/office/powerpoint/2010/main" val="18519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Испытания модификатора «</a:t>
            </a:r>
            <a:r>
              <a:rPr lang="ru-RU" sz="1200" kern="1200" dirty="0" err="1" smtClean="0">
                <a:solidFill>
                  <a:schemeClr val="tx1"/>
                </a:solidFill>
                <a:effectLst/>
                <a:latin typeface="+mn-lt"/>
                <a:ea typeface="+mn-ea"/>
                <a:cs typeface="+mn-cs"/>
              </a:rPr>
              <a:t>Унирем</a:t>
            </a:r>
            <a:r>
              <a:rPr lang="ru-RU" sz="1200" kern="1200" dirty="0" smtClean="0">
                <a:solidFill>
                  <a:schemeClr val="tx1"/>
                </a:solidFill>
                <a:effectLst/>
                <a:latin typeface="+mn-lt"/>
                <a:ea typeface="+mn-ea"/>
                <a:cs typeface="+mn-cs"/>
              </a:rPr>
              <a:t>» продемонстрировали участником эффективность продукта. Мы увидели улучшения свойств контрольной смеси как при испытаниях с высокой плюсовой температурой, так и при отрицательных температурах. Модифицированные композиционным материалом «</a:t>
            </a:r>
            <a:r>
              <a:rPr lang="ru-RU" sz="1200" kern="1200" dirty="0" err="1" smtClean="0">
                <a:solidFill>
                  <a:schemeClr val="tx1"/>
                </a:solidFill>
                <a:effectLst/>
                <a:latin typeface="+mn-lt"/>
                <a:ea typeface="+mn-ea"/>
                <a:cs typeface="+mn-cs"/>
              </a:rPr>
              <a:t>Унирем</a:t>
            </a:r>
            <a:r>
              <a:rPr lang="ru-RU" sz="1200" kern="1200" dirty="0" smtClean="0">
                <a:solidFill>
                  <a:schemeClr val="tx1"/>
                </a:solidFill>
                <a:effectLst/>
                <a:latin typeface="+mn-lt"/>
                <a:ea typeface="+mn-ea"/>
                <a:cs typeface="+mn-cs"/>
              </a:rPr>
              <a:t>» смеси показали преимущества перед контрольными образцами до 70 % по показателю устойчивость к образованию колее и до 20% по пределу прочности при изгибе.</a:t>
            </a:r>
          </a:p>
          <a:p>
            <a:endParaRPr lang="ru-RU" dirty="0"/>
          </a:p>
        </p:txBody>
      </p:sp>
      <p:sp>
        <p:nvSpPr>
          <p:cNvPr id="4" name="Номер слайда 3"/>
          <p:cNvSpPr>
            <a:spLocks noGrp="1"/>
          </p:cNvSpPr>
          <p:nvPr>
            <p:ph type="sldNum" sz="quarter" idx="10"/>
          </p:nvPr>
        </p:nvSpPr>
        <p:spPr/>
        <p:txBody>
          <a:bodyPr/>
          <a:lstStyle/>
          <a:p>
            <a:fld id="{5C59998B-C158-49C6-B6E7-ED099DF16C3C}" type="slidenum">
              <a:rPr lang="ru-RU" smtClean="0"/>
              <a:t>8</a:t>
            </a:fld>
            <a:endParaRPr lang="ru-RU"/>
          </a:p>
        </p:txBody>
      </p:sp>
    </p:spTree>
    <p:extLst>
      <p:ext uri="{BB962C8B-B14F-4D97-AF65-F5344CB8AC3E}">
        <p14:creationId xmlns:p14="http://schemas.microsoft.com/office/powerpoint/2010/main" val="872627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Далее были проведены успешные открытые промышленные испытания нашего модификатора. Устроены несколько опытных </a:t>
            </a:r>
            <a:r>
              <a:rPr lang="ru-RU" sz="1200" kern="1200" dirty="0" err="1" smtClean="0">
                <a:solidFill>
                  <a:schemeClr val="tx1"/>
                </a:solidFill>
                <a:effectLst/>
                <a:latin typeface="+mn-lt"/>
                <a:ea typeface="+mn-ea"/>
                <a:cs typeface="+mn-cs"/>
              </a:rPr>
              <a:t>частков</a:t>
            </a:r>
            <a:r>
              <a:rPr lang="ru-RU" sz="1200" kern="1200" dirty="0" smtClean="0">
                <a:solidFill>
                  <a:schemeClr val="tx1"/>
                </a:solidFill>
                <a:effectLst/>
                <a:latin typeface="+mn-lt"/>
                <a:ea typeface="+mn-ea"/>
                <a:cs typeface="+mn-cs"/>
              </a:rPr>
              <a:t>. Коллегами на дороге было отмечено преимущество модификатора и отсутствие проблем при его применении. По результатам испытаний и дальнейшего мониторинга участков автомобильных дорог ФДА «</a:t>
            </a:r>
            <a:r>
              <a:rPr lang="ru-RU" sz="1200" kern="1200" dirty="0" err="1" smtClean="0">
                <a:solidFill>
                  <a:schemeClr val="tx1"/>
                </a:solidFill>
                <a:effectLst/>
                <a:latin typeface="+mn-lt"/>
                <a:ea typeface="+mn-ea"/>
                <a:cs typeface="+mn-cs"/>
              </a:rPr>
              <a:t>Росавтодор</a:t>
            </a:r>
            <a:r>
              <a:rPr lang="ru-RU" sz="1200" kern="1200" dirty="0" smtClean="0">
                <a:solidFill>
                  <a:schemeClr val="tx1"/>
                </a:solidFill>
                <a:effectLst/>
                <a:latin typeface="+mn-lt"/>
                <a:ea typeface="+mn-ea"/>
                <a:cs typeface="+mn-cs"/>
              </a:rPr>
              <a:t>» согласовало стандарты организации на применение модификатора «</a:t>
            </a:r>
            <a:r>
              <a:rPr lang="ru-RU" sz="1200" kern="1200" dirty="0" err="1" smtClean="0">
                <a:solidFill>
                  <a:schemeClr val="tx1"/>
                </a:solidFill>
                <a:effectLst/>
                <a:latin typeface="+mn-lt"/>
                <a:ea typeface="+mn-ea"/>
                <a:cs typeface="+mn-cs"/>
              </a:rPr>
              <a:t>Унирем</a:t>
            </a:r>
            <a:r>
              <a:rPr lang="ru-RU" sz="1200" kern="1200" dirty="0" smtClean="0">
                <a:solidFill>
                  <a:schemeClr val="tx1"/>
                </a:solidFill>
                <a:effectLst/>
                <a:latin typeface="+mn-lt"/>
                <a:ea typeface="+mn-ea"/>
                <a:cs typeface="+mn-cs"/>
              </a:rPr>
              <a:t>» сроком на 5 лет.</a:t>
            </a:r>
          </a:p>
          <a:p>
            <a:endParaRPr lang="ru-RU" dirty="0"/>
          </a:p>
        </p:txBody>
      </p:sp>
      <p:sp>
        <p:nvSpPr>
          <p:cNvPr id="4" name="Номер слайда 3"/>
          <p:cNvSpPr>
            <a:spLocks noGrp="1"/>
          </p:cNvSpPr>
          <p:nvPr>
            <p:ph type="sldNum" sz="quarter" idx="10"/>
          </p:nvPr>
        </p:nvSpPr>
        <p:spPr/>
        <p:txBody>
          <a:bodyPr/>
          <a:lstStyle/>
          <a:p>
            <a:fld id="{5C59998B-C158-49C6-B6E7-ED099DF16C3C}" type="slidenum">
              <a:rPr lang="ru-RU" smtClean="0"/>
              <a:t>10</a:t>
            </a:fld>
            <a:endParaRPr lang="ru-RU"/>
          </a:p>
        </p:txBody>
      </p:sp>
    </p:spTree>
    <p:extLst>
      <p:ext uri="{BB962C8B-B14F-4D97-AF65-F5344CB8AC3E}">
        <p14:creationId xmlns:p14="http://schemas.microsoft.com/office/powerpoint/2010/main" val="1089457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FF750FC-1D19-4A4F-9CCC-694A704A89D8}" type="datetime1">
              <a:rPr lang="ru-RU" smtClean="0"/>
              <a:t>02.07.2019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9427E3-C45F-4A7B-9A38-0A12054865D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0AC89B9-6FC5-459D-82AB-5A3D3C2D6D6C}" type="datetime1">
              <a:rPr lang="ru-RU" smtClean="0"/>
              <a:t>02.07.2019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9427E3-C45F-4A7B-9A38-0A12054865D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82BCBF-E91C-416C-AA58-1B4D119DCC1C}" type="datetime1">
              <a:rPr lang="ru-RU" smtClean="0"/>
              <a:t>02.07.2019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9427E3-C45F-4A7B-9A38-0A12054865D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BDDA6EA-F080-4BB7-87D3-DC3F6FEF63A1}" type="datetime1">
              <a:rPr lang="ru-RU" smtClean="0"/>
              <a:t>02.07.2019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9427E3-C45F-4A7B-9A38-0A12054865D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F9DD27B-6377-4AC5-B63E-0B4E265975B8}" type="datetime1">
              <a:rPr lang="ru-RU" smtClean="0"/>
              <a:t>02.07.2019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9427E3-C45F-4A7B-9A38-0A12054865D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98549E4-37CD-4D7F-8977-628151E83286}" type="datetime1">
              <a:rPr lang="ru-RU" smtClean="0"/>
              <a:t>02.07.2019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9427E3-C45F-4A7B-9A38-0A12054865D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75798CE-6B16-47F8-BD50-1FE8EE17F8DE}" type="datetime1">
              <a:rPr lang="ru-RU" smtClean="0"/>
              <a:t>02.07.2019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39427E3-C45F-4A7B-9A38-0A12054865D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1230937-6DE9-4A6E-B4A0-EE34350AA72B}" type="datetime1">
              <a:rPr lang="ru-RU" smtClean="0"/>
              <a:t>02.07.2019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39427E3-C45F-4A7B-9A38-0A12054865D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A0136A-C33E-40EF-9E7C-DD9C82220213}" type="datetime1">
              <a:rPr lang="ru-RU" smtClean="0"/>
              <a:t>02.07.2019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39427E3-C45F-4A7B-9A38-0A12054865D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193BC01-C685-424D-BEA5-D7C368398753}" type="datetime1">
              <a:rPr lang="ru-RU" smtClean="0"/>
              <a:t>02.07.2019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9427E3-C45F-4A7B-9A38-0A12054865D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715D461-D94C-4804-93C5-F22A6B3DEC21}" type="datetime1">
              <a:rPr lang="ru-RU" smtClean="0"/>
              <a:t>02.07.2019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9427E3-C45F-4A7B-9A38-0A12054865D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0943D9F-315B-4B38-A7D7-20D10B40E0C9}" type="datetime1">
              <a:rPr lang="ru-RU" smtClean="0"/>
              <a:t>02.07.2019</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39427E3-C45F-4A7B-9A38-0A12054865D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1.pn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7.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8.JPG"/><Relationship Id="rId5" Type="http://schemas.openxmlformats.org/officeDocument/2006/relationships/image" Target="../media/image49.JPG"/><Relationship Id="rId6" Type="http://schemas.openxmlformats.org/officeDocument/2006/relationships/image" Target="../media/image50.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1.jpeg"/><Relationship Id="rId5" Type="http://schemas.openxmlformats.org/officeDocument/2006/relationships/image" Target="../media/image52.png"/><Relationship Id="rId6" Type="http://schemas.openxmlformats.org/officeDocument/2006/relationships/image" Target="../media/image53.jpe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4.png"/><Relationship Id="rId5" Type="http://schemas.openxmlformats.org/officeDocument/2006/relationships/image" Target="../media/image55.jpe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chart" Target="../charts/chart1.xml"/><Relationship Id="rId5" Type="http://schemas.openxmlformats.org/officeDocument/2006/relationships/chart" Target="../charts/chart2.xml"/><Relationship Id="rId6" Type="http://schemas.openxmlformats.org/officeDocument/2006/relationships/chart" Target="../charts/chart3.xm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12.jpeg"/><Relationship Id="rId10"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png"/><Relationship Id="rId13"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jpeg"/><Relationship Id="rId7" Type="http://schemas.openxmlformats.org/officeDocument/2006/relationships/image" Target="../media/image17.png"/><Relationship Id="rId8" Type="http://schemas.openxmlformats.org/officeDocument/2006/relationships/image" Target="../media/image18.jpg"/><Relationship Id="rId9" Type="http://schemas.openxmlformats.org/officeDocument/2006/relationships/image" Target="../media/image19.jpg"/><Relationship Id="rId10"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 y="762"/>
            <a:ext cx="9137589" cy="5141975"/>
          </a:xfrm>
          <a:prstGeom prst="rect">
            <a:avLst/>
          </a:prstGeom>
        </p:spPr>
      </p:pic>
      <p:sp>
        <p:nvSpPr>
          <p:cNvPr id="4" name="TextBox 3"/>
          <p:cNvSpPr txBox="1"/>
          <p:nvPr/>
        </p:nvSpPr>
        <p:spPr>
          <a:xfrm>
            <a:off x="899592" y="1347614"/>
            <a:ext cx="7809154" cy="861774"/>
          </a:xfrm>
          <a:prstGeom prst="rect">
            <a:avLst/>
          </a:prstGeom>
          <a:noFill/>
        </p:spPr>
        <p:txBody>
          <a:bodyPr wrap="square" rtlCol="0">
            <a:spAutoFit/>
          </a:bodyPr>
          <a:lstStyle/>
          <a:p>
            <a:pPr algn="ctr"/>
            <a:r>
              <a:rPr lang="ru-RU" sz="2000" dirty="0">
                <a:solidFill>
                  <a:schemeClr val="bg1"/>
                </a:solidFill>
              </a:rPr>
              <a:t>Общество с ограниченной ответственностью</a:t>
            </a:r>
            <a:r>
              <a:rPr lang="ru-RU" sz="2800" dirty="0">
                <a:solidFill>
                  <a:schemeClr val="bg1"/>
                </a:solidFill>
              </a:rPr>
              <a:t/>
            </a:r>
            <a:br>
              <a:rPr lang="ru-RU" sz="2800" dirty="0">
                <a:solidFill>
                  <a:schemeClr val="bg1"/>
                </a:solidFill>
              </a:rPr>
            </a:br>
            <a:r>
              <a:rPr lang="ru-RU" sz="3000" b="1" dirty="0">
                <a:solidFill>
                  <a:schemeClr val="bg1"/>
                </a:solidFill>
              </a:rPr>
              <a:t>«Новые технологии строительства»</a:t>
            </a:r>
            <a:endParaRPr lang="ru-RU" sz="3000" dirty="0">
              <a:solidFill>
                <a:schemeClr val="bg1"/>
              </a:solidFill>
              <a:latin typeface="Francker CYR Condensed Regular" panose="020B0706040704040203" pitchFamily="34" charset="-52"/>
              <a:cs typeface="Gotham Pro Light" pitchFamily="50" charset="0"/>
            </a:endParaRPr>
          </a:p>
        </p:txBody>
      </p:sp>
      <p:sp>
        <p:nvSpPr>
          <p:cNvPr id="6" name="Подзаголовок 2">
            <a:extLst>
              <a:ext uri="{FF2B5EF4-FFF2-40B4-BE49-F238E27FC236}">
                <a16:creationId xmlns="" xmlns:a16="http://schemas.microsoft.com/office/drawing/2014/main" id="{E0820A5C-66DC-F144-A933-D7BF81D8AE12}"/>
              </a:ext>
            </a:extLst>
          </p:cNvPr>
          <p:cNvSpPr txBox="1">
            <a:spLocks/>
          </p:cNvSpPr>
          <p:nvPr/>
        </p:nvSpPr>
        <p:spPr>
          <a:xfrm>
            <a:off x="6803141" y="3939902"/>
            <a:ext cx="1905605" cy="3333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A5E88"/>
                </a:solidFill>
                <a:latin typeface="Francker CYR Condensed Regular" panose="020B0706040704040203" pitchFamily="34" charset="-52"/>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sz="1600" dirty="0">
                <a:solidFill>
                  <a:schemeClr val="bg1"/>
                </a:solidFill>
              </a:rPr>
              <a:t>М.В. Богомазов</a:t>
            </a:r>
          </a:p>
        </p:txBody>
      </p:sp>
      <p:sp>
        <p:nvSpPr>
          <p:cNvPr id="2" name="Прямоугольник 1"/>
          <p:cNvSpPr/>
          <p:nvPr/>
        </p:nvSpPr>
        <p:spPr>
          <a:xfrm>
            <a:off x="899592" y="2499742"/>
            <a:ext cx="7809154" cy="1015663"/>
          </a:xfrm>
          <a:prstGeom prst="rect">
            <a:avLst/>
          </a:prstGeom>
        </p:spPr>
        <p:txBody>
          <a:bodyPr wrap="square">
            <a:spAutoFit/>
          </a:bodyPr>
          <a:lstStyle/>
          <a:p>
            <a:pPr algn="just"/>
            <a:r>
              <a:rPr lang="ru-RU" sz="2000" b="1" dirty="0">
                <a:solidFill>
                  <a:schemeClr val="bg1"/>
                </a:solidFill>
              </a:rPr>
              <a:t>Опыт реализации проекта по созданию промышленного производства модификаторов асфальтобетона на основе активного резинового порошка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 y="762"/>
            <a:ext cx="9137589" cy="5141974"/>
          </a:xfrm>
          <a:prstGeom prst="rect">
            <a:avLst/>
          </a:prstGeom>
        </p:spPr>
      </p:pic>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10</a:t>
            </a:fld>
            <a:endParaRPr lang="ru-RU" sz="1400" dirty="0">
              <a:solidFill>
                <a:srgbClr val="323B8D"/>
              </a:solidFill>
              <a:latin typeface="Gotham Pro Medium" pitchFamily="50" charset="0"/>
              <a:cs typeface="Gotham Pro Medium" pitchFamily="50" charset="0"/>
            </a:endParaRPr>
          </a:p>
        </p:txBody>
      </p:sp>
      <p:sp>
        <p:nvSpPr>
          <p:cNvPr id="9" name="TextBox 8"/>
          <p:cNvSpPr txBox="1"/>
          <p:nvPr/>
        </p:nvSpPr>
        <p:spPr>
          <a:xfrm>
            <a:off x="1475656" y="411510"/>
            <a:ext cx="6624736" cy="861774"/>
          </a:xfrm>
          <a:prstGeom prst="rect">
            <a:avLst/>
          </a:prstGeom>
          <a:noFill/>
        </p:spPr>
        <p:txBody>
          <a:bodyPr wrap="square" rtlCol="0">
            <a:spAutoFit/>
          </a:bodyPr>
          <a:lstStyle/>
          <a:p>
            <a:r>
              <a:rPr lang="ru-RU" sz="2500" dirty="0">
                <a:solidFill>
                  <a:srgbClr val="323B8D"/>
                </a:solidFill>
                <a:latin typeface="Francker CYR Condensed Regular" panose="020B0706040704040203" pitchFamily="34" charset="-52"/>
                <a:cs typeface="Gotham Pro Medium" pitchFamily="50" charset="0"/>
              </a:rPr>
              <a:t>Модификатор «ЭЛАДОРМ» </a:t>
            </a:r>
          </a:p>
          <a:p>
            <a:r>
              <a:rPr lang="ru-RU" sz="2500" dirty="0">
                <a:solidFill>
                  <a:srgbClr val="323B8D"/>
                </a:solidFill>
                <a:latin typeface="Francker CYR Condensed Regular" panose="020B0706040704040203" pitchFamily="34" charset="-52"/>
                <a:cs typeface="Gotham Pro Medium" pitchFamily="50" charset="0"/>
              </a:rPr>
              <a:t>согласован ФДА «РОСАВТОДОР»</a:t>
            </a: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04690" y="1347614"/>
            <a:ext cx="1490346" cy="3440141"/>
          </a:xfrm>
          <a:prstGeom prst="rect">
            <a:avLst/>
          </a:prstGeom>
        </p:spPr>
      </p:pic>
      <p:sp>
        <p:nvSpPr>
          <p:cNvPr id="12" name="TextBox 11"/>
          <p:cNvSpPr txBox="1"/>
          <p:nvPr/>
        </p:nvSpPr>
        <p:spPr>
          <a:xfrm>
            <a:off x="2555274" y="1231519"/>
            <a:ext cx="5257086" cy="1754326"/>
          </a:xfrm>
          <a:prstGeom prst="rect">
            <a:avLst/>
          </a:prstGeom>
          <a:noFill/>
        </p:spPr>
        <p:txBody>
          <a:bodyPr wrap="square" rtlCol="0">
            <a:spAutoFit/>
          </a:bodyPr>
          <a:lstStyle/>
          <a:p>
            <a:pPr marL="0" marR="0" lvl="0" indent="36000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Francker W10" panose="020B0804050704040203" pitchFamily="34" charset="0"/>
                <a:ea typeface="+mn-ea"/>
                <a:cs typeface="+mn-cs"/>
              </a:rPr>
              <a:t>По результатам проведения лабораторных и промышленных испытаний, а так же практического опыта применения модификаторов,  было отмечено, что физико-механический показатели модифицированного асфальтобетона превосходят контрольные образцы, в том числе изготовленный с применением ПБВ. При этом при изготовлении модифицированной асфальтобетонной смеси, ее транспортировки, укладки и  уплотнении сложностей не возникало.</a:t>
            </a:r>
          </a:p>
        </p:txBody>
      </p:sp>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9576" y="3468030"/>
            <a:ext cx="2118448" cy="1412299"/>
          </a:xfrm>
          <a:prstGeom prst="rect">
            <a:avLst/>
          </a:prstGeom>
        </p:spPr>
      </p:pic>
      <p:pic>
        <p:nvPicPr>
          <p:cNvPr id="14" name="Изображение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5847" y="2815566"/>
            <a:ext cx="1526433" cy="2146547"/>
          </a:xfrm>
          <a:prstGeom prst="rect">
            <a:avLst/>
          </a:prstGeom>
        </p:spPr>
      </p:pic>
      <p:pic>
        <p:nvPicPr>
          <p:cNvPr id="15" name="Рисунок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0268" y="3873329"/>
            <a:ext cx="1855413" cy="1141079"/>
          </a:xfrm>
          <a:prstGeom prst="rect">
            <a:avLst/>
          </a:prstGeom>
        </p:spPr>
      </p:pic>
    </p:spTree>
    <p:extLst>
      <p:ext uri="{BB962C8B-B14F-4D97-AF65-F5344CB8AC3E}">
        <p14:creationId xmlns:p14="http://schemas.microsoft.com/office/powerpoint/2010/main" val="3843692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11</a:t>
            </a:fld>
            <a:endParaRPr lang="ru-RU" sz="1400" dirty="0">
              <a:solidFill>
                <a:srgbClr val="323B8D"/>
              </a:solidFill>
              <a:latin typeface="Gotham Pro Medium" pitchFamily="50" charset="0"/>
              <a:cs typeface="Gotham Pro Medium" pitchFamily="50" charset="0"/>
            </a:endParaRPr>
          </a:p>
        </p:txBody>
      </p:sp>
      <p:sp>
        <p:nvSpPr>
          <p:cNvPr id="12" name="Заголовок 1">
            <a:extLst>
              <a:ext uri="{FF2B5EF4-FFF2-40B4-BE49-F238E27FC236}">
                <a16:creationId xmlns="" xmlns:a16="http://schemas.microsoft.com/office/drawing/2014/main" id="{0F199F76-3D69-564C-AB20-47AEB36A6E01}"/>
              </a:ext>
            </a:extLst>
          </p:cNvPr>
          <p:cNvSpPr txBox="1">
            <a:spLocks/>
          </p:cNvSpPr>
          <p:nvPr/>
        </p:nvSpPr>
        <p:spPr>
          <a:xfrm>
            <a:off x="149290" y="499294"/>
            <a:ext cx="8154201" cy="3288933"/>
          </a:xfrm>
          <a:prstGeom prst="rect">
            <a:avLst/>
          </a:prstGeom>
        </p:spPr>
        <p:txBody>
          <a:bodyPr vert="horz" lIns="91440" tIns="45720" rIns="91440" bIns="45720" rtlCol="0" anchor="ctr" anchorCtr="1">
            <a:normAutofit/>
          </a:bodyPr>
          <a:lstStyle>
            <a:lvl1pPr algn="ctr" defTabSz="914400" rtl="0" eaLnBrk="1" latinLnBrk="0" hangingPunct="1">
              <a:lnSpc>
                <a:spcPct val="90000"/>
              </a:lnSpc>
              <a:spcBef>
                <a:spcPct val="0"/>
              </a:spcBef>
              <a:buNone/>
              <a:defRPr sz="6000" kern="1200">
                <a:solidFill>
                  <a:srgbClr val="144766"/>
                </a:solidFill>
                <a:latin typeface="Francker W10" panose="020B0804050704040203" pitchFamily="34" charset="0"/>
                <a:ea typeface="+mj-ea"/>
                <a:cs typeface="+mj-cs"/>
              </a:defRPr>
            </a:lvl1pPr>
          </a:lstStyle>
          <a:p>
            <a:r>
              <a:rPr lang="ru-RU" sz="2400" b="1" dirty="0">
                <a:solidFill>
                  <a:srgbClr val="323B8D"/>
                </a:solidFill>
                <a:latin typeface="Francker CYR Condensed Regular" panose="020B0706040704040203" pitchFamily="34" charset="-52"/>
              </a:rPr>
              <a:t>Модификатор асфальтобетона на основе активного порошка дискретно-девулканизированной резины</a:t>
            </a:r>
          </a:p>
          <a:p>
            <a:r>
              <a:rPr lang="ru-RU" sz="2400" b="1" dirty="0">
                <a:solidFill>
                  <a:srgbClr val="323B8D"/>
                </a:solidFill>
                <a:latin typeface="Francker CYR Condensed Regular" panose="020B0706040704040203" pitchFamily="34" charset="-52"/>
              </a:rPr>
              <a:t>с полимером класс СБС и целевыми химическими добавками</a:t>
            </a:r>
          </a:p>
        </p:txBody>
      </p:sp>
      <p:sp>
        <p:nvSpPr>
          <p:cNvPr id="13" name="Заголовок 1">
            <a:extLst>
              <a:ext uri="{FF2B5EF4-FFF2-40B4-BE49-F238E27FC236}">
                <a16:creationId xmlns="" xmlns:a16="http://schemas.microsoft.com/office/drawing/2014/main" id="{4E7835B2-FF0C-7542-992A-1C0241A7D1C2}"/>
              </a:ext>
            </a:extLst>
          </p:cNvPr>
          <p:cNvSpPr txBox="1">
            <a:spLocks/>
          </p:cNvSpPr>
          <p:nvPr/>
        </p:nvSpPr>
        <p:spPr>
          <a:xfrm>
            <a:off x="62516" y="3285307"/>
            <a:ext cx="8378135" cy="1234340"/>
          </a:xfrm>
          <a:prstGeom prst="rect">
            <a:avLst/>
          </a:prstGeom>
        </p:spPr>
        <p:txBody>
          <a:bodyPr vert="horz" lIns="91440" tIns="45720" rIns="91440" bIns="45720" rtlCol="0" anchor="ctr" anchorCtr="1">
            <a:noAutofit/>
          </a:bodyPr>
          <a:lstStyle>
            <a:lvl1pPr algn="ctr" defTabSz="914400" rtl="0" eaLnBrk="1" latinLnBrk="0" hangingPunct="1">
              <a:lnSpc>
                <a:spcPct val="90000"/>
              </a:lnSpc>
              <a:spcBef>
                <a:spcPct val="0"/>
              </a:spcBef>
              <a:buNone/>
              <a:defRPr sz="6000" kern="1200">
                <a:solidFill>
                  <a:srgbClr val="144766"/>
                </a:solidFill>
                <a:latin typeface="Francker W10" panose="020B0804050704040203" pitchFamily="34" charset="0"/>
                <a:ea typeface="+mj-ea"/>
                <a:cs typeface="+mj-cs"/>
              </a:defRPr>
            </a:lvl1pPr>
          </a:lstStyle>
          <a:p>
            <a:r>
              <a:rPr lang="ru-RU" sz="9600" b="1" dirty="0">
                <a:solidFill>
                  <a:srgbClr val="323B8D"/>
                </a:solidFill>
                <a:latin typeface="Francker CYR Condensed Regular" panose="020B0706040704040203" pitchFamily="34" charset="-52"/>
              </a:rPr>
              <a:t>«ЭЛАДОРМ»</a:t>
            </a:r>
            <a:endParaRPr lang="ru-RU" sz="4000" b="1" dirty="0">
              <a:solidFill>
                <a:srgbClr val="323B8D"/>
              </a:solidFill>
              <a:latin typeface="Francker CYR Condensed Regular" panose="020B0706040704040203" pitchFamily="34" charset="-52"/>
            </a:endParaRPr>
          </a:p>
        </p:txBody>
      </p:sp>
    </p:spTree>
    <p:extLst>
      <p:ext uri="{BB962C8B-B14F-4D97-AF65-F5344CB8AC3E}">
        <p14:creationId xmlns:p14="http://schemas.microsoft.com/office/powerpoint/2010/main" val="4267867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 y="762"/>
            <a:ext cx="9137589" cy="5141974"/>
          </a:xfrm>
          <a:prstGeom prst="rect">
            <a:avLst/>
          </a:prstGeom>
        </p:spPr>
      </p:pic>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12</a:t>
            </a:fld>
            <a:endParaRPr lang="ru-RU" sz="1400" dirty="0">
              <a:solidFill>
                <a:srgbClr val="323B8D"/>
              </a:solidFill>
              <a:latin typeface="Gotham Pro Medium" pitchFamily="50" charset="0"/>
              <a:cs typeface="Gotham Pro Medium" pitchFamily="50" charset="0"/>
            </a:endParaRPr>
          </a:p>
        </p:txBody>
      </p:sp>
      <p:sp>
        <p:nvSpPr>
          <p:cNvPr id="9" name="TextBox 8"/>
          <p:cNvSpPr txBox="1"/>
          <p:nvPr/>
        </p:nvSpPr>
        <p:spPr>
          <a:xfrm>
            <a:off x="1475656" y="411510"/>
            <a:ext cx="6624736" cy="830997"/>
          </a:xfrm>
          <a:prstGeom prst="rect">
            <a:avLst/>
          </a:prstGeom>
          <a:noFill/>
        </p:spPr>
        <p:txBody>
          <a:bodyPr wrap="square" rtlCol="0">
            <a:spAutoFit/>
          </a:bodyPr>
          <a:lstStyle/>
          <a:p>
            <a:r>
              <a:rPr lang="ru-RU" sz="2400" dirty="0">
                <a:solidFill>
                  <a:srgbClr val="323B8D"/>
                </a:solidFill>
                <a:latin typeface="Francker CYR Condensed Regular" panose="020B0706040704040203" pitchFamily="34" charset="-52"/>
                <a:cs typeface="Gotham Pro Medium" pitchFamily="50" charset="0"/>
              </a:rPr>
              <a:t>Результаты сравнительных исследований </a:t>
            </a:r>
          </a:p>
          <a:p>
            <a:r>
              <a:rPr lang="ru-RU" sz="2400" dirty="0">
                <a:solidFill>
                  <a:srgbClr val="323B8D"/>
                </a:solidFill>
                <a:latin typeface="Francker CYR Condensed Regular" panose="020B0706040704040203" pitchFamily="34" charset="-52"/>
                <a:cs typeface="Gotham Pro Medium" pitchFamily="50" charset="0"/>
              </a:rPr>
              <a:t>НИЦ ООО “ГАЗПРОМНЕФТЬ-БМ”</a:t>
            </a:r>
          </a:p>
        </p:txBody>
      </p:sp>
      <p:graphicFrame>
        <p:nvGraphicFramePr>
          <p:cNvPr id="10" name="Таблица 9"/>
          <p:cNvGraphicFramePr>
            <a:graphicFrameLocks noGrp="1"/>
          </p:cNvGraphicFramePr>
          <p:nvPr>
            <p:extLst>
              <p:ext uri="{D42A27DB-BD31-4B8C-83A1-F6EECF244321}">
                <p14:modId xmlns:p14="http://schemas.microsoft.com/office/powerpoint/2010/main" val="2828418414"/>
              </p:ext>
            </p:extLst>
          </p:nvPr>
        </p:nvGraphicFramePr>
        <p:xfrm>
          <a:off x="335226" y="1287011"/>
          <a:ext cx="7621151" cy="3867287"/>
        </p:xfrm>
        <a:graphic>
          <a:graphicData uri="http://schemas.openxmlformats.org/drawingml/2006/table">
            <a:tbl>
              <a:tblPr firstRow="1" firstCol="1" bandRow="1"/>
              <a:tblGrid>
                <a:gridCol w="1263329">
                  <a:extLst>
                    <a:ext uri="{9D8B030D-6E8A-4147-A177-3AD203B41FA5}">
                      <a16:colId xmlns="" xmlns:a16="http://schemas.microsoft.com/office/drawing/2014/main" val="20000"/>
                    </a:ext>
                  </a:extLst>
                </a:gridCol>
                <a:gridCol w="506958">
                  <a:extLst>
                    <a:ext uri="{9D8B030D-6E8A-4147-A177-3AD203B41FA5}">
                      <a16:colId xmlns="" xmlns:a16="http://schemas.microsoft.com/office/drawing/2014/main" val="20001"/>
                    </a:ext>
                  </a:extLst>
                </a:gridCol>
                <a:gridCol w="975144">
                  <a:extLst>
                    <a:ext uri="{9D8B030D-6E8A-4147-A177-3AD203B41FA5}">
                      <a16:colId xmlns="" xmlns:a16="http://schemas.microsoft.com/office/drawing/2014/main" val="20002"/>
                    </a:ext>
                  </a:extLst>
                </a:gridCol>
                <a:gridCol w="975144">
                  <a:extLst>
                    <a:ext uri="{9D8B030D-6E8A-4147-A177-3AD203B41FA5}">
                      <a16:colId xmlns="" xmlns:a16="http://schemas.microsoft.com/office/drawing/2014/main" val="20003"/>
                    </a:ext>
                  </a:extLst>
                </a:gridCol>
                <a:gridCol w="975144">
                  <a:extLst>
                    <a:ext uri="{9D8B030D-6E8A-4147-A177-3AD203B41FA5}">
                      <a16:colId xmlns="" xmlns:a16="http://schemas.microsoft.com/office/drawing/2014/main" val="20004"/>
                    </a:ext>
                  </a:extLst>
                </a:gridCol>
                <a:gridCol w="975144">
                  <a:extLst>
                    <a:ext uri="{9D8B030D-6E8A-4147-A177-3AD203B41FA5}">
                      <a16:colId xmlns="" xmlns:a16="http://schemas.microsoft.com/office/drawing/2014/main" val="20005"/>
                    </a:ext>
                  </a:extLst>
                </a:gridCol>
                <a:gridCol w="975144">
                  <a:extLst>
                    <a:ext uri="{9D8B030D-6E8A-4147-A177-3AD203B41FA5}">
                      <a16:colId xmlns="" xmlns:a16="http://schemas.microsoft.com/office/drawing/2014/main" val="20006"/>
                    </a:ext>
                  </a:extLst>
                </a:gridCol>
                <a:gridCol w="975144">
                  <a:extLst>
                    <a:ext uri="{9D8B030D-6E8A-4147-A177-3AD203B41FA5}">
                      <a16:colId xmlns="" xmlns:a16="http://schemas.microsoft.com/office/drawing/2014/main" val="20007"/>
                    </a:ext>
                  </a:extLst>
                </a:gridCol>
              </a:tblGrid>
              <a:tr h="108267">
                <a:tc rowSpan="3">
                  <a:txBody>
                    <a:bodyPr/>
                    <a:lstStyle/>
                    <a:p>
                      <a:pPr algn="ctr">
                        <a:lnSpc>
                          <a:spcPct val="115000"/>
                        </a:lnSpc>
                        <a:spcAft>
                          <a:spcPts val="0"/>
                        </a:spcAft>
                      </a:pPr>
                      <a:r>
                        <a:rPr lang="ru-RU" sz="700" dirty="0">
                          <a:effectLst/>
                          <a:latin typeface="Arial" charset="0"/>
                          <a:ea typeface="Arial" charset="0"/>
                          <a:cs typeface="Times New Roman" charset="0"/>
                        </a:rPr>
                        <a:t>Наименование показателя</a:t>
                      </a:r>
                    </a:p>
                  </a:txBody>
                  <a:tcPr marL="0" marR="0"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lnSpc>
                          <a:spcPct val="115000"/>
                        </a:lnSpc>
                        <a:spcAft>
                          <a:spcPts val="0"/>
                        </a:spcAft>
                      </a:pPr>
                      <a:r>
                        <a:rPr lang="ru-RU" sz="700">
                          <a:effectLst/>
                          <a:latin typeface="Arial" charset="0"/>
                          <a:ea typeface="Arial" charset="0"/>
                          <a:cs typeface="Times New Roman" charset="0"/>
                        </a:rPr>
                        <a:t>Ед.изм.</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a:lnSpc>
                          <a:spcPct val="115000"/>
                        </a:lnSpc>
                        <a:spcAft>
                          <a:spcPts val="0"/>
                        </a:spcAft>
                      </a:pPr>
                      <a:r>
                        <a:rPr lang="ru-RU" sz="700" dirty="0">
                          <a:effectLst/>
                          <a:latin typeface="Arial" charset="0"/>
                          <a:ea typeface="Arial" charset="0"/>
                          <a:cs typeface="Times New Roman" charset="0"/>
                        </a:rPr>
                        <a:t>Значение показателя</a:t>
                      </a:r>
                    </a:p>
                  </a:txBody>
                  <a:tcPr marL="0" marR="0"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226611">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700">
                          <a:effectLst/>
                          <a:latin typeface="Arial" charset="0"/>
                          <a:ea typeface="Arial" charset="0"/>
                          <a:cs typeface="Times New Roman" charset="0"/>
                        </a:rPr>
                        <a:t>Тип А м1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Тип А м1 (Эладорм)</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Тип А</a:t>
                      </a:r>
                      <a:r>
                        <a:rPr lang="ru-RU" sz="700" baseline="-25000">
                          <a:effectLst/>
                          <a:latin typeface="Arial" charset="0"/>
                          <a:ea typeface="Arial" charset="0"/>
                          <a:cs typeface="Times New Roman" charset="0"/>
                        </a:rPr>
                        <a:t>20</a:t>
                      </a:r>
                      <a:endParaRPr lang="ru-RU" sz="700">
                        <a:effectLst/>
                        <a:latin typeface="Arial" charset="0"/>
                        <a:ea typeface="Arial" charset="0"/>
                        <a:cs typeface="Times New Roman"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Тип А</a:t>
                      </a:r>
                      <a:r>
                        <a:rPr lang="ru-RU" sz="700" baseline="-25000">
                          <a:effectLst/>
                          <a:latin typeface="Arial" charset="0"/>
                          <a:ea typeface="Arial" charset="0"/>
                          <a:cs typeface="Times New Roman" charset="0"/>
                        </a:rPr>
                        <a:t>20</a:t>
                      </a:r>
                      <a:r>
                        <a:rPr lang="ru-RU" sz="700">
                          <a:effectLst/>
                          <a:latin typeface="Arial" charset="0"/>
                          <a:ea typeface="Arial" charset="0"/>
                          <a:cs typeface="Times New Roman" charset="0"/>
                        </a:rPr>
                        <a:t> (Эладорм)</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ЩМАС-20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ЩМАС-20 (</a:t>
                      </a:r>
                      <a:r>
                        <a:rPr lang="ru-RU" sz="700" dirty="0" err="1">
                          <a:effectLst/>
                          <a:latin typeface="Arial" charset="0"/>
                          <a:ea typeface="Arial" charset="0"/>
                          <a:cs typeface="Times New Roman" charset="0"/>
                        </a:rPr>
                        <a:t>Эладорм</a:t>
                      </a:r>
                      <a:r>
                        <a:rPr lang="ru-RU" sz="700" dirty="0">
                          <a:effectLst/>
                          <a:latin typeface="Arial" charset="0"/>
                          <a:ea typeface="Arial" charset="0"/>
                          <a:cs typeface="Times New Roman" charset="0"/>
                        </a:rPr>
                        <a:t>)</a:t>
                      </a:r>
                    </a:p>
                  </a:txBody>
                  <a:tcPr marL="0" marR="0"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08267">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700">
                          <a:effectLst/>
                          <a:latin typeface="Arial" charset="0"/>
                          <a:ea typeface="Arial" charset="0"/>
                          <a:cs typeface="Times New Roman" charset="0"/>
                        </a:rPr>
                        <a:t>ГОСТ 9128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gridSpan="2">
                  <a:txBody>
                    <a:bodyPr/>
                    <a:lstStyle/>
                    <a:p>
                      <a:pPr algn="ctr">
                        <a:lnSpc>
                          <a:spcPct val="115000"/>
                        </a:lnSpc>
                        <a:spcAft>
                          <a:spcPts val="0"/>
                        </a:spcAft>
                      </a:pPr>
                      <a:r>
                        <a:rPr lang="ru-RU" sz="700">
                          <a:effectLst/>
                          <a:latin typeface="Arial" charset="0"/>
                          <a:ea typeface="Arial" charset="0"/>
                          <a:cs typeface="Times New Roman" charset="0"/>
                        </a:rPr>
                        <a:t>СТО 2.18-2015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gridSpan="2">
                  <a:txBody>
                    <a:bodyPr/>
                    <a:lstStyle/>
                    <a:p>
                      <a:pPr algn="ctr">
                        <a:lnSpc>
                          <a:spcPct val="115000"/>
                        </a:lnSpc>
                        <a:spcAft>
                          <a:spcPts val="0"/>
                        </a:spcAft>
                      </a:pPr>
                      <a:r>
                        <a:rPr lang="ru-RU" sz="700" dirty="0">
                          <a:effectLst/>
                          <a:latin typeface="Arial" charset="0"/>
                          <a:ea typeface="Arial" charset="0"/>
                          <a:cs typeface="Times New Roman" charset="0"/>
                        </a:rPr>
                        <a:t>ГОСТ 31015</a:t>
                      </a:r>
                    </a:p>
                  </a:txBody>
                  <a:tcPr marL="0" marR="0"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extLst>
                  <a:ext uri="{0D108BD9-81ED-4DB2-BD59-A6C34878D82A}">
                    <a16:rowId xmlns="" xmlns:a16="http://schemas.microsoft.com/office/drawing/2014/main" val="10002"/>
                  </a:ext>
                </a:extLst>
              </a:tr>
              <a:tr h="108267">
                <a:tc>
                  <a:txBody>
                    <a:bodyPr/>
                    <a:lstStyle/>
                    <a:p>
                      <a:pPr>
                        <a:lnSpc>
                          <a:spcPct val="115000"/>
                        </a:lnSpc>
                        <a:spcAft>
                          <a:spcPts val="0"/>
                        </a:spcAft>
                      </a:pPr>
                      <a:r>
                        <a:rPr lang="ru-RU" sz="700">
                          <a:effectLst/>
                          <a:latin typeface="Arial" charset="0"/>
                          <a:ea typeface="Arial" charset="0"/>
                          <a:cs typeface="Times New Roman" charset="0"/>
                        </a:rPr>
                        <a:t>Средняя плотность</a:t>
                      </a:r>
                    </a:p>
                  </a:txBody>
                  <a:tcPr marL="0" marR="0"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г/см</a:t>
                      </a:r>
                      <a:r>
                        <a:rPr lang="ru-RU" sz="700" baseline="30000">
                          <a:effectLst/>
                          <a:latin typeface="Arial" charset="0"/>
                          <a:ea typeface="Arial" charset="0"/>
                          <a:cs typeface="Times New Roman" charset="0"/>
                        </a:rPr>
                        <a:t>3</a:t>
                      </a:r>
                      <a:endParaRPr lang="ru-RU" sz="700">
                        <a:effectLst/>
                        <a:latin typeface="Arial" charset="0"/>
                        <a:ea typeface="Arial" charset="0"/>
                        <a:cs typeface="Times New Roman"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2,65</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2,63</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700" dirty="0">
                          <a:effectLst/>
                          <a:latin typeface="Arial" charset="0"/>
                          <a:ea typeface="Arial" charset="0"/>
                          <a:cs typeface="Times New Roman" charset="0"/>
                        </a:rPr>
                        <a:t>2,65</a:t>
                      </a:r>
                      <a:endParaRPr lang="ru-RU" sz="700" dirty="0">
                        <a:effectLst/>
                        <a:latin typeface="Arial" charset="0"/>
                        <a:ea typeface="Arial" charset="0"/>
                        <a:cs typeface="Times New Roman"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2,63</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2,64</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2,62</a:t>
                      </a: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26611">
                <a:tc>
                  <a:txBody>
                    <a:bodyPr/>
                    <a:lstStyle/>
                    <a:p>
                      <a:pPr>
                        <a:lnSpc>
                          <a:spcPct val="115000"/>
                        </a:lnSpc>
                        <a:spcAft>
                          <a:spcPts val="0"/>
                        </a:spcAft>
                      </a:pPr>
                      <a:r>
                        <a:rPr lang="ru-RU" sz="700" dirty="0">
                          <a:effectLst/>
                          <a:latin typeface="Arial" charset="0"/>
                          <a:ea typeface="Arial" charset="0"/>
                          <a:cs typeface="Times New Roman" charset="0"/>
                        </a:rPr>
                        <a:t>Пористость минеральной части</a:t>
                      </a:r>
                    </a:p>
                  </a:txBody>
                  <a:tcPr marL="0" marR="0"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14,2</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14,6</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700" dirty="0">
                          <a:effectLst/>
                          <a:latin typeface="Arial" charset="0"/>
                          <a:ea typeface="Arial" charset="0"/>
                          <a:cs typeface="Times New Roman" charset="0"/>
                        </a:rPr>
                        <a:t>14,2</a:t>
                      </a:r>
                      <a:endParaRPr lang="ru-RU" sz="700" dirty="0">
                        <a:effectLst/>
                        <a:latin typeface="Arial" charset="0"/>
                        <a:ea typeface="Arial" charset="0"/>
                        <a:cs typeface="Times New Roman"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14,2</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15,0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15,3</a:t>
                      </a: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133419">
                <a:tc>
                  <a:txBody>
                    <a:bodyPr/>
                    <a:lstStyle/>
                    <a:p>
                      <a:pPr>
                        <a:lnSpc>
                          <a:spcPct val="115000"/>
                        </a:lnSpc>
                        <a:spcAft>
                          <a:spcPts val="0"/>
                        </a:spcAft>
                      </a:pPr>
                      <a:r>
                        <a:rPr lang="ru-RU" sz="700">
                          <a:effectLst/>
                          <a:latin typeface="Arial" charset="0"/>
                          <a:ea typeface="Arial" charset="0"/>
                          <a:cs typeface="Times New Roman" charset="0"/>
                        </a:rPr>
                        <a:t>Остаточная пористость</a:t>
                      </a:r>
                    </a:p>
                  </a:txBody>
                  <a:tcPr marL="0" marR="0"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2,6</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3,7</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700" dirty="0">
                          <a:effectLst/>
                          <a:latin typeface="Arial" charset="0"/>
                          <a:ea typeface="Arial" charset="0"/>
                          <a:cs typeface="Times New Roman" charset="0"/>
                        </a:rPr>
                        <a:t>2,6</a:t>
                      </a:r>
                      <a:endParaRPr lang="ru-RU" sz="700" dirty="0">
                        <a:effectLst/>
                        <a:latin typeface="Arial" charset="0"/>
                        <a:ea typeface="Arial" charset="0"/>
                        <a:cs typeface="Times New Roman"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3,7</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2,1</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2,6</a:t>
                      </a: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108267">
                <a:tc>
                  <a:txBody>
                    <a:bodyPr/>
                    <a:lstStyle/>
                    <a:p>
                      <a:pPr>
                        <a:lnSpc>
                          <a:spcPct val="115000"/>
                        </a:lnSpc>
                        <a:spcAft>
                          <a:spcPts val="0"/>
                        </a:spcAft>
                      </a:pPr>
                      <a:r>
                        <a:rPr lang="ru-RU" sz="700">
                          <a:effectLst/>
                          <a:latin typeface="Arial" charset="0"/>
                          <a:ea typeface="Arial" charset="0"/>
                          <a:cs typeface="Times New Roman" charset="0"/>
                        </a:rPr>
                        <a:t>Водонасыщение</a:t>
                      </a:r>
                    </a:p>
                  </a:txBody>
                  <a:tcPr marL="0" marR="0"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2,1</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2,5</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700" dirty="0">
                          <a:effectLst/>
                          <a:latin typeface="Arial" charset="0"/>
                          <a:ea typeface="Arial" charset="0"/>
                          <a:cs typeface="Times New Roman" charset="0"/>
                        </a:rPr>
                        <a:t>1,8</a:t>
                      </a:r>
                      <a:endParaRPr lang="ru-RU" sz="700" dirty="0">
                        <a:effectLst/>
                        <a:latin typeface="Arial" charset="0"/>
                        <a:ea typeface="Arial" charset="0"/>
                        <a:cs typeface="Times New Roman"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2,6</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1,9</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2,3</a:t>
                      </a: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581642">
                <a:tc>
                  <a:txBody>
                    <a:bodyPr/>
                    <a:lstStyle/>
                    <a:p>
                      <a:pPr algn="l">
                        <a:lnSpc>
                          <a:spcPct val="115000"/>
                        </a:lnSpc>
                        <a:spcAft>
                          <a:spcPts val="0"/>
                        </a:spcAft>
                        <a:tabLst>
                          <a:tab pos="7021195" algn="l"/>
                        </a:tabLst>
                      </a:pPr>
                      <a:r>
                        <a:rPr lang="ru-RU" sz="700" dirty="0">
                          <a:effectLst/>
                          <a:latin typeface="Arial" charset="0"/>
                          <a:ea typeface="Arial" charset="0"/>
                          <a:cs typeface="Times New Roman" charset="0"/>
                        </a:rPr>
                        <a:t>Предел прочности при сжатии, при температуре</a:t>
                      </a:r>
                    </a:p>
                    <a:p>
                      <a:pPr algn="ctr">
                        <a:lnSpc>
                          <a:spcPct val="115000"/>
                        </a:lnSpc>
                        <a:spcAft>
                          <a:spcPts val="0"/>
                        </a:spcAft>
                        <a:tabLst>
                          <a:tab pos="7021195" algn="l"/>
                        </a:tabLst>
                      </a:pPr>
                      <a:r>
                        <a:rPr lang="ru-RU" sz="700" dirty="0">
                          <a:effectLst/>
                          <a:latin typeface="Arial" charset="0"/>
                          <a:ea typeface="Arial" charset="0"/>
                          <a:cs typeface="Times New Roman" charset="0"/>
                        </a:rPr>
                        <a:t>20 </a:t>
                      </a:r>
                      <a:r>
                        <a:rPr lang="ru-RU" sz="700" baseline="30000" dirty="0">
                          <a:effectLst/>
                          <a:latin typeface="Arial" charset="0"/>
                          <a:ea typeface="Arial" charset="0"/>
                          <a:cs typeface="Times New Roman" charset="0"/>
                        </a:rPr>
                        <a:t>0</a:t>
                      </a:r>
                      <a:r>
                        <a:rPr lang="ru-RU" sz="700" dirty="0">
                          <a:effectLst/>
                          <a:latin typeface="Arial" charset="0"/>
                          <a:ea typeface="Arial" charset="0"/>
                          <a:cs typeface="Times New Roman" charset="0"/>
                        </a:rPr>
                        <a:t>С</a:t>
                      </a:r>
                    </a:p>
                    <a:p>
                      <a:pPr algn="ctr">
                        <a:lnSpc>
                          <a:spcPct val="115000"/>
                        </a:lnSpc>
                        <a:spcAft>
                          <a:spcPts val="0"/>
                        </a:spcAft>
                        <a:tabLst>
                          <a:tab pos="7021195" algn="l"/>
                        </a:tabLst>
                      </a:pPr>
                      <a:r>
                        <a:rPr lang="ru-RU" sz="700" dirty="0">
                          <a:effectLst/>
                          <a:latin typeface="Arial" charset="0"/>
                          <a:ea typeface="Arial" charset="0"/>
                          <a:cs typeface="Times New Roman" charset="0"/>
                        </a:rPr>
                        <a:t>50 </a:t>
                      </a:r>
                      <a:r>
                        <a:rPr lang="ru-RU" sz="700" baseline="30000" dirty="0">
                          <a:effectLst/>
                          <a:latin typeface="Arial" charset="0"/>
                          <a:ea typeface="Arial" charset="0"/>
                          <a:cs typeface="Times New Roman" charset="0"/>
                        </a:rPr>
                        <a:t>0</a:t>
                      </a:r>
                      <a:r>
                        <a:rPr lang="ru-RU" sz="700" dirty="0">
                          <a:effectLst/>
                          <a:latin typeface="Arial" charset="0"/>
                          <a:ea typeface="Arial" charset="0"/>
                          <a:cs typeface="Times New Roman" charset="0"/>
                        </a:rPr>
                        <a:t>С</a:t>
                      </a:r>
                    </a:p>
                    <a:p>
                      <a:pPr algn="ctr">
                        <a:lnSpc>
                          <a:spcPct val="115000"/>
                        </a:lnSpc>
                        <a:spcAft>
                          <a:spcPts val="0"/>
                        </a:spcAft>
                        <a:tabLst>
                          <a:tab pos="7021195" algn="l"/>
                        </a:tabLst>
                      </a:pPr>
                      <a:r>
                        <a:rPr lang="ru-RU" sz="700" dirty="0">
                          <a:effectLst/>
                          <a:latin typeface="Arial" charset="0"/>
                          <a:ea typeface="Arial" charset="0"/>
                          <a:cs typeface="Times New Roman" charset="0"/>
                        </a:rPr>
                        <a:t>0 </a:t>
                      </a:r>
                      <a:r>
                        <a:rPr lang="ru-RU" sz="700" baseline="30000" dirty="0">
                          <a:effectLst/>
                          <a:latin typeface="Arial" charset="0"/>
                          <a:ea typeface="Arial" charset="0"/>
                          <a:cs typeface="Times New Roman" charset="0"/>
                        </a:rPr>
                        <a:t>0</a:t>
                      </a:r>
                      <a:r>
                        <a:rPr lang="ru-RU" sz="700" dirty="0">
                          <a:effectLst/>
                          <a:latin typeface="Arial" charset="0"/>
                          <a:ea typeface="Arial" charset="0"/>
                          <a:cs typeface="Times New Roman" charset="0"/>
                        </a:rPr>
                        <a:t>С</a:t>
                      </a:r>
                    </a:p>
                  </a:txBody>
                  <a:tcPr marL="0" marR="0"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МПа</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 </a:t>
                      </a:r>
                    </a:p>
                    <a:p>
                      <a:pPr algn="ctr">
                        <a:lnSpc>
                          <a:spcPct val="115000"/>
                        </a:lnSpc>
                        <a:spcAft>
                          <a:spcPts val="0"/>
                        </a:spcAft>
                      </a:pPr>
                      <a:r>
                        <a:rPr lang="ru-RU" sz="700" dirty="0">
                          <a:effectLst/>
                          <a:latin typeface="Arial" charset="0"/>
                          <a:ea typeface="Arial" charset="0"/>
                          <a:cs typeface="Times New Roman" charset="0"/>
                        </a:rPr>
                        <a:t>  </a:t>
                      </a:r>
                    </a:p>
                    <a:p>
                      <a:pPr algn="ctr">
                        <a:lnSpc>
                          <a:spcPct val="115000"/>
                        </a:lnSpc>
                        <a:spcAft>
                          <a:spcPts val="0"/>
                        </a:spcAft>
                      </a:pPr>
                      <a:r>
                        <a:rPr lang="ru-RU" sz="700" dirty="0">
                          <a:effectLst/>
                          <a:latin typeface="Arial" charset="0"/>
                          <a:ea typeface="Arial" charset="0"/>
                          <a:cs typeface="Times New Roman" charset="0"/>
                        </a:rPr>
                        <a:t>3,5</a:t>
                      </a:r>
                    </a:p>
                    <a:p>
                      <a:pPr algn="ctr">
                        <a:lnSpc>
                          <a:spcPct val="115000"/>
                        </a:lnSpc>
                        <a:spcAft>
                          <a:spcPts val="0"/>
                        </a:spcAft>
                      </a:pPr>
                      <a:r>
                        <a:rPr lang="ru-RU" sz="700" dirty="0">
                          <a:effectLst/>
                          <a:latin typeface="Arial" charset="0"/>
                          <a:ea typeface="Arial" charset="0"/>
                          <a:cs typeface="Times New Roman" charset="0"/>
                        </a:rPr>
                        <a:t>1,9</a:t>
                      </a:r>
                    </a:p>
                    <a:p>
                      <a:pPr algn="ctr">
                        <a:lnSpc>
                          <a:spcPct val="115000"/>
                        </a:lnSpc>
                        <a:spcAft>
                          <a:spcPts val="0"/>
                        </a:spcAft>
                      </a:pPr>
                      <a:r>
                        <a:rPr lang="ru-RU" sz="700" dirty="0">
                          <a:effectLst/>
                          <a:latin typeface="Arial" charset="0"/>
                          <a:ea typeface="Arial" charset="0"/>
                          <a:cs typeface="Times New Roman" charset="0"/>
                        </a:rPr>
                        <a:t>10,6</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 </a:t>
                      </a:r>
                    </a:p>
                    <a:p>
                      <a:pPr algn="ctr">
                        <a:lnSpc>
                          <a:spcPct val="115000"/>
                        </a:lnSpc>
                        <a:spcAft>
                          <a:spcPts val="0"/>
                        </a:spcAft>
                      </a:pPr>
                      <a:r>
                        <a:rPr lang="ru-RU" sz="700" dirty="0">
                          <a:effectLst/>
                          <a:latin typeface="Arial" charset="0"/>
                          <a:ea typeface="Arial" charset="0"/>
                          <a:cs typeface="Times New Roman" charset="0"/>
                        </a:rPr>
                        <a:t>  </a:t>
                      </a:r>
                    </a:p>
                    <a:p>
                      <a:pPr algn="ctr">
                        <a:lnSpc>
                          <a:spcPct val="115000"/>
                        </a:lnSpc>
                        <a:spcAft>
                          <a:spcPts val="0"/>
                        </a:spcAft>
                      </a:pPr>
                      <a:r>
                        <a:rPr lang="ru-RU" sz="700" dirty="0">
                          <a:effectLst/>
                          <a:latin typeface="Arial" charset="0"/>
                          <a:ea typeface="Arial" charset="0"/>
                          <a:cs typeface="Times New Roman" charset="0"/>
                        </a:rPr>
                        <a:t>6,8</a:t>
                      </a:r>
                    </a:p>
                    <a:p>
                      <a:pPr algn="ctr">
                        <a:lnSpc>
                          <a:spcPct val="115000"/>
                        </a:lnSpc>
                        <a:spcAft>
                          <a:spcPts val="0"/>
                        </a:spcAft>
                      </a:pPr>
                      <a:r>
                        <a:rPr lang="ru-RU" sz="700" dirty="0">
                          <a:effectLst/>
                          <a:latin typeface="Arial" charset="0"/>
                          <a:ea typeface="Arial" charset="0"/>
                          <a:cs typeface="Times New Roman" charset="0"/>
                        </a:rPr>
                        <a:t>2,6</a:t>
                      </a:r>
                    </a:p>
                    <a:p>
                      <a:pPr algn="ctr">
                        <a:lnSpc>
                          <a:spcPct val="115000"/>
                        </a:lnSpc>
                        <a:spcAft>
                          <a:spcPts val="0"/>
                        </a:spcAft>
                      </a:pPr>
                      <a:r>
                        <a:rPr lang="ru-RU" sz="700" dirty="0">
                          <a:effectLst/>
                          <a:latin typeface="Arial" charset="0"/>
                          <a:ea typeface="Arial" charset="0"/>
                          <a:cs typeface="Times New Roman" charset="0"/>
                        </a:rPr>
                        <a:t>10,9</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 </a:t>
                      </a:r>
                    </a:p>
                    <a:p>
                      <a:pPr algn="ctr">
                        <a:lnSpc>
                          <a:spcPct val="115000"/>
                        </a:lnSpc>
                        <a:spcAft>
                          <a:spcPts val="0"/>
                        </a:spcAft>
                      </a:pPr>
                      <a:r>
                        <a:rPr lang="ru-RU" sz="700" dirty="0">
                          <a:effectLst/>
                          <a:latin typeface="Arial" charset="0"/>
                          <a:ea typeface="Arial" charset="0"/>
                          <a:cs typeface="Times New Roman" charset="0"/>
                        </a:rPr>
                        <a:t>  </a:t>
                      </a:r>
                    </a:p>
                    <a:p>
                      <a:pPr algn="ctr">
                        <a:lnSpc>
                          <a:spcPct val="115000"/>
                        </a:lnSpc>
                        <a:spcAft>
                          <a:spcPts val="0"/>
                        </a:spcAft>
                      </a:pPr>
                      <a:r>
                        <a:rPr lang="ru-RU" sz="700" dirty="0">
                          <a:effectLst/>
                          <a:latin typeface="Arial" charset="0"/>
                          <a:ea typeface="Arial" charset="0"/>
                          <a:cs typeface="Times New Roman" charset="0"/>
                        </a:rPr>
                        <a:t>6,</a:t>
                      </a:r>
                      <a:r>
                        <a:rPr lang="en-US" sz="700" dirty="0">
                          <a:effectLst/>
                          <a:latin typeface="Arial" charset="0"/>
                          <a:ea typeface="Arial" charset="0"/>
                          <a:cs typeface="Times New Roman" charset="0"/>
                        </a:rPr>
                        <a:t>7</a:t>
                      </a:r>
                      <a:endParaRPr lang="ru-RU" sz="700" dirty="0">
                        <a:effectLst/>
                        <a:latin typeface="Arial" charset="0"/>
                        <a:ea typeface="Arial" charset="0"/>
                        <a:cs typeface="Times New Roman" charset="0"/>
                      </a:endParaRPr>
                    </a:p>
                    <a:p>
                      <a:pPr algn="ctr">
                        <a:lnSpc>
                          <a:spcPct val="115000"/>
                        </a:lnSpc>
                        <a:spcAft>
                          <a:spcPts val="0"/>
                        </a:spcAft>
                      </a:pPr>
                      <a:r>
                        <a:rPr lang="ru-RU" sz="700" dirty="0">
                          <a:effectLst/>
                          <a:latin typeface="Arial" charset="0"/>
                          <a:ea typeface="Arial" charset="0"/>
                          <a:cs typeface="Times New Roman" charset="0"/>
                        </a:rPr>
                        <a:t>2,</a:t>
                      </a:r>
                      <a:r>
                        <a:rPr lang="en-US" sz="700" dirty="0">
                          <a:effectLst/>
                          <a:latin typeface="Arial" charset="0"/>
                          <a:ea typeface="Arial" charset="0"/>
                          <a:cs typeface="Times New Roman" charset="0"/>
                        </a:rPr>
                        <a:t>7</a:t>
                      </a:r>
                      <a:endParaRPr lang="ru-RU" sz="700" dirty="0">
                        <a:effectLst/>
                        <a:latin typeface="Arial" charset="0"/>
                        <a:ea typeface="Arial" charset="0"/>
                        <a:cs typeface="Times New Roman" charset="0"/>
                      </a:endParaRPr>
                    </a:p>
                    <a:p>
                      <a:pPr algn="ctr">
                        <a:lnSpc>
                          <a:spcPct val="115000"/>
                        </a:lnSpc>
                        <a:spcAft>
                          <a:spcPts val="0"/>
                        </a:spcAft>
                      </a:pPr>
                      <a:r>
                        <a:rPr lang="ru-RU" sz="700" dirty="0">
                          <a:effectLst/>
                          <a:latin typeface="Arial" charset="0"/>
                          <a:ea typeface="Arial" charset="0"/>
                          <a:cs typeface="Times New Roman" charset="0"/>
                        </a:rPr>
                        <a:t>10</a:t>
                      </a:r>
                      <a:r>
                        <a:rPr lang="en-US" sz="700" dirty="0">
                          <a:effectLst/>
                          <a:latin typeface="Arial" charset="0"/>
                          <a:ea typeface="Arial" charset="0"/>
                          <a:cs typeface="Times New Roman" charset="0"/>
                        </a:rPr>
                        <a:t>,4</a:t>
                      </a:r>
                      <a:endParaRPr lang="ru-RU" sz="700" dirty="0">
                        <a:effectLst/>
                        <a:latin typeface="Arial" charset="0"/>
                        <a:ea typeface="Arial" charset="0"/>
                        <a:cs typeface="Times New Roman"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  </a:t>
                      </a:r>
                    </a:p>
                    <a:p>
                      <a:pPr algn="ctr">
                        <a:lnSpc>
                          <a:spcPct val="115000"/>
                        </a:lnSpc>
                        <a:spcAft>
                          <a:spcPts val="0"/>
                        </a:spcAft>
                      </a:pPr>
                      <a:r>
                        <a:rPr lang="ru-RU" sz="700" dirty="0">
                          <a:effectLst/>
                          <a:latin typeface="Arial" charset="0"/>
                          <a:ea typeface="Arial" charset="0"/>
                          <a:cs typeface="Times New Roman" charset="0"/>
                        </a:rPr>
                        <a:t> </a:t>
                      </a:r>
                    </a:p>
                    <a:p>
                      <a:pPr algn="ctr">
                        <a:lnSpc>
                          <a:spcPct val="115000"/>
                        </a:lnSpc>
                        <a:spcAft>
                          <a:spcPts val="0"/>
                        </a:spcAft>
                      </a:pPr>
                      <a:r>
                        <a:rPr lang="ru-RU" sz="700" dirty="0">
                          <a:effectLst/>
                          <a:latin typeface="Arial" charset="0"/>
                          <a:ea typeface="Arial" charset="0"/>
                          <a:cs typeface="Times New Roman" charset="0"/>
                        </a:rPr>
                        <a:t>7,6</a:t>
                      </a:r>
                    </a:p>
                    <a:p>
                      <a:pPr algn="ctr">
                        <a:lnSpc>
                          <a:spcPct val="115000"/>
                        </a:lnSpc>
                        <a:spcAft>
                          <a:spcPts val="0"/>
                        </a:spcAft>
                      </a:pPr>
                      <a:r>
                        <a:rPr lang="ru-RU" sz="700" dirty="0">
                          <a:effectLst/>
                          <a:latin typeface="Arial" charset="0"/>
                          <a:ea typeface="Arial" charset="0"/>
                          <a:cs typeface="Times New Roman" charset="0"/>
                        </a:rPr>
                        <a:t>2,9</a:t>
                      </a:r>
                    </a:p>
                    <a:p>
                      <a:pPr algn="ctr">
                        <a:lnSpc>
                          <a:spcPct val="115000"/>
                        </a:lnSpc>
                        <a:spcAft>
                          <a:spcPts val="0"/>
                        </a:spcAft>
                      </a:pPr>
                      <a:r>
                        <a:rPr lang="ru-RU" sz="700" dirty="0">
                          <a:effectLst/>
                          <a:latin typeface="Arial" charset="0"/>
                          <a:ea typeface="Arial" charset="0"/>
                          <a:cs typeface="Times New Roman" charset="0"/>
                        </a:rPr>
                        <a:t>10,8</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  </a:t>
                      </a:r>
                    </a:p>
                    <a:p>
                      <a:pPr algn="ctr">
                        <a:lnSpc>
                          <a:spcPct val="115000"/>
                        </a:lnSpc>
                        <a:spcAft>
                          <a:spcPts val="0"/>
                        </a:spcAft>
                      </a:pPr>
                      <a:r>
                        <a:rPr lang="ru-RU" sz="700" dirty="0">
                          <a:effectLst/>
                          <a:latin typeface="Arial" charset="0"/>
                          <a:ea typeface="Arial" charset="0"/>
                          <a:cs typeface="Times New Roman" charset="0"/>
                        </a:rPr>
                        <a:t> </a:t>
                      </a:r>
                    </a:p>
                    <a:p>
                      <a:pPr algn="ctr">
                        <a:lnSpc>
                          <a:spcPct val="115000"/>
                        </a:lnSpc>
                        <a:spcAft>
                          <a:spcPts val="0"/>
                        </a:spcAft>
                      </a:pPr>
                      <a:r>
                        <a:rPr lang="ru-RU" sz="700" dirty="0">
                          <a:effectLst/>
                          <a:latin typeface="Arial" charset="0"/>
                          <a:ea typeface="Arial" charset="0"/>
                          <a:cs typeface="Times New Roman" charset="0"/>
                        </a:rPr>
                        <a:t>4,0</a:t>
                      </a:r>
                    </a:p>
                    <a:p>
                      <a:pPr algn="ctr">
                        <a:lnSpc>
                          <a:spcPct val="115000"/>
                        </a:lnSpc>
                        <a:spcAft>
                          <a:spcPts val="0"/>
                        </a:spcAft>
                      </a:pPr>
                      <a:r>
                        <a:rPr lang="ru-RU" sz="700" dirty="0">
                          <a:effectLst/>
                          <a:latin typeface="Arial" charset="0"/>
                          <a:ea typeface="Arial" charset="0"/>
                          <a:cs typeface="Times New Roman" charset="0"/>
                        </a:rPr>
                        <a:t>1,4</a:t>
                      </a:r>
                    </a:p>
                    <a:p>
                      <a:pPr algn="ctr">
                        <a:lnSpc>
                          <a:spcPct val="115000"/>
                        </a:lnSpc>
                        <a:spcAft>
                          <a:spcPts val="0"/>
                        </a:spcAft>
                      </a:pPr>
                      <a:r>
                        <a:rPr lang="ru-RU" sz="700" dirty="0">
                          <a:effectLst/>
                          <a:latin typeface="Arial" charset="0"/>
                          <a:ea typeface="Arial" charset="0"/>
                          <a:cs typeface="Times New Roman" charset="0"/>
                        </a:rPr>
                        <a:t>-</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  </a:t>
                      </a:r>
                    </a:p>
                    <a:p>
                      <a:pPr algn="ctr">
                        <a:lnSpc>
                          <a:spcPct val="115000"/>
                        </a:lnSpc>
                        <a:spcAft>
                          <a:spcPts val="0"/>
                        </a:spcAft>
                      </a:pPr>
                      <a:r>
                        <a:rPr lang="ru-RU" sz="700" dirty="0">
                          <a:effectLst/>
                          <a:latin typeface="Arial" charset="0"/>
                          <a:ea typeface="Arial" charset="0"/>
                          <a:cs typeface="Times New Roman" charset="0"/>
                        </a:rPr>
                        <a:t> </a:t>
                      </a:r>
                    </a:p>
                    <a:p>
                      <a:pPr algn="ctr">
                        <a:lnSpc>
                          <a:spcPct val="115000"/>
                        </a:lnSpc>
                        <a:spcAft>
                          <a:spcPts val="0"/>
                        </a:spcAft>
                      </a:pPr>
                      <a:r>
                        <a:rPr lang="ru-RU" sz="700" dirty="0">
                          <a:effectLst/>
                          <a:latin typeface="Arial" charset="0"/>
                          <a:ea typeface="Arial" charset="0"/>
                          <a:cs typeface="Times New Roman" charset="0"/>
                        </a:rPr>
                        <a:t>5,3</a:t>
                      </a:r>
                    </a:p>
                    <a:p>
                      <a:pPr algn="ctr">
                        <a:lnSpc>
                          <a:spcPct val="115000"/>
                        </a:lnSpc>
                        <a:spcAft>
                          <a:spcPts val="0"/>
                        </a:spcAft>
                      </a:pPr>
                      <a:r>
                        <a:rPr lang="ru-RU" sz="700" dirty="0">
                          <a:effectLst/>
                          <a:latin typeface="Arial" charset="0"/>
                          <a:ea typeface="Arial" charset="0"/>
                          <a:cs typeface="Times New Roman" charset="0"/>
                        </a:rPr>
                        <a:t>2,2</a:t>
                      </a:r>
                    </a:p>
                    <a:p>
                      <a:pPr algn="ctr">
                        <a:lnSpc>
                          <a:spcPct val="115000"/>
                        </a:lnSpc>
                        <a:spcAft>
                          <a:spcPts val="0"/>
                        </a:spcAft>
                      </a:pPr>
                      <a:r>
                        <a:rPr lang="ru-RU" sz="700" dirty="0">
                          <a:effectLst/>
                          <a:latin typeface="Arial" charset="0"/>
                          <a:ea typeface="Arial" charset="0"/>
                          <a:cs typeface="Times New Roman" charset="0"/>
                        </a:rPr>
                        <a:t>-</a:t>
                      </a: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108267">
                <a:tc>
                  <a:txBody>
                    <a:bodyPr/>
                    <a:lstStyle/>
                    <a:p>
                      <a:pPr>
                        <a:lnSpc>
                          <a:spcPct val="115000"/>
                        </a:lnSpc>
                        <a:spcAft>
                          <a:spcPts val="0"/>
                        </a:spcAft>
                      </a:pPr>
                      <a:r>
                        <a:rPr lang="ru-RU" sz="700">
                          <a:effectLst/>
                          <a:latin typeface="Arial" charset="0"/>
                          <a:ea typeface="Arial" charset="0"/>
                          <a:cs typeface="Times New Roman" charset="0"/>
                        </a:rPr>
                        <a:t>Водостойкость</a:t>
                      </a:r>
                    </a:p>
                  </a:txBody>
                  <a:tcPr marL="0" marR="0"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700">
                          <a:effectLst/>
                          <a:latin typeface="Arial" charset="0"/>
                          <a:ea typeface="Arial" charset="0"/>
                          <a:cs typeface="Times New Roman" charset="0"/>
                        </a:rPr>
                        <a:t> </a:t>
                      </a:r>
                      <a:endParaRPr lang="ru-RU" sz="700">
                        <a:effectLst/>
                        <a:latin typeface="Arial" charset="0"/>
                        <a:ea typeface="Arial" charset="0"/>
                        <a:cs typeface="Times New Roman"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0,98</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1,0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700" dirty="0">
                          <a:effectLst/>
                          <a:latin typeface="Arial" charset="0"/>
                          <a:ea typeface="Arial" charset="0"/>
                          <a:cs typeface="Times New Roman" charset="0"/>
                        </a:rPr>
                        <a:t>0,9</a:t>
                      </a:r>
                      <a:endParaRPr lang="ru-RU" sz="700" dirty="0">
                        <a:effectLst/>
                        <a:latin typeface="Arial" charset="0"/>
                        <a:ea typeface="Arial" charset="0"/>
                        <a:cs typeface="Times New Roman"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1,0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a:t>
                      </a: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344955">
                <a:tc>
                  <a:txBody>
                    <a:bodyPr/>
                    <a:lstStyle/>
                    <a:p>
                      <a:pPr>
                        <a:lnSpc>
                          <a:spcPct val="115000"/>
                        </a:lnSpc>
                        <a:spcAft>
                          <a:spcPts val="0"/>
                        </a:spcAft>
                      </a:pPr>
                      <a:r>
                        <a:rPr lang="ru-RU" sz="700">
                          <a:effectLst/>
                          <a:latin typeface="Arial" charset="0"/>
                          <a:ea typeface="Arial" charset="0"/>
                          <a:cs typeface="Times New Roman" charset="0"/>
                        </a:rPr>
                        <a:t>Водостойкость при длительном водонасыщении</a:t>
                      </a:r>
                    </a:p>
                  </a:txBody>
                  <a:tcPr marL="0" marR="0"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700">
                          <a:effectLst/>
                          <a:latin typeface="Arial" charset="0"/>
                          <a:ea typeface="Arial" charset="0"/>
                          <a:cs typeface="Times New Roman" charset="0"/>
                        </a:rPr>
                        <a:t> </a:t>
                      </a:r>
                      <a:endParaRPr lang="ru-RU" sz="700">
                        <a:effectLst/>
                        <a:latin typeface="Arial" charset="0"/>
                        <a:ea typeface="Arial" charset="0"/>
                        <a:cs typeface="Times New Roman"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0,86</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0,94</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700" dirty="0">
                          <a:effectLst/>
                          <a:latin typeface="Arial" charset="0"/>
                          <a:ea typeface="Arial" charset="0"/>
                          <a:cs typeface="Times New Roman" charset="0"/>
                        </a:rPr>
                        <a:t>0,85</a:t>
                      </a:r>
                      <a:endParaRPr lang="ru-RU" sz="700" dirty="0">
                        <a:effectLst/>
                        <a:latin typeface="Arial" charset="0"/>
                        <a:ea typeface="Arial" charset="0"/>
                        <a:cs typeface="Times New Roman"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0,97</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0,87</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0,98</a:t>
                      </a: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581642">
                <a:tc>
                  <a:txBody>
                    <a:bodyPr/>
                    <a:lstStyle/>
                    <a:p>
                      <a:pPr algn="just">
                        <a:lnSpc>
                          <a:spcPct val="115000"/>
                        </a:lnSpc>
                        <a:spcAft>
                          <a:spcPts val="0"/>
                        </a:spcAft>
                        <a:tabLst>
                          <a:tab pos="7021195" algn="l"/>
                        </a:tabLst>
                      </a:pPr>
                      <a:r>
                        <a:rPr lang="ru-RU" sz="700" dirty="0" err="1">
                          <a:effectLst/>
                          <a:latin typeface="Arial" charset="0"/>
                          <a:ea typeface="Arial" charset="0"/>
                          <a:cs typeface="Times New Roman" charset="0"/>
                        </a:rPr>
                        <a:t>Сдвигоустойчивость</a:t>
                      </a:r>
                      <a:r>
                        <a:rPr lang="ru-RU" sz="700" dirty="0">
                          <a:effectLst/>
                          <a:latin typeface="Arial" charset="0"/>
                          <a:ea typeface="Arial" charset="0"/>
                          <a:cs typeface="Times New Roman" charset="0"/>
                        </a:rPr>
                        <a:t> по:</a:t>
                      </a:r>
                    </a:p>
                    <a:p>
                      <a:pPr algn="just">
                        <a:lnSpc>
                          <a:spcPct val="115000"/>
                        </a:lnSpc>
                        <a:spcAft>
                          <a:spcPts val="0"/>
                        </a:spcAft>
                        <a:tabLst>
                          <a:tab pos="7021195" algn="l"/>
                        </a:tabLst>
                      </a:pPr>
                      <a:r>
                        <a:rPr lang="ru-RU" sz="700" dirty="0">
                          <a:effectLst/>
                          <a:latin typeface="Arial" charset="0"/>
                          <a:ea typeface="Arial" charset="0"/>
                          <a:cs typeface="Times New Roman" charset="0"/>
                        </a:rPr>
                        <a:t>коэффициенту внутреннего трения</a:t>
                      </a:r>
                    </a:p>
                    <a:p>
                      <a:pPr algn="just">
                        <a:lnSpc>
                          <a:spcPct val="115000"/>
                        </a:lnSpc>
                        <a:spcAft>
                          <a:spcPts val="0"/>
                        </a:spcAft>
                        <a:tabLst>
                          <a:tab pos="7021195" algn="l"/>
                        </a:tabLst>
                      </a:pPr>
                      <a:r>
                        <a:rPr lang="ru-RU" sz="700" dirty="0">
                          <a:effectLst/>
                          <a:latin typeface="Arial" charset="0"/>
                          <a:ea typeface="Arial" charset="0"/>
                          <a:cs typeface="Times New Roman" charset="0"/>
                        </a:rPr>
                        <a:t>сцеплению при сдвиге при температуре 50 </a:t>
                      </a:r>
                      <a:r>
                        <a:rPr lang="ru-RU" sz="700" baseline="30000" dirty="0">
                          <a:effectLst/>
                          <a:latin typeface="Arial" charset="0"/>
                          <a:ea typeface="Arial" charset="0"/>
                          <a:cs typeface="Times New Roman" charset="0"/>
                        </a:rPr>
                        <a:t>0</a:t>
                      </a:r>
                      <a:r>
                        <a:rPr lang="ru-RU" sz="700" dirty="0">
                          <a:effectLst/>
                          <a:latin typeface="Arial" charset="0"/>
                          <a:ea typeface="Arial" charset="0"/>
                          <a:cs typeface="Times New Roman" charset="0"/>
                        </a:rPr>
                        <a:t>С</a:t>
                      </a:r>
                    </a:p>
                  </a:txBody>
                  <a:tcPr marL="0" marR="0"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 </a:t>
                      </a:r>
                    </a:p>
                    <a:p>
                      <a:pPr algn="ctr">
                        <a:lnSpc>
                          <a:spcPct val="115000"/>
                        </a:lnSpc>
                        <a:spcAft>
                          <a:spcPts val="0"/>
                        </a:spcAft>
                      </a:pPr>
                      <a:r>
                        <a:rPr lang="ru-RU" sz="700">
                          <a:effectLst/>
                          <a:latin typeface="Arial" charset="0"/>
                          <a:ea typeface="Arial" charset="0"/>
                          <a:cs typeface="Times New Roman" charset="0"/>
                        </a:rPr>
                        <a:t> </a:t>
                      </a:r>
                    </a:p>
                    <a:p>
                      <a:pPr algn="ctr">
                        <a:lnSpc>
                          <a:spcPct val="115000"/>
                        </a:lnSpc>
                        <a:spcAft>
                          <a:spcPts val="0"/>
                        </a:spcAft>
                      </a:pPr>
                      <a:r>
                        <a:rPr lang="ru-RU" sz="700">
                          <a:effectLst/>
                          <a:latin typeface="Arial" charset="0"/>
                          <a:ea typeface="Arial" charset="0"/>
                          <a:cs typeface="Times New Roman" charset="0"/>
                        </a:rPr>
                        <a:t>-</a:t>
                      </a:r>
                    </a:p>
                    <a:p>
                      <a:pPr algn="ctr">
                        <a:lnSpc>
                          <a:spcPct val="115000"/>
                        </a:lnSpc>
                        <a:spcAft>
                          <a:spcPts val="0"/>
                        </a:spcAft>
                      </a:pPr>
                      <a:r>
                        <a:rPr lang="ru-RU" sz="700">
                          <a:effectLst/>
                          <a:latin typeface="Arial" charset="0"/>
                          <a:ea typeface="Arial" charset="0"/>
                          <a:cs typeface="Times New Roman" charset="0"/>
                        </a:rPr>
                        <a:t> </a:t>
                      </a:r>
                    </a:p>
                    <a:p>
                      <a:pPr algn="ctr">
                        <a:lnSpc>
                          <a:spcPct val="115000"/>
                        </a:lnSpc>
                        <a:spcAft>
                          <a:spcPts val="0"/>
                        </a:spcAft>
                      </a:pPr>
                      <a:r>
                        <a:rPr lang="ru-RU" sz="700">
                          <a:effectLst/>
                          <a:latin typeface="Arial" charset="0"/>
                          <a:ea typeface="Arial" charset="0"/>
                          <a:cs typeface="Times New Roman" charset="0"/>
                        </a:rPr>
                        <a:t>МПа</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 </a:t>
                      </a:r>
                    </a:p>
                    <a:p>
                      <a:pPr algn="ctr">
                        <a:lnSpc>
                          <a:spcPct val="115000"/>
                        </a:lnSpc>
                        <a:spcAft>
                          <a:spcPts val="0"/>
                        </a:spcAft>
                      </a:pPr>
                      <a:r>
                        <a:rPr lang="ru-RU" sz="700">
                          <a:effectLst/>
                          <a:latin typeface="Arial" charset="0"/>
                          <a:ea typeface="Arial" charset="0"/>
                          <a:cs typeface="Times New Roman" charset="0"/>
                        </a:rPr>
                        <a:t> </a:t>
                      </a:r>
                    </a:p>
                    <a:p>
                      <a:pPr algn="ctr">
                        <a:lnSpc>
                          <a:spcPct val="115000"/>
                        </a:lnSpc>
                        <a:spcAft>
                          <a:spcPts val="0"/>
                        </a:spcAft>
                      </a:pPr>
                      <a:r>
                        <a:rPr lang="ru-RU" sz="700">
                          <a:effectLst/>
                          <a:latin typeface="Arial" charset="0"/>
                          <a:ea typeface="Arial" charset="0"/>
                          <a:cs typeface="Times New Roman" charset="0"/>
                        </a:rPr>
                        <a:t>0,95</a:t>
                      </a:r>
                    </a:p>
                    <a:p>
                      <a:pPr algn="ctr">
                        <a:lnSpc>
                          <a:spcPct val="115000"/>
                        </a:lnSpc>
                        <a:spcAft>
                          <a:spcPts val="0"/>
                        </a:spcAft>
                      </a:pPr>
                      <a:r>
                        <a:rPr lang="ru-RU" sz="700">
                          <a:effectLst/>
                          <a:latin typeface="Arial" charset="0"/>
                          <a:ea typeface="Arial" charset="0"/>
                          <a:cs typeface="Times New Roman" charset="0"/>
                        </a:rPr>
                        <a:t> </a:t>
                      </a:r>
                    </a:p>
                    <a:p>
                      <a:pPr algn="ctr">
                        <a:lnSpc>
                          <a:spcPct val="115000"/>
                        </a:lnSpc>
                        <a:spcAft>
                          <a:spcPts val="0"/>
                        </a:spcAft>
                      </a:pPr>
                      <a:r>
                        <a:rPr lang="ru-RU" sz="700">
                          <a:effectLst/>
                          <a:latin typeface="Arial" charset="0"/>
                          <a:ea typeface="Arial" charset="0"/>
                          <a:cs typeface="Times New Roman" charset="0"/>
                        </a:rPr>
                        <a:t>0,53</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 </a:t>
                      </a:r>
                    </a:p>
                    <a:p>
                      <a:pPr algn="ctr">
                        <a:lnSpc>
                          <a:spcPct val="115000"/>
                        </a:lnSpc>
                        <a:spcAft>
                          <a:spcPts val="0"/>
                        </a:spcAft>
                      </a:pPr>
                      <a:r>
                        <a:rPr lang="ru-RU" sz="700">
                          <a:effectLst/>
                          <a:latin typeface="Arial" charset="0"/>
                          <a:ea typeface="Arial" charset="0"/>
                          <a:cs typeface="Times New Roman" charset="0"/>
                        </a:rPr>
                        <a:t> </a:t>
                      </a:r>
                    </a:p>
                    <a:p>
                      <a:pPr algn="ctr">
                        <a:lnSpc>
                          <a:spcPct val="115000"/>
                        </a:lnSpc>
                        <a:spcAft>
                          <a:spcPts val="0"/>
                        </a:spcAft>
                      </a:pPr>
                      <a:r>
                        <a:rPr lang="ru-RU" sz="700">
                          <a:effectLst/>
                          <a:latin typeface="Arial" charset="0"/>
                          <a:ea typeface="Arial" charset="0"/>
                          <a:cs typeface="Times New Roman" charset="0"/>
                        </a:rPr>
                        <a:t>0,99</a:t>
                      </a:r>
                    </a:p>
                    <a:p>
                      <a:pPr algn="ctr">
                        <a:lnSpc>
                          <a:spcPct val="115000"/>
                        </a:lnSpc>
                        <a:spcAft>
                          <a:spcPts val="0"/>
                        </a:spcAft>
                      </a:pPr>
                      <a:r>
                        <a:rPr lang="ru-RU" sz="700">
                          <a:effectLst/>
                          <a:latin typeface="Arial" charset="0"/>
                          <a:ea typeface="Arial" charset="0"/>
                          <a:cs typeface="Times New Roman" charset="0"/>
                        </a:rPr>
                        <a:t> </a:t>
                      </a:r>
                    </a:p>
                    <a:p>
                      <a:pPr algn="ctr">
                        <a:lnSpc>
                          <a:spcPct val="115000"/>
                        </a:lnSpc>
                        <a:spcAft>
                          <a:spcPts val="0"/>
                        </a:spcAft>
                      </a:pPr>
                      <a:r>
                        <a:rPr lang="ru-RU" sz="700">
                          <a:effectLst/>
                          <a:latin typeface="Arial" charset="0"/>
                          <a:ea typeface="Arial" charset="0"/>
                          <a:cs typeface="Times New Roman" charset="0"/>
                        </a:rPr>
                        <a:t>0,75</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 </a:t>
                      </a:r>
                    </a:p>
                    <a:p>
                      <a:pPr algn="ctr">
                        <a:lnSpc>
                          <a:spcPct val="115000"/>
                        </a:lnSpc>
                        <a:spcAft>
                          <a:spcPts val="0"/>
                        </a:spcAft>
                      </a:pPr>
                      <a:r>
                        <a:rPr lang="ru-RU" sz="700" dirty="0">
                          <a:effectLst/>
                          <a:latin typeface="Arial" charset="0"/>
                          <a:ea typeface="Arial" charset="0"/>
                          <a:cs typeface="Times New Roman" charset="0"/>
                        </a:rPr>
                        <a:t> </a:t>
                      </a:r>
                    </a:p>
                    <a:p>
                      <a:pPr algn="ctr">
                        <a:lnSpc>
                          <a:spcPct val="115000"/>
                        </a:lnSpc>
                        <a:spcAft>
                          <a:spcPts val="0"/>
                        </a:spcAft>
                      </a:pPr>
                      <a:r>
                        <a:rPr lang="ru-RU" sz="700" dirty="0">
                          <a:effectLst/>
                          <a:latin typeface="Arial" charset="0"/>
                          <a:ea typeface="Arial" charset="0"/>
                          <a:cs typeface="Times New Roman" charset="0"/>
                        </a:rPr>
                        <a:t>0,9</a:t>
                      </a:r>
                      <a:r>
                        <a:rPr lang="en-US" sz="700" dirty="0">
                          <a:effectLst/>
                          <a:latin typeface="Arial" charset="0"/>
                          <a:ea typeface="Arial" charset="0"/>
                          <a:cs typeface="Times New Roman" charset="0"/>
                        </a:rPr>
                        <a:t>4</a:t>
                      </a:r>
                      <a:endParaRPr lang="ru-RU" sz="700" dirty="0">
                        <a:effectLst/>
                        <a:latin typeface="Arial" charset="0"/>
                        <a:ea typeface="Arial" charset="0"/>
                        <a:cs typeface="Times New Roman" charset="0"/>
                      </a:endParaRPr>
                    </a:p>
                    <a:p>
                      <a:pPr algn="ctr">
                        <a:lnSpc>
                          <a:spcPct val="115000"/>
                        </a:lnSpc>
                        <a:spcAft>
                          <a:spcPts val="0"/>
                        </a:spcAft>
                      </a:pPr>
                      <a:r>
                        <a:rPr lang="ru-RU" sz="700" dirty="0">
                          <a:effectLst/>
                          <a:latin typeface="Arial" charset="0"/>
                          <a:ea typeface="Arial" charset="0"/>
                          <a:cs typeface="Times New Roman" charset="0"/>
                        </a:rPr>
                        <a:t> </a:t>
                      </a:r>
                    </a:p>
                    <a:p>
                      <a:pPr algn="ctr">
                        <a:lnSpc>
                          <a:spcPct val="115000"/>
                        </a:lnSpc>
                        <a:spcAft>
                          <a:spcPts val="0"/>
                        </a:spcAft>
                      </a:pPr>
                      <a:r>
                        <a:rPr lang="ru-RU" sz="700" dirty="0">
                          <a:effectLst/>
                          <a:latin typeface="Arial" charset="0"/>
                          <a:ea typeface="Arial" charset="0"/>
                          <a:cs typeface="Times New Roman" charset="0"/>
                        </a:rPr>
                        <a:t>0,</a:t>
                      </a:r>
                      <a:r>
                        <a:rPr lang="en-US" sz="700" dirty="0">
                          <a:effectLst/>
                          <a:latin typeface="Arial" charset="0"/>
                          <a:ea typeface="Arial" charset="0"/>
                          <a:cs typeface="Times New Roman" charset="0"/>
                        </a:rPr>
                        <a:t>62</a:t>
                      </a:r>
                      <a:endParaRPr lang="ru-RU" sz="700" dirty="0">
                        <a:effectLst/>
                        <a:latin typeface="Arial" charset="0"/>
                        <a:ea typeface="Arial" charset="0"/>
                        <a:cs typeface="Times New Roman"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 </a:t>
                      </a:r>
                    </a:p>
                    <a:p>
                      <a:pPr algn="ctr">
                        <a:lnSpc>
                          <a:spcPct val="115000"/>
                        </a:lnSpc>
                        <a:spcAft>
                          <a:spcPts val="0"/>
                        </a:spcAft>
                      </a:pPr>
                      <a:r>
                        <a:rPr lang="ru-RU" sz="700">
                          <a:effectLst/>
                          <a:latin typeface="Arial" charset="0"/>
                          <a:ea typeface="Arial" charset="0"/>
                          <a:cs typeface="Times New Roman" charset="0"/>
                        </a:rPr>
                        <a:t> </a:t>
                      </a:r>
                    </a:p>
                    <a:p>
                      <a:pPr algn="ctr">
                        <a:lnSpc>
                          <a:spcPct val="115000"/>
                        </a:lnSpc>
                        <a:spcAft>
                          <a:spcPts val="0"/>
                        </a:spcAft>
                      </a:pPr>
                      <a:r>
                        <a:rPr lang="ru-RU" sz="700">
                          <a:effectLst/>
                          <a:latin typeface="Arial" charset="0"/>
                          <a:ea typeface="Arial" charset="0"/>
                          <a:cs typeface="Times New Roman" charset="0"/>
                        </a:rPr>
                        <a:t>0,94</a:t>
                      </a:r>
                    </a:p>
                    <a:p>
                      <a:pPr algn="ctr">
                        <a:lnSpc>
                          <a:spcPct val="115000"/>
                        </a:lnSpc>
                        <a:spcAft>
                          <a:spcPts val="0"/>
                        </a:spcAft>
                      </a:pPr>
                      <a:r>
                        <a:rPr lang="ru-RU" sz="700">
                          <a:effectLst/>
                          <a:latin typeface="Arial" charset="0"/>
                          <a:ea typeface="Arial" charset="0"/>
                          <a:cs typeface="Times New Roman" charset="0"/>
                        </a:rPr>
                        <a:t> </a:t>
                      </a:r>
                    </a:p>
                    <a:p>
                      <a:pPr algn="ctr">
                        <a:lnSpc>
                          <a:spcPct val="115000"/>
                        </a:lnSpc>
                        <a:spcAft>
                          <a:spcPts val="0"/>
                        </a:spcAft>
                      </a:pPr>
                      <a:r>
                        <a:rPr lang="ru-RU" sz="700">
                          <a:effectLst/>
                          <a:latin typeface="Arial" charset="0"/>
                          <a:ea typeface="Arial" charset="0"/>
                          <a:cs typeface="Times New Roman" charset="0"/>
                        </a:rPr>
                        <a:t>0,70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 </a:t>
                      </a:r>
                    </a:p>
                    <a:p>
                      <a:pPr algn="ctr">
                        <a:lnSpc>
                          <a:spcPct val="115000"/>
                        </a:lnSpc>
                        <a:spcAft>
                          <a:spcPts val="0"/>
                        </a:spcAft>
                      </a:pPr>
                      <a:r>
                        <a:rPr lang="ru-RU" sz="700">
                          <a:effectLst/>
                          <a:latin typeface="Arial" charset="0"/>
                          <a:ea typeface="Arial" charset="0"/>
                          <a:cs typeface="Times New Roman" charset="0"/>
                        </a:rPr>
                        <a:t> </a:t>
                      </a:r>
                    </a:p>
                    <a:p>
                      <a:pPr algn="ctr">
                        <a:lnSpc>
                          <a:spcPct val="115000"/>
                        </a:lnSpc>
                        <a:spcAft>
                          <a:spcPts val="0"/>
                        </a:spcAft>
                      </a:pPr>
                      <a:r>
                        <a:rPr lang="ru-RU" sz="700">
                          <a:effectLst/>
                          <a:latin typeface="Arial" charset="0"/>
                          <a:ea typeface="Arial" charset="0"/>
                          <a:cs typeface="Times New Roman" charset="0"/>
                        </a:rPr>
                        <a:t>0,99</a:t>
                      </a:r>
                    </a:p>
                    <a:p>
                      <a:pPr algn="ctr">
                        <a:lnSpc>
                          <a:spcPct val="115000"/>
                        </a:lnSpc>
                        <a:spcAft>
                          <a:spcPts val="0"/>
                        </a:spcAft>
                      </a:pPr>
                      <a:r>
                        <a:rPr lang="ru-RU" sz="700">
                          <a:effectLst/>
                          <a:latin typeface="Arial" charset="0"/>
                          <a:ea typeface="Arial" charset="0"/>
                          <a:cs typeface="Times New Roman" charset="0"/>
                        </a:rPr>
                        <a:t> </a:t>
                      </a:r>
                    </a:p>
                    <a:p>
                      <a:pPr algn="ctr">
                        <a:lnSpc>
                          <a:spcPct val="115000"/>
                        </a:lnSpc>
                        <a:spcAft>
                          <a:spcPts val="0"/>
                        </a:spcAft>
                      </a:pPr>
                      <a:r>
                        <a:rPr lang="ru-RU" sz="700">
                          <a:effectLst/>
                          <a:latin typeface="Arial" charset="0"/>
                          <a:ea typeface="Arial" charset="0"/>
                          <a:cs typeface="Times New Roman" charset="0"/>
                        </a:rPr>
                        <a:t>0,29</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 </a:t>
                      </a:r>
                    </a:p>
                    <a:p>
                      <a:pPr algn="ctr">
                        <a:lnSpc>
                          <a:spcPct val="115000"/>
                        </a:lnSpc>
                        <a:spcAft>
                          <a:spcPts val="0"/>
                        </a:spcAft>
                      </a:pPr>
                      <a:r>
                        <a:rPr lang="ru-RU" sz="700" dirty="0">
                          <a:effectLst/>
                          <a:latin typeface="Arial" charset="0"/>
                          <a:ea typeface="Arial" charset="0"/>
                          <a:cs typeface="Times New Roman" charset="0"/>
                        </a:rPr>
                        <a:t> </a:t>
                      </a:r>
                    </a:p>
                    <a:p>
                      <a:pPr algn="ctr">
                        <a:lnSpc>
                          <a:spcPct val="115000"/>
                        </a:lnSpc>
                        <a:spcAft>
                          <a:spcPts val="0"/>
                        </a:spcAft>
                      </a:pPr>
                      <a:r>
                        <a:rPr lang="ru-RU" sz="700" dirty="0">
                          <a:effectLst/>
                          <a:latin typeface="Arial" charset="0"/>
                          <a:ea typeface="Arial" charset="0"/>
                          <a:cs typeface="Times New Roman" charset="0"/>
                        </a:rPr>
                        <a:t>0,97</a:t>
                      </a:r>
                    </a:p>
                    <a:p>
                      <a:pPr algn="ctr">
                        <a:lnSpc>
                          <a:spcPct val="115000"/>
                        </a:lnSpc>
                        <a:spcAft>
                          <a:spcPts val="0"/>
                        </a:spcAft>
                      </a:pPr>
                      <a:r>
                        <a:rPr lang="ru-RU" sz="700" dirty="0">
                          <a:effectLst/>
                          <a:latin typeface="Arial" charset="0"/>
                          <a:ea typeface="Arial" charset="0"/>
                          <a:cs typeface="Times New Roman" charset="0"/>
                        </a:rPr>
                        <a:t> </a:t>
                      </a:r>
                    </a:p>
                    <a:p>
                      <a:pPr algn="ctr">
                        <a:lnSpc>
                          <a:spcPct val="115000"/>
                        </a:lnSpc>
                        <a:spcAft>
                          <a:spcPts val="0"/>
                        </a:spcAft>
                      </a:pPr>
                      <a:r>
                        <a:rPr lang="ru-RU" sz="700" dirty="0">
                          <a:effectLst/>
                          <a:latin typeface="Arial" charset="0"/>
                          <a:ea typeface="Arial" charset="0"/>
                          <a:cs typeface="Times New Roman" charset="0"/>
                        </a:rPr>
                        <a:t>0,46</a:t>
                      </a: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108267">
                <a:tc>
                  <a:txBody>
                    <a:bodyPr/>
                    <a:lstStyle/>
                    <a:p>
                      <a:pPr>
                        <a:lnSpc>
                          <a:spcPct val="115000"/>
                        </a:lnSpc>
                        <a:spcAft>
                          <a:spcPts val="0"/>
                        </a:spcAft>
                      </a:pPr>
                      <a:r>
                        <a:rPr lang="ru-RU" sz="700" dirty="0" err="1">
                          <a:latin typeface="Arial" panose="020B0604020202020204" pitchFamily="34" charset="0"/>
                          <a:cs typeface="Arial" panose="020B0604020202020204" pitchFamily="34" charset="0"/>
                        </a:rPr>
                        <a:t>Трещиностойкость</a:t>
                      </a:r>
                      <a:endParaRPr lang="ru-RU" sz="700" dirty="0">
                        <a:effectLst/>
                        <a:latin typeface="Arial" panose="020B0604020202020204" pitchFamily="34" charset="0"/>
                        <a:ea typeface="Arial" charset="0"/>
                        <a:cs typeface="Arial" panose="020B0604020202020204" pitchFamily="34" charset="0"/>
                      </a:endParaRPr>
                    </a:p>
                  </a:txBody>
                  <a:tcPr marL="0" marR="0"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МПа</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5,6</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5,8</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5,</a:t>
                      </a:r>
                      <a:r>
                        <a:rPr lang="en-US" sz="700" dirty="0">
                          <a:effectLst/>
                          <a:latin typeface="Arial" charset="0"/>
                          <a:ea typeface="Arial" charset="0"/>
                          <a:cs typeface="Times New Roman" charset="0"/>
                        </a:rPr>
                        <a:t>7</a:t>
                      </a:r>
                      <a:endParaRPr lang="ru-RU" sz="700" dirty="0">
                        <a:effectLst/>
                        <a:latin typeface="Arial" charset="0"/>
                        <a:ea typeface="Arial" charset="0"/>
                        <a:cs typeface="Times New Roman"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5,9</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 </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4,9</a:t>
                      </a: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26611">
                <a:tc>
                  <a:txBody>
                    <a:bodyPr/>
                    <a:lstStyle/>
                    <a:p>
                      <a:pPr>
                        <a:lnSpc>
                          <a:spcPct val="115000"/>
                        </a:lnSpc>
                        <a:spcAft>
                          <a:spcPts val="0"/>
                        </a:spcAft>
                      </a:pPr>
                      <a:r>
                        <a:rPr lang="ru-RU" sz="700" dirty="0">
                          <a:effectLst/>
                          <a:latin typeface="Arial" charset="0"/>
                          <a:ea typeface="Arial" charset="0"/>
                          <a:cs typeface="Times New Roman" charset="0"/>
                        </a:rPr>
                        <a:t>Показатель стекания вяжущего</a:t>
                      </a:r>
                    </a:p>
                  </a:txBody>
                  <a:tcPr marL="0" marR="0"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0,10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0,08</a:t>
                      </a: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463298">
                <a:tc>
                  <a:txBody>
                    <a:bodyPr/>
                    <a:lstStyle/>
                    <a:p>
                      <a:pPr algn="just">
                        <a:lnSpc>
                          <a:spcPct val="115000"/>
                        </a:lnSpc>
                        <a:spcAft>
                          <a:spcPts val="0"/>
                        </a:spcAft>
                      </a:pPr>
                      <a:r>
                        <a:rPr lang="ru-RU" sz="700" dirty="0">
                          <a:latin typeface="Arial" charset="0"/>
                          <a:ea typeface="Arial" charset="0"/>
                          <a:cs typeface="Arial" charset="0"/>
                        </a:rPr>
                        <a:t>Средняя глубина колеи при температуре 60°С после 30000 проходов колеса</a:t>
                      </a:r>
                    </a:p>
                  </a:txBody>
                  <a:tcPr marL="0" marR="0"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latin typeface="Arial" charset="0"/>
                          <a:ea typeface="Arial" charset="0"/>
                          <a:cs typeface="Arial" charset="0"/>
                        </a:rPr>
                        <a:t>мм</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latin typeface="Arial" charset="0"/>
                          <a:ea typeface="Arial" charset="0"/>
                          <a:cs typeface="Arial" charset="0"/>
                        </a:rPr>
                        <a:t>8,55</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latin typeface="Arial" charset="0"/>
                          <a:ea typeface="Arial" charset="0"/>
                          <a:cs typeface="Arial" charset="0"/>
                        </a:rPr>
                        <a:t>2,1</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700" dirty="0">
                          <a:latin typeface="Arial" charset="0"/>
                          <a:ea typeface="Arial" charset="0"/>
                          <a:cs typeface="Arial" charset="0"/>
                        </a:rPr>
                        <a:t>3,5</a:t>
                      </a:r>
                      <a:endParaRPr lang="ru-RU" sz="700" dirty="0">
                        <a:latin typeface="Arial" charset="0"/>
                        <a:ea typeface="Arial" charset="0"/>
                        <a:cs typeface="Arial"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latin typeface="Arial" charset="0"/>
                          <a:ea typeface="Arial" charset="0"/>
                          <a:cs typeface="Arial" charset="0"/>
                        </a:rPr>
                        <a:t>2,0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latin typeface="Arial" charset="0"/>
                          <a:ea typeface="Arial" charset="0"/>
                          <a:cs typeface="Arial" charset="0"/>
                        </a:rPr>
                        <a:t>2,5</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latin typeface="Arial" charset="0"/>
                          <a:ea typeface="Arial" charset="0"/>
                          <a:cs typeface="Arial" charset="0"/>
                        </a:rPr>
                        <a:t>1,8</a:t>
                      </a: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26611">
                <a:tc>
                  <a:txBody>
                    <a:bodyPr/>
                    <a:lstStyle/>
                    <a:p>
                      <a:pPr>
                        <a:lnSpc>
                          <a:spcPct val="115000"/>
                        </a:lnSpc>
                        <a:spcAft>
                          <a:spcPts val="0"/>
                        </a:spcAft>
                      </a:pPr>
                      <a:r>
                        <a:rPr lang="ru-RU" sz="700">
                          <a:effectLst/>
                          <a:latin typeface="Arial" charset="0"/>
                          <a:ea typeface="Arial" charset="0"/>
                          <a:cs typeface="Times New Roman" charset="0"/>
                        </a:rPr>
                        <a:t>Угол наклона кривой колееобразования</a:t>
                      </a:r>
                    </a:p>
                  </a:txBody>
                  <a:tcPr marL="0" marR="0"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мм/1000 циклов</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0,48</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0,05</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0,</a:t>
                      </a:r>
                      <a:r>
                        <a:rPr lang="en-US" sz="700" dirty="0">
                          <a:effectLst/>
                          <a:latin typeface="Arial" charset="0"/>
                          <a:ea typeface="Arial" charset="0"/>
                          <a:cs typeface="Times New Roman" charset="0"/>
                        </a:rPr>
                        <a:t>11</a:t>
                      </a:r>
                      <a:endParaRPr lang="ru-RU" sz="700" dirty="0">
                        <a:effectLst/>
                        <a:latin typeface="Arial" charset="0"/>
                        <a:ea typeface="Arial" charset="0"/>
                        <a:cs typeface="Times New Roman"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0,03</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effectLst/>
                          <a:latin typeface="Arial" charset="0"/>
                          <a:ea typeface="Arial" charset="0"/>
                          <a:cs typeface="Times New Roman" charset="0"/>
                        </a:rPr>
                        <a:t>0,04</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effectLst/>
                          <a:latin typeface="Arial" charset="0"/>
                          <a:ea typeface="Arial" charset="0"/>
                          <a:cs typeface="Times New Roman" charset="0"/>
                        </a:rPr>
                        <a:t>0,02</a:t>
                      </a: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bl>
          </a:graphicData>
        </a:graphic>
      </p:graphicFrame>
      <p:sp>
        <p:nvSpPr>
          <p:cNvPr id="15" name="Скругленный прямоугольник 14"/>
          <p:cNvSpPr/>
          <p:nvPr/>
        </p:nvSpPr>
        <p:spPr>
          <a:xfrm>
            <a:off x="179512" y="4353062"/>
            <a:ext cx="7837174" cy="700409"/>
          </a:xfrm>
          <a:prstGeom prst="round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81117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 xmlns:a16="http://schemas.microsoft.com/office/drawing/2014/main" id="{6EC207FC-86DF-DE49-B982-A2CC8F5E3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3" y="28683"/>
            <a:ext cx="9137589" cy="5141974"/>
          </a:xfrm>
          <a:prstGeom prst="rect">
            <a:avLst/>
          </a:prstGeom>
        </p:spPr>
      </p:pic>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13</a:t>
            </a:fld>
            <a:endParaRPr lang="ru-RU" sz="1400" dirty="0">
              <a:solidFill>
                <a:srgbClr val="323B8D"/>
              </a:solidFill>
              <a:latin typeface="Gotham Pro Medium" pitchFamily="50" charset="0"/>
              <a:cs typeface="Gotham Pro Medium" pitchFamily="50" charset="0"/>
            </a:endParaRPr>
          </a:p>
        </p:txBody>
      </p:sp>
      <p:pic>
        <p:nvPicPr>
          <p:cNvPr id="5" name="Изображение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2651" y="3036450"/>
            <a:ext cx="3037852" cy="1983572"/>
          </a:xfrm>
          <a:prstGeom prst="rect">
            <a:avLst/>
          </a:prstGeom>
        </p:spPr>
      </p:pic>
      <p:pic>
        <p:nvPicPr>
          <p:cNvPr id="6" name="Изображение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5601" y="1059582"/>
            <a:ext cx="3034996" cy="1932438"/>
          </a:xfrm>
          <a:prstGeom prst="rect">
            <a:avLst/>
          </a:prstGeom>
        </p:spPr>
      </p:pic>
      <p:pic>
        <p:nvPicPr>
          <p:cNvPr id="9" name="Изображение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1042" y="2705684"/>
            <a:ext cx="2833036" cy="2285762"/>
          </a:xfrm>
          <a:prstGeom prst="rect">
            <a:avLst/>
          </a:prstGeom>
        </p:spPr>
      </p:pic>
      <p:pic>
        <p:nvPicPr>
          <p:cNvPr id="11" name="Изображение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1680" y="1059582"/>
            <a:ext cx="2931760" cy="988726"/>
          </a:xfrm>
          <a:prstGeom prst="rect">
            <a:avLst/>
          </a:prstGeom>
        </p:spPr>
      </p:pic>
      <p:sp>
        <p:nvSpPr>
          <p:cNvPr id="12" name="TextBox 11"/>
          <p:cNvSpPr txBox="1"/>
          <p:nvPr/>
        </p:nvSpPr>
        <p:spPr>
          <a:xfrm>
            <a:off x="1619672" y="411510"/>
            <a:ext cx="6624736" cy="477054"/>
          </a:xfrm>
          <a:prstGeom prst="rect">
            <a:avLst/>
          </a:prstGeom>
          <a:noFill/>
        </p:spPr>
        <p:txBody>
          <a:bodyPr wrap="square" rtlCol="0">
            <a:spAutoFit/>
          </a:bodyPr>
          <a:lstStyle/>
          <a:p>
            <a:r>
              <a:rPr lang="ru-RU" sz="2500" dirty="0">
                <a:solidFill>
                  <a:srgbClr val="323B8D"/>
                </a:solidFill>
                <a:latin typeface="Francker CYR Condensed Regular" panose="020B0706040704040203" pitchFamily="34" charset="-52"/>
                <a:cs typeface="Gotham Pro Medium" pitchFamily="50" charset="0"/>
              </a:rPr>
              <a:t>Результаты испытаний АНО НИИ ТСК</a:t>
            </a:r>
          </a:p>
        </p:txBody>
      </p:sp>
    </p:spTree>
    <p:extLst>
      <p:ext uri="{BB962C8B-B14F-4D97-AF65-F5344CB8AC3E}">
        <p14:creationId xmlns:p14="http://schemas.microsoft.com/office/powerpoint/2010/main" val="1788192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 y="762"/>
            <a:ext cx="9137589" cy="5141974"/>
          </a:xfrm>
          <a:prstGeom prst="rect">
            <a:avLst/>
          </a:prstGeom>
        </p:spPr>
      </p:pic>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14</a:t>
            </a:fld>
            <a:endParaRPr lang="ru-RU" sz="1400" dirty="0">
              <a:solidFill>
                <a:srgbClr val="323B8D"/>
              </a:solidFill>
              <a:latin typeface="Gotham Pro Medium" pitchFamily="50" charset="0"/>
              <a:cs typeface="Gotham Pro Medium" pitchFamily="50" charset="0"/>
            </a:endParaRPr>
          </a:p>
        </p:txBody>
      </p:sp>
      <p:sp>
        <p:nvSpPr>
          <p:cNvPr id="9" name="TextBox 8"/>
          <p:cNvSpPr txBox="1"/>
          <p:nvPr/>
        </p:nvSpPr>
        <p:spPr>
          <a:xfrm>
            <a:off x="1475656" y="411510"/>
            <a:ext cx="6624736" cy="861774"/>
          </a:xfrm>
          <a:prstGeom prst="rect">
            <a:avLst/>
          </a:prstGeom>
          <a:noFill/>
        </p:spPr>
        <p:txBody>
          <a:bodyPr wrap="square" rtlCol="0">
            <a:spAutoFit/>
          </a:bodyPr>
          <a:lstStyle/>
          <a:p>
            <a:r>
              <a:rPr lang="ru-RU" sz="2400" dirty="0">
                <a:solidFill>
                  <a:srgbClr val="323B8D"/>
                </a:solidFill>
                <a:latin typeface="Francker CYR Condensed Regular" panose="020B0706040704040203" pitchFamily="34" charset="-52"/>
                <a:cs typeface="Gotham Pro Medium" pitchFamily="50" charset="0"/>
              </a:rPr>
              <a:t>Результаты сравнительных испытаний </a:t>
            </a:r>
          </a:p>
          <a:p>
            <a:r>
              <a:rPr lang="ru-RU" sz="2400" dirty="0">
                <a:solidFill>
                  <a:srgbClr val="323B8D"/>
                </a:solidFill>
                <a:latin typeface="Francker CYR Condensed Regular" panose="020B0706040704040203" pitchFamily="34" charset="-52"/>
                <a:cs typeface="Gotham Pro Medium" pitchFamily="50" charset="0"/>
              </a:rPr>
              <a:t>смеси ЩМА-15 ООО «</a:t>
            </a:r>
            <a:r>
              <a:rPr lang="ru-RU" sz="2400" dirty="0" smtClean="0">
                <a:solidFill>
                  <a:srgbClr val="323B8D"/>
                </a:solidFill>
                <a:latin typeface="Francker CYR Condensed Regular" panose="020B0706040704040203" pitchFamily="34" charset="-52"/>
                <a:cs typeface="Gotham Pro Medium" pitchFamily="50" charset="0"/>
              </a:rPr>
              <a:t>НТЦ </a:t>
            </a:r>
            <a:r>
              <a:rPr lang="ru-RU" sz="2400" dirty="0" err="1" smtClean="0">
                <a:solidFill>
                  <a:srgbClr val="323B8D"/>
                </a:solidFill>
                <a:latin typeface="Francker CYR Condensed Regular" panose="020B0706040704040203" pitchFamily="34" charset="-52"/>
                <a:cs typeface="Gotham Pro Medium" pitchFamily="50" charset="0"/>
              </a:rPr>
              <a:t>ИСТиМ</a:t>
            </a:r>
            <a:r>
              <a:rPr lang="ru-RU" sz="2400" dirty="0" smtClean="0">
                <a:solidFill>
                  <a:srgbClr val="323B8D"/>
                </a:solidFill>
                <a:latin typeface="Francker CYR Condensed Regular" panose="020B0706040704040203" pitchFamily="34" charset="-52"/>
                <a:cs typeface="Gotham Pro Medium" pitchFamily="50" charset="0"/>
              </a:rPr>
              <a:t>»</a:t>
            </a:r>
            <a:endParaRPr lang="ru-RU" sz="2400" dirty="0">
              <a:solidFill>
                <a:srgbClr val="323B8D"/>
              </a:solidFill>
              <a:latin typeface="Francker CYR Condensed Regular" panose="020B0706040704040203" pitchFamily="34" charset="-52"/>
              <a:cs typeface="Gotham Pro Medium" pitchFamily="50"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021007450"/>
              </p:ext>
            </p:extLst>
          </p:nvPr>
        </p:nvGraphicFramePr>
        <p:xfrm>
          <a:off x="552451" y="1314451"/>
          <a:ext cx="7626349" cy="3705570"/>
        </p:xfrm>
        <a:graphic>
          <a:graphicData uri="http://schemas.openxmlformats.org/drawingml/2006/table">
            <a:tbl>
              <a:tblPr firstRow="1" firstCol="1" bandRow="1"/>
              <a:tblGrid>
                <a:gridCol w="499131">
                  <a:extLst>
                    <a:ext uri="{9D8B030D-6E8A-4147-A177-3AD203B41FA5}">
                      <a16:colId xmlns="" xmlns:a16="http://schemas.microsoft.com/office/drawing/2014/main" val="20000"/>
                    </a:ext>
                  </a:extLst>
                </a:gridCol>
                <a:gridCol w="2657531">
                  <a:extLst>
                    <a:ext uri="{9D8B030D-6E8A-4147-A177-3AD203B41FA5}">
                      <a16:colId xmlns="" xmlns:a16="http://schemas.microsoft.com/office/drawing/2014/main" val="20001"/>
                    </a:ext>
                  </a:extLst>
                </a:gridCol>
                <a:gridCol w="1147550">
                  <a:extLst>
                    <a:ext uri="{9D8B030D-6E8A-4147-A177-3AD203B41FA5}">
                      <a16:colId xmlns="" xmlns:a16="http://schemas.microsoft.com/office/drawing/2014/main" val="20002"/>
                    </a:ext>
                  </a:extLst>
                </a:gridCol>
                <a:gridCol w="1402060">
                  <a:extLst>
                    <a:ext uri="{9D8B030D-6E8A-4147-A177-3AD203B41FA5}">
                      <a16:colId xmlns="" xmlns:a16="http://schemas.microsoft.com/office/drawing/2014/main" val="20003"/>
                    </a:ext>
                  </a:extLst>
                </a:gridCol>
                <a:gridCol w="894837">
                  <a:extLst>
                    <a:ext uri="{9D8B030D-6E8A-4147-A177-3AD203B41FA5}">
                      <a16:colId xmlns="" xmlns:a16="http://schemas.microsoft.com/office/drawing/2014/main" val="20004"/>
                    </a:ext>
                  </a:extLst>
                </a:gridCol>
                <a:gridCol w="1025240">
                  <a:extLst>
                    <a:ext uri="{9D8B030D-6E8A-4147-A177-3AD203B41FA5}">
                      <a16:colId xmlns="" xmlns:a16="http://schemas.microsoft.com/office/drawing/2014/main" val="20005"/>
                    </a:ext>
                  </a:extLst>
                </a:gridCol>
              </a:tblGrid>
              <a:tr h="499732">
                <a:tc rowSpan="2">
                  <a:txBody>
                    <a:bodyPr/>
                    <a:lstStyle/>
                    <a:p>
                      <a:pPr algn="ctr">
                        <a:lnSpc>
                          <a:spcPct val="115000"/>
                        </a:lnSpc>
                        <a:spcAft>
                          <a:spcPts val="0"/>
                        </a:spcAft>
                      </a:pPr>
                      <a:r>
                        <a:rPr lang="ru-RU" sz="700" dirty="0">
                          <a:solidFill>
                            <a:schemeClr val="tx1"/>
                          </a:solidFill>
                          <a:latin typeface="Arial" charset="0"/>
                          <a:ea typeface="Arial" charset="0"/>
                          <a:cs typeface="Arial" charset="0"/>
                        </a:rPr>
                        <a:t>№ п/п</a:t>
                      </a:r>
                    </a:p>
                    <a:p>
                      <a:pPr algn="ctr">
                        <a:lnSpc>
                          <a:spcPct val="115000"/>
                        </a:lnSpc>
                        <a:spcAft>
                          <a:spcPts val="0"/>
                        </a:spcAft>
                      </a:pPr>
                      <a:r>
                        <a:rPr lang="ru-RU" sz="700" dirty="0">
                          <a:solidFill>
                            <a:schemeClr val="tx1"/>
                          </a:solidFill>
                          <a:latin typeface="Arial" charset="0"/>
                          <a:ea typeface="Arial" charset="0"/>
                          <a:cs typeface="Arial" charset="0"/>
                        </a:rPr>
                        <a:t> </a:t>
                      </a:r>
                    </a:p>
                  </a:txBody>
                  <a:tcPr marL="22325" marR="22325"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ct val="115000"/>
                        </a:lnSpc>
                        <a:spcAft>
                          <a:spcPts val="0"/>
                        </a:spcAft>
                      </a:pPr>
                      <a:r>
                        <a:rPr lang="ru-RU" sz="700" dirty="0">
                          <a:solidFill>
                            <a:schemeClr val="tx1"/>
                          </a:solidFill>
                          <a:latin typeface="Arial" charset="0"/>
                          <a:ea typeface="Arial" charset="0"/>
                          <a:cs typeface="Arial" charset="0"/>
                        </a:rPr>
                        <a:t>Наименование показателя</a:t>
                      </a:r>
                    </a:p>
                    <a:p>
                      <a:pPr>
                        <a:lnSpc>
                          <a:spcPct val="115000"/>
                        </a:lnSpc>
                        <a:spcAft>
                          <a:spcPts val="0"/>
                        </a:spcAft>
                      </a:pPr>
                      <a:r>
                        <a:rPr lang="ru-RU" sz="700" dirty="0">
                          <a:solidFill>
                            <a:schemeClr val="tx1"/>
                          </a:solidFill>
                          <a:latin typeface="Arial" charset="0"/>
                          <a:ea typeface="Arial" charset="0"/>
                          <a:cs typeface="Arial" charset="0"/>
                        </a:rPr>
                        <a:t> </a:t>
                      </a:r>
                    </a:p>
                  </a:txBody>
                  <a:tcPr marL="22325" marR="223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ct val="115000"/>
                        </a:lnSpc>
                        <a:spcAft>
                          <a:spcPts val="0"/>
                        </a:spcAft>
                      </a:pPr>
                      <a:r>
                        <a:rPr lang="ru-RU" sz="700" dirty="0">
                          <a:solidFill>
                            <a:schemeClr val="tx1"/>
                          </a:solidFill>
                          <a:latin typeface="Arial" charset="0"/>
                          <a:ea typeface="Arial" charset="0"/>
                          <a:cs typeface="Arial" charset="0"/>
                        </a:rPr>
                        <a:t>Требования ГОСТ 31015-2002</a:t>
                      </a:r>
                      <a:r>
                        <a:rPr lang="en-US" sz="700" baseline="0" dirty="0">
                          <a:solidFill>
                            <a:schemeClr val="tx1"/>
                          </a:solidFill>
                          <a:latin typeface="Arial" charset="0"/>
                          <a:ea typeface="Arial" charset="0"/>
                          <a:cs typeface="Arial" charset="0"/>
                        </a:rPr>
                        <a:t> </a:t>
                      </a:r>
                      <a:r>
                        <a:rPr lang="ru-RU" sz="700" dirty="0">
                          <a:solidFill>
                            <a:schemeClr val="tx1"/>
                          </a:solidFill>
                          <a:latin typeface="Arial" charset="0"/>
                          <a:ea typeface="Arial" charset="0"/>
                          <a:cs typeface="Arial" charset="0"/>
                        </a:rPr>
                        <a:t>(</a:t>
                      </a:r>
                      <a:r>
                        <a:rPr lang="en-US" sz="700" dirty="0">
                          <a:solidFill>
                            <a:schemeClr val="tx1"/>
                          </a:solidFill>
                          <a:latin typeface="Arial" charset="0"/>
                          <a:ea typeface="Arial" charset="0"/>
                          <a:cs typeface="Arial" charset="0"/>
                        </a:rPr>
                        <a:t>II</a:t>
                      </a:r>
                      <a:r>
                        <a:rPr lang="ru-RU" sz="700" dirty="0">
                          <a:solidFill>
                            <a:schemeClr val="tx1"/>
                          </a:solidFill>
                          <a:latin typeface="Arial" charset="0"/>
                          <a:ea typeface="Arial" charset="0"/>
                          <a:cs typeface="Arial" charset="0"/>
                        </a:rPr>
                        <a:t> –</a:t>
                      </a:r>
                      <a:r>
                        <a:rPr lang="en-US" sz="700" dirty="0">
                          <a:solidFill>
                            <a:schemeClr val="tx1"/>
                          </a:solidFill>
                          <a:latin typeface="Arial" charset="0"/>
                          <a:ea typeface="Arial" charset="0"/>
                          <a:cs typeface="Arial" charset="0"/>
                        </a:rPr>
                        <a:t>III</a:t>
                      </a:r>
                      <a:r>
                        <a:rPr lang="ru-RU" sz="700" dirty="0">
                          <a:solidFill>
                            <a:schemeClr val="tx1"/>
                          </a:solidFill>
                          <a:latin typeface="Arial" charset="0"/>
                          <a:ea typeface="Arial" charset="0"/>
                          <a:cs typeface="Arial" charset="0"/>
                        </a:rPr>
                        <a:t> Д-К З)</a:t>
                      </a:r>
                    </a:p>
                    <a:p>
                      <a:pPr algn="ctr">
                        <a:lnSpc>
                          <a:spcPct val="115000"/>
                        </a:lnSpc>
                        <a:spcAft>
                          <a:spcPts val="0"/>
                        </a:spcAft>
                      </a:pPr>
                      <a:r>
                        <a:rPr lang="ru-RU" sz="700" dirty="0">
                          <a:solidFill>
                            <a:schemeClr val="tx1"/>
                          </a:solidFill>
                          <a:latin typeface="Arial" charset="0"/>
                          <a:ea typeface="Arial" charset="0"/>
                          <a:cs typeface="Arial" charset="0"/>
                        </a:rPr>
                        <a:t> </a:t>
                      </a:r>
                    </a:p>
                  </a:txBody>
                  <a:tcPr marL="22325" marR="223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ct val="115000"/>
                        </a:lnSpc>
                        <a:spcAft>
                          <a:spcPts val="0"/>
                        </a:spcAft>
                      </a:pPr>
                      <a:r>
                        <a:rPr lang="ru-RU" sz="700" dirty="0">
                          <a:solidFill>
                            <a:schemeClr val="tx1"/>
                          </a:solidFill>
                          <a:latin typeface="Arial" charset="0"/>
                          <a:ea typeface="Arial" charset="0"/>
                          <a:cs typeface="Arial" charset="0"/>
                        </a:rPr>
                        <a:t>Состав №1</a:t>
                      </a:r>
                    </a:p>
                    <a:p>
                      <a:pPr algn="ctr">
                        <a:lnSpc>
                          <a:spcPct val="115000"/>
                        </a:lnSpc>
                        <a:spcAft>
                          <a:spcPts val="0"/>
                        </a:spcAft>
                      </a:pPr>
                      <a:r>
                        <a:rPr lang="ru-RU" sz="700" dirty="0">
                          <a:solidFill>
                            <a:schemeClr val="tx1"/>
                          </a:solidFill>
                          <a:latin typeface="Arial" charset="0"/>
                          <a:ea typeface="Arial" charset="0"/>
                          <a:cs typeface="Arial" charset="0"/>
                        </a:rPr>
                        <a:t>БНД 60/90</a:t>
                      </a:r>
                      <a:r>
                        <a:rPr lang="en-US" sz="700" dirty="0">
                          <a:solidFill>
                            <a:schemeClr val="tx1"/>
                          </a:solidFill>
                          <a:latin typeface="Arial" charset="0"/>
                          <a:ea typeface="Arial" charset="0"/>
                          <a:cs typeface="Arial" charset="0"/>
                        </a:rPr>
                        <a:t> c </a:t>
                      </a:r>
                      <a:r>
                        <a:rPr lang="en-US" sz="700" dirty="0" err="1">
                          <a:solidFill>
                            <a:schemeClr val="tx1"/>
                          </a:solidFill>
                          <a:latin typeface="Arial" charset="0"/>
                          <a:ea typeface="Arial" charset="0"/>
                          <a:cs typeface="Arial" charset="0"/>
                        </a:rPr>
                        <a:t>Viatop</a:t>
                      </a:r>
                      <a:r>
                        <a:rPr lang="ru-RU" sz="700" dirty="0">
                          <a:solidFill>
                            <a:schemeClr val="tx1"/>
                          </a:solidFill>
                          <a:latin typeface="Arial" charset="0"/>
                          <a:ea typeface="Arial" charset="0"/>
                          <a:cs typeface="Arial" charset="0"/>
                        </a:rPr>
                        <a:t> 0,5%(МЧ)</a:t>
                      </a:r>
                    </a:p>
                  </a:txBody>
                  <a:tcPr marL="22325" marR="223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Состав №3</a:t>
                      </a:r>
                      <a:r>
                        <a:rPr lang="en-US" sz="700" dirty="0">
                          <a:solidFill>
                            <a:schemeClr val="tx1"/>
                          </a:solidFill>
                          <a:latin typeface="Arial" charset="0"/>
                          <a:ea typeface="Arial" charset="0"/>
                          <a:cs typeface="Arial" charset="0"/>
                        </a:rPr>
                        <a:t> </a:t>
                      </a:r>
                      <a:r>
                        <a:rPr lang="ru-RU" sz="700" dirty="0">
                          <a:solidFill>
                            <a:schemeClr val="tx1"/>
                          </a:solidFill>
                          <a:latin typeface="Arial" charset="0"/>
                          <a:ea typeface="Arial" charset="0"/>
                          <a:cs typeface="Arial" charset="0"/>
                        </a:rPr>
                        <a:t>БНД</a:t>
                      </a:r>
                      <a:r>
                        <a:rPr lang="en-US" sz="700" baseline="0" dirty="0">
                          <a:solidFill>
                            <a:schemeClr val="tx1"/>
                          </a:solidFill>
                          <a:latin typeface="Arial" charset="0"/>
                          <a:ea typeface="Arial" charset="0"/>
                          <a:cs typeface="Arial" charset="0"/>
                        </a:rPr>
                        <a:t> </a:t>
                      </a:r>
                      <a:r>
                        <a:rPr lang="ru-RU" sz="700" dirty="0">
                          <a:solidFill>
                            <a:schemeClr val="tx1"/>
                          </a:solidFill>
                          <a:latin typeface="Arial" charset="0"/>
                          <a:ea typeface="Arial" charset="0"/>
                          <a:cs typeface="Arial" charset="0"/>
                        </a:rPr>
                        <a:t>60/90 с </a:t>
                      </a:r>
                      <a:r>
                        <a:rPr lang="ru-RU" sz="700" dirty="0" err="1">
                          <a:solidFill>
                            <a:schemeClr val="tx1"/>
                          </a:solidFill>
                          <a:latin typeface="Arial" charset="0"/>
                          <a:ea typeface="Arial" charset="0"/>
                          <a:cs typeface="Arial" charset="0"/>
                        </a:rPr>
                        <a:t>Эладорм</a:t>
                      </a:r>
                      <a:r>
                        <a:rPr lang="ru-RU" sz="700" dirty="0">
                          <a:solidFill>
                            <a:schemeClr val="tx1"/>
                          </a:solidFill>
                          <a:latin typeface="Arial" charset="0"/>
                          <a:ea typeface="Arial" charset="0"/>
                          <a:cs typeface="Arial" charset="0"/>
                        </a:rPr>
                        <a:t> </a:t>
                      </a:r>
                      <a:r>
                        <a:rPr lang="en-US" sz="700" dirty="0">
                          <a:solidFill>
                            <a:schemeClr val="tx1"/>
                          </a:solidFill>
                          <a:latin typeface="Arial" charset="0"/>
                          <a:ea typeface="Arial" charset="0"/>
                          <a:cs typeface="Arial" charset="0"/>
                        </a:rPr>
                        <a:t>III</a:t>
                      </a:r>
                      <a:endParaRPr lang="ru-RU" sz="700" dirty="0">
                        <a:solidFill>
                          <a:schemeClr val="tx1"/>
                        </a:solidFill>
                        <a:latin typeface="Arial" charset="0"/>
                        <a:ea typeface="Arial" charset="0"/>
                        <a:cs typeface="Arial" charset="0"/>
                      </a:endParaRPr>
                    </a:p>
                  </a:txBody>
                  <a:tcPr marL="22325" marR="223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ct val="115000"/>
                        </a:lnSpc>
                        <a:spcAft>
                          <a:spcPts val="0"/>
                        </a:spcAft>
                      </a:pPr>
                      <a:r>
                        <a:rPr lang="ru-RU" sz="700" dirty="0">
                          <a:solidFill>
                            <a:schemeClr val="tx1"/>
                          </a:solidFill>
                          <a:latin typeface="Arial" charset="0"/>
                          <a:ea typeface="Arial" charset="0"/>
                          <a:cs typeface="Arial" charset="0"/>
                        </a:rPr>
                        <a:t>Состав №5</a:t>
                      </a:r>
                      <a:r>
                        <a:rPr lang="en-US" sz="700" dirty="0">
                          <a:solidFill>
                            <a:schemeClr val="tx1"/>
                          </a:solidFill>
                          <a:latin typeface="Arial" charset="0"/>
                          <a:ea typeface="Arial" charset="0"/>
                          <a:cs typeface="Arial" charset="0"/>
                        </a:rPr>
                        <a:t> </a:t>
                      </a:r>
                      <a:r>
                        <a:rPr lang="ru-RU" sz="700" dirty="0">
                          <a:solidFill>
                            <a:schemeClr val="tx1"/>
                          </a:solidFill>
                          <a:latin typeface="Arial" charset="0"/>
                          <a:ea typeface="Arial" charset="0"/>
                          <a:cs typeface="Arial" charset="0"/>
                        </a:rPr>
                        <a:t>ПБВ-60</a:t>
                      </a:r>
                      <a:r>
                        <a:rPr lang="en-US" sz="700" dirty="0">
                          <a:solidFill>
                            <a:schemeClr val="tx1"/>
                          </a:solidFill>
                          <a:latin typeface="Arial" charset="0"/>
                          <a:ea typeface="Arial" charset="0"/>
                          <a:cs typeface="Arial" charset="0"/>
                        </a:rPr>
                        <a:t> c</a:t>
                      </a:r>
                      <a:r>
                        <a:rPr lang="en-US" sz="700" baseline="0" dirty="0">
                          <a:solidFill>
                            <a:schemeClr val="tx1"/>
                          </a:solidFill>
                          <a:latin typeface="Arial" charset="0"/>
                          <a:ea typeface="Arial" charset="0"/>
                          <a:cs typeface="Arial" charset="0"/>
                        </a:rPr>
                        <a:t> </a:t>
                      </a:r>
                      <a:r>
                        <a:rPr lang="en-US" sz="700" dirty="0" err="1">
                          <a:solidFill>
                            <a:schemeClr val="tx1"/>
                          </a:solidFill>
                          <a:latin typeface="Arial" charset="0"/>
                          <a:ea typeface="Arial" charset="0"/>
                          <a:cs typeface="Arial" charset="0"/>
                        </a:rPr>
                        <a:t>Viatop</a:t>
                      </a:r>
                      <a:endParaRPr lang="ru-RU" sz="700" dirty="0">
                        <a:solidFill>
                          <a:schemeClr val="tx1"/>
                        </a:solidFill>
                        <a:latin typeface="Arial" charset="0"/>
                        <a:ea typeface="Arial" charset="0"/>
                        <a:cs typeface="Arial" charset="0"/>
                      </a:endParaRPr>
                    </a:p>
                    <a:p>
                      <a:pPr algn="ctr">
                        <a:lnSpc>
                          <a:spcPct val="115000"/>
                        </a:lnSpc>
                        <a:spcAft>
                          <a:spcPts val="0"/>
                        </a:spcAft>
                      </a:pPr>
                      <a:r>
                        <a:rPr lang="ru-RU" sz="700" dirty="0">
                          <a:solidFill>
                            <a:schemeClr val="tx1"/>
                          </a:solidFill>
                          <a:latin typeface="Arial" charset="0"/>
                          <a:ea typeface="Arial" charset="0"/>
                          <a:cs typeface="Arial" charset="0"/>
                        </a:rPr>
                        <a:t> </a:t>
                      </a:r>
                    </a:p>
                  </a:txBody>
                  <a:tcPr marL="22325" marR="22325"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65156">
                <a:tc vMerge="1">
                  <a:txBody>
                    <a:bodyPr/>
                    <a:lstStyle/>
                    <a:p>
                      <a:pPr algn="ctr">
                        <a:lnSpc>
                          <a:spcPct val="115000"/>
                        </a:lnSpc>
                        <a:spcAft>
                          <a:spcPts val="0"/>
                        </a:spcAft>
                      </a:pPr>
                      <a:endParaRPr lang="ru-RU" sz="1000" dirty="0">
                        <a:solidFill>
                          <a:schemeClr val="tx1"/>
                        </a:solidFill>
                        <a:latin typeface="Arial" charset="0"/>
                        <a:ea typeface="Arial" charset="0"/>
                        <a:cs typeface="Arial" charset="0"/>
                      </a:endParaRPr>
                    </a:p>
                  </a:txBody>
                  <a:tcPr marL="29767" marR="29767"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nSpc>
                          <a:spcPct val="115000"/>
                        </a:lnSpc>
                        <a:spcAft>
                          <a:spcPts val="0"/>
                        </a:spcAft>
                      </a:pPr>
                      <a:endParaRPr lang="ru-RU" sz="1000" dirty="0">
                        <a:solidFill>
                          <a:schemeClr val="tx1"/>
                        </a:solidFill>
                        <a:latin typeface="Arial" charset="0"/>
                        <a:ea typeface="Arial" charset="0"/>
                        <a:cs typeface="Arial" charset="0"/>
                      </a:endParaRPr>
                    </a:p>
                  </a:txBody>
                  <a:tcPr marL="29767" marR="297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a:lnSpc>
                          <a:spcPct val="115000"/>
                        </a:lnSpc>
                        <a:spcAft>
                          <a:spcPts val="0"/>
                        </a:spcAft>
                      </a:pPr>
                      <a:endParaRPr lang="ru-RU" sz="1000" dirty="0">
                        <a:solidFill>
                          <a:schemeClr val="tx1"/>
                        </a:solidFill>
                        <a:latin typeface="Arial" charset="0"/>
                        <a:ea typeface="Arial" charset="0"/>
                        <a:cs typeface="Arial" charset="0"/>
                      </a:endParaRPr>
                    </a:p>
                  </a:txBody>
                  <a:tcPr marL="29767" marR="2976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ru-RU"/>
                    </a:p>
                  </a:txBody>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10% (Б)210</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lnSpc>
                          <a:spcPct val="115000"/>
                        </a:lnSpc>
                        <a:spcAft>
                          <a:spcPts val="0"/>
                        </a:spcAft>
                      </a:pPr>
                      <a:endParaRPr lang="ru-RU" sz="1000" dirty="0">
                        <a:solidFill>
                          <a:schemeClr val="tx1"/>
                        </a:solidFill>
                        <a:latin typeface="Arial" charset="0"/>
                        <a:ea typeface="Arial" charset="0"/>
                        <a:cs typeface="Arial" charset="0"/>
                      </a:endParaRPr>
                    </a:p>
                  </a:txBody>
                  <a:tcPr marL="29767" marR="29767"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1"/>
                  </a:ext>
                </a:extLst>
              </a:tr>
              <a:tr h="215306">
                <a:tc>
                  <a:txBody>
                    <a:bodyPr/>
                    <a:lstStyle/>
                    <a:p>
                      <a:pPr algn="ctr">
                        <a:lnSpc>
                          <a:spcPct val="115000"/>
                        </a:lnSpc>
                        <a:spcAft>
                          <a:spcPts val="0"/>
                        </a:spcAft>
                      </a:pPr>
                      <a:r>
                        <a:rPr lang="ru-RU" sz="700">
                          <a:solidFill>
                            <a:schemeClr val="tx1"/>
                          </a:solidFill>
                          <a:latin typeface="Arial" charset="0"/>
                          <a:ea typeface="Arial" charset="0"/>
                          <a:cs typeface="Arial" charset="0"/>
                        </a:rPr>
                        <a:t>1</a:t>
                      </a:r>
                    </a:p>
                  </a:txBody>
                  <a:tcPr marL="22325" marR="22325"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ru-RU" sz="700" dirty="0">
                          <a:solidFill>
                            <a:schemeClr val="tx1"/>
                          </a:solidFill>
                          <a:latin typeface="Arial" charset="0"/>
                          <a:ea typeface="Arial" charset="0"/>
                          <a:cs typeface="Arial" charset="0"/>
                        </a:rPr>
                        <a:t>Средняя плотность, г/см³</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solidFill>
                            <a:schemeClr val="tx1"/>
                          </a:solidFill>
                          <a:latin typeface="Arial" charset="0"/>
                          <a:ea typeface="Arial" charset="0"/>
                          <a:cs typeface="Arial" charset="0"/>
                        </a:rPr>
                        <a:t>не регламентируется</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solidFill>
                            <a:schemeClr val="tx1"/>
                          </a:solidFill>
                          <a:latin typeface="Arial" charset="0"/>
                          <a:ea typeface="Arial" charset="0"/>
                          <a:cs typeface="Arial" charset="0"/>
                        </a:rPr>
                        <a:t>2,59</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solidFill>
                            <a:schemeClr val="tx1"/>
                          </a:solidFill>
                          <a:latin typeface="Arial" charset="0"/>
                          <a:ea typeface="Arial" charset="0"/>
                          <a:cs typeface="Arial" charset="0"/>
                        </a:rPr>
                        <a:t>2,59</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2,59</a:t>
                      </a:r>
                    </a:p>
                  </a:txBody>
                  <a:tcPr marL="22325" marR="22325"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4551">
                <a:tc>
                  <a:txBody>
                    <a:bodyPr/>
                    <a:lstStyle/>
                    <a:p>
                      <a:pPr algn="ctr">
                        <a:lnSpc>
                          <a:spcPct val="115000"/>
                        </a:lnSpc>
                        <a:spcAft>
                          <a:spcPts val="0"/>
                        </a:spcAft>
                      </a:pPr>
                      <a:r>
                        <a:rPr lang="ru-RU" sz="700">
                          <a:solidFill>
                            <a:schemeClr val="tx1"/>
                          </a:solidFill>
                          <a:latin typeface="Arial" charset="0"/>
                          <a:ea typeface="Arial" charset="0"/>
                          <a:cs typeface="Arial" charset="0"/>
                        </a:rPr>
                        <a:t>2</a:t>
                      </a:r>
                    </a:p>
                  </a:txBody>
                  <a:tcPr marL="22325" marR="22325"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ru-RU" sz="700">
                          <a:solidFill>
                            <a:schemeClr val="tx1"/>
                          </a:solidFill>
                          <a:latin typeface="Arial" charset="0"/>
                          <a:ea typeface="Arial" charset="0"/>
                          <a:cs typeface="Arial" charset="0"/>
                        </a:rPr>
                        <a:t>Устойчивость  к расслаиванию по стеканию,%</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не более 0,20 (0,07÷0,15)</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0,11</a:t>
                      </a:r>
                    </a:p>
                  </a:txBody>
                  <a:tcPr marL="22325" marR="22325"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0,13</a:t>
                      </a:r>
                    </a:p>
                  </a:txBody>
                  <a:tcPr marL="22325" marR="22325"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0,12</a:t>
                      </a:r>
                    </a:p>
                  </a:txBody>
                  <a:tcPr marL="22325" marR="22325"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166577">
                <a:tc>
                  <a:txBody>
                    <a:bodyPr/>
                    <a:lstStyle/>
                    <a:p>
                      <a:pPr algn="ctr">
                        <a:lnSpc>
                          <a:spcPct val="115000"/>
                        </a:lnSpc>
                        <a:spcAft>
                          <a:spcPts val="0"/>
                        </a:spcAft>
                      </a:pPr>
                      <a:r>
                        <a:rPr lang="ru-RU" sz="700">
                          <a:solidFill>
                            <a:schemeClr val="tx1"/>
                          </a:solidFill>
                          <a:latin typeface="Arial" charset="0"/>
                          <a:ea typeface="Arial" charset="0"/>
                          <a:cs typeface="Arial" charset="0"/>
                        </a:rPr>
                        <a:t>3</a:t>
                      </a:r>
                    </a:p>
                  </a:txBody>
                  <a:tcPr marL="22325" marR="22325"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0"/>
                        </a:spcAft>
                      </a:pPr>
                      <a:r>
                        <a:rPr lang="ru-RU" sz="700" dirty="0">
                          <a:solidFill>
                            <a:schemeClr val="tx1"/>
                          </a:solidFill>
                          <a:latin typeface="Arial" charset="0"/>
                          <a:ea typeface="Arial" charset="0"/>
                          <a:cs typeface="Arial" charset="0"/>
                        </a:rPr>
                        <a:t>Пористость минеральной части, %</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solidFill>
                            <a:schemeClr val="tx1"/>
                          </a:solidFill>
                          <a:latin typeface="Arial" charset="0"/>
                          <a:ea typeface="Arial" charset="0"/>
                          <a:cs typeface="Arial" charset="0"/>
                        </a:rPr>
                        <a:t>15  ÷ 19</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18,6</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18,7</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18,6</a:t>
                      </a:r>
                    </a:p>
                  </a:txBody>
                  <a:tcPr marL="22325" marR="22325"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166577">
                <a:tc>
                  <a:txBody>
                    <a:bodyPr/>
                    <a:lstStyle/>
                    <a:p>
                      <a:pPr algn="ctr">
                        <a:lnSpc>
                          <a:spcPct val="115000"/>
                        </a:lnSpc>
                        <a:spcAft>
                          <a:spcPts val="0"/>
                        </a:spcAft>
                      </a:pPr>
                      <a:r>
                        <a:rPr lang="ru-RU" sz="700">
                          <a:solidFill>
                            <a:schemeClr val="tx1"/>
                          </a:solidFill>
                          <a:latin typeface="Arial" charset="0"/>
                          <a:ea typeface="Arial" charset="0"/>
                          <a:cs typeface="Arial" charset="0"/>
                        </a:rPr>
                        <a:t>4</a:t>
                      </a:r>
                    </a:p>
                  </a:txBody>
                  <a:tcPr marL="22325" marR="22325"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ru-RU" sz="700">
                          <a:solidFill>
                            <a:schemeClr val="tx1"/>
                          </a:solidFill>
                          <a:latin typeface="Arial" charset="0"/>
                          <a:ea typeface="Arial" charset="0"/>
                          <a:cs typeface="Arial" charset="0"/>
                        </a:rPr>
                        <a:t>Остаточная пористость, %</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solidFill>
                            <a:schemeClr val="tx1"/>
                          </a:solidFill>
                          <a:latin typeface="Arial" charset="0"/>
                          <a:ea typeface="Arial" charset="0"/>
                          <a:cs typeface="Arial" charset="0"/>
                        </a:rPr>
                        <a:t>1,5 ÷ 4,5</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3,4</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2,6</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3,3</a:t>
                      </a:r>
                    </a:p>
                  </a:txBody>
                  <a:tcPr marL="22325" marR="22325"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166577">
                <a:tc>
                  <a:txBody>
                    <a:bodyPr/>
                    <a:lstStyle/>
                    <a:p>
                      <a:pPr algn="ctr">
                        <a:lnSpc>
                          <a:spcPct val="115000"/>
                        </a:lnSpc>
                        <a:spcAft>
                          <a:spcPts val="0"/>
                        </a:spcAft>
                      </a:pPr>
                      <a:r>
                        <a:rPr lang="ru-RU" sz="700" dirty="0">
                          <a:solidFill>
                            <a:schemeClr val="tx1"/>
                          </a:solidFill>
                          <a:latin typeface="Arial" charset="0"/>
                          <a:ea typeface="Arial" charset="0"/>
                          <a:cs typeface="Arial" charset="0"/>
                        </a:rPr>
                        <a:t>5</a:t>
                      </a:r>
                    </a:p>
                  </a:txBody>
                  <a:tcPr marL="22325" marR="22325"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ru-RU" sz="700" dirty="0">
                          <a:solidFill>
                            <a:schemeClr val="tx1"/>
                          </a:solidFill>
                          <a:latin typeface="Arial" charset="0"/>
                          <a:ea typeface="Arial" charset="0"/>
                          <a:cs typeface="Arial" charset="0"/>
                        </a:rPr>
                        <a:t>Водонасыщение, %  по объему                         </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solidFill>
                            <a:schemeClr val="tx1"/>
                          </a:solidFill>
                          <a:latin typeface="Arial" charset="0"/>
                          <a:ea typeface="Arial" charset="0"/>
                          <a:cs typeface="Arial" charset="0"/>
                        </a:rPr>
                        <a:t>1,0 ÷ 4,0</a:t>
                      </a:r>
                    </a:p>
                  </a:txBody>
                  <a:tcPr marL="22325" marR="223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solidFill>
                            <a:schemeClr val="tx1"/>
                          </a:solidFill>
                          <a:latin typeface="Arial" charset="0"/>
                          <a:ea typeface="Arial" charset="0"/>
                          <a:cs typeface="Arial" charset="0"/>
                        </a:rPr>
                        <a:t>2,2</a:t>
                      </a:r>
                    </a:p>
                  </a:txBody>
                  <a:tcPr marL="22325" marR="223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a:solidFill>
                            <a:schemeClr val="tx1"/>
                          </a:solidFill>
                          <a:latin typeface="Arial" charset="0"/>
                          <a:ea typeface="Arial" charset="0"/>
                          <a:cs typeface="Arial" charset="0"/>
                        </a:rPr>
                        <a:t>2,3</a:t>
                      </a:r>
                    </a:p>
                  </a:txBody>
                  <a:tcPr marL="22325" marR="223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ru-RU" sz="700" dirty="0">
                        <a:solidFill>
                          <a:schemeClr val="tx1"/>
                        </a:solidFill>
                        <a:latin typeface="Arial" charset="0"/>
                        <a:ea typeface="Arial" charset="0"/>
                        <a:cs typeface="Arial" charset="0"/>
                      </a:endParaRPr>
                    </a:p>
                  </a:txBody>
                  <a:tcPr marL="22325" marR="22325"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571222">
                <a:tc>
                  <a:txBody>
                    <a:bodyPr/>
                    <a:lstStyle/>
                    <a:p>
                      <a:pPr algn="ctr">
                        <a:lnSpc>
                          <a:spcPct val="115000"/>
                        </a:lnSpc>
                        <a:spcAft>
                          <a:spcPts val="0"/>
                        </a:spcAft>
                      </a:pPr>
                      <a:r>
                        <a:rPr lang="ru-RU" sz="700" dirty="0">
                          <a:solidFill>
                            <a:schemeClr val="tx1"/>
                          </a:solidFill>
                          <a:latin typeface="Arial" charset="0"/>
                          <a:ea typeface="Arial" charset="0"/>
                          <a:cs typeface="Arial" charset="0"/>
                        </a:rPr>
                        <a:t>6</a:t>
                      </a:r>
                    </a:p>
                    <a:p>
                      <a:pPr algn="ctr">
                        <a:lnSpc>
                          <a:spcPct val="115000"/>
                        </a:lnSpc>
                        <a:spcAft>
                          <a:spcPts val="0"/>
                        </a:spcAft>
                      </a:pPr>
                      <a:endParaRPr lang="ru-RU" sz="700" dirty="0">
                        <a:solidFill>
                          <a:schemeClr val="tx1"/>
                        </a:solidFill>
                        <a:latin typeface="Arial" charset="0"/>
                        <a:ea typeface="Arial" charset="0"/>
                        <a:cs typeface="Arial" charset="0"/>
                      </a:endParaRPr>
                    </a:p>
                  </a:txBody>
                  <a:tcPr marL="22325" marR="22325"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ru-RU" sz="700" dirty="0">
                          <a:solidFill>
                            <a:schemeClr val="tx1"/>
                          </a:solidFill>
                          <a:latin typeface="Arial" charset="0"/>
                          <a:ea typeface="Arial" charset="0"/>
                          <a:cs typeface="Arial" charset="0"/>
                        </a:rPr>
                        <a:t>Предел прочности при сжатии, МПа</a:t>
                      </a:r>
                    </a:p>
                    <a:p>
                      <a:pPr>
                        <a:lnSpc>
                          <a:spcPct val="115000"/>
                        </a:lnSpc>
                        <a:spcAft>
                          <a:spcPts val="0"/>
                        </a:spcAft>
                      </a:pPr>
                      <a:r>
                        <a:rPr lang="ru-RU" sz="700" dirty="0">
                          <a:solidFill>
                            <a:schemeClr val="tx1"/>
                          </a:solidFill>
                          <a:latin typeface="Arial" charset="0"/>
                          <a:ea typeface="Arial" charset="0"/>
                          <a:cs typeface="Arial" charset="0"/>
                        </a:rPr>
                        <a:t>при температуре 20 °С</a:t>
                      </a:r>
                    </a:p>
                    <a:p>
                      <a:pPr>
                        <a:lnSpc>
                          <a:spcPct val="115000"/>
                        </a:lnSpc>
                        <a:spcAft>
                          <a:spcPts val="0"/>
                        </a:spcAft>
                      </a:pPr>
                      <a:r>
                        <a:rPr lang="ru-RU" sz="700" dirty="0">
                          <a:solidFill>
                            <a:schemeClr val="tx1"/>
                          </a:solidFill>
                          <a:latin typeface="Arial" charset="0"/>
                          <a:ea typeface="Arial" charset="0"/>
                          <a:cs typeface="Arial" charset="0"/>
                        </a:rPr>
                        <a:t>при температуре 50 °С</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не менее</a:t>
                      </a:r>
                    </a:p>
                    <a:p>
                      <a:pPr algn="ctr">
                        <a:lnSpc>
                          <a:spcPct val="115000"/>
                        </a:lnSpc>
                        <a:spcAft>
                          <a:spcPts val="0"/>
                        </a:spcAft>
                      </a:pPr>
                      <a:r>
                        <a:rPr lang="ru-RU" sz="700" dirty="0">
                          <a:solidFill>
                            <a:schemeClr val="tx1"/>
                          </a:solidFill>
                          <a:latin typeface="Arial" charset="0"/>
                          <a:ea typeface="Arial" charset="0"/>
                          <a:cs typeface="Arial" charset="0"/>
                        </a:rPr>
                        <a:t>2,2</a:t>
                      </a:r>
                    </a:p>
                    <a:p>
                      <a:pPr algn="ctr">
                        <a:lnSpc>
                          <a:spcPct val="115000"/>
                        </a:lnSpc>
                        <a:spcAft>
                          <a:spcPts val="0"/>
                        </a:spcAft>
                      </a:pPr>
                      <a:r>
                        <a:rPr lang="ru-RU" sz="700" dirty="0">
                          <a:solidFill>
                            <a:schemeClr val="tx1"/>
                          </a:solidFill>
                          <a:latin typeface="Arial" charset="0"/>
                          <a:ea typeface="Arial" charset="0"/>
                          <a:cs typeface="Arial" charset="0"/>
                        </a:rPr>
                        <a:t>0,65</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700" dirty="0">
                        <a:solidFill>
                          <a:schemeClr val="tx1"/>
                        </a:solidFill>
                        <a:latin typeface="Arial" charset="0"/>
                        <a:ea typeface="Arial" charset="0"/>
                        <a:cs typeface="Arial" charset="0"/>
                      </a:endParaRPr>
                    </a:p>
                    <a:p>
                      <a:pPr algn="ctr">
                        <a:lnSpc>
                          <a:spcPct val="115000"/>
                        </a:lnSpc>
                        <a:spcAft>
                          <a:spcPts val="0"/>
                        </a:spcAft>
                      </a:pPr>
                      <a:r>
                        <a:rPr lang="ru-RU" sz="700" dirty="0">
                          <a:solidFill>
                            <a:schemeClr val="tx1"/>
                          </a:solidFill>
                          <a:latin typeface="Arial" charset="0"/>
                          <a:ea typeface="Arial" charset="0"/>
                          <a:cs typeface="Arial" charset="0"/>
                        </a:rPr>
                        <a:t>2,7</a:t>
                      </a:r>
                    </a:p>
                    <a:p>
                      <a:pPr algn="ctr">
                        <a:lnSpc>
                          <a:spcPct val="115000"/>
                        </a:lnSpc>
                        <a:spcAft>
                          <a:spcPts val="0"/>
                        </a:spcAft>
                      </a:pPr>
                      <a:r>
                        <a:rPr lang="ru-RU" sz="700" dirty="0">
                          <a:solidFill>
                            <a:schemeClr val="tx1"/>
                          </a:solidFill>
                          <a:latin typeface="Arial" charset="0"/>
                          <a:ea typeface="Arial" charset="0"/>
                          <a:cs typeface="Arial" charset="0"/>
                        </a:rPr>
                        <a:t>0,67</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 </a:t>
                      </a:r>
                    </a:p>
                    <a:p>
                      <a:pPr algn="ctr">
                        <a:lnSpc>
                          <a:spcPct val="115000"/>
                        </a:lnSpc>
                        <a:spcAft>
                          <a:spcPts val="0"/>
                        </a:spcAft>
                      </a:pPr>
                      <a:r>
                        <a:rPr lang="ru-RU" sz="700" dirty="0">
                          <a:solidFill>
                            <a:schemeClr val="tx1"/>
                          </a:solidFill>
                          <a:latin typeface="Arial" charset="0"/>
                          <a:ea typeface="Arial" charset="0"/>
                          <a:cs typeface="Arial" charset="0"/>
                        </a:rPr>
                        <a:t>3,4</a:t>
                      </a:r>
                    </a:p>
                    <a:p>
                      <a:pPr algn="ctr">
                        <a:lnSpc>
                          <a:spcPct val="115000"/>
                        </a:lnSpc>
                        <a:spcAft>
                          <a:spcPts val="0"/>
                        </a:spcAft>
                      </a:pPr>
                      <a:r>
                        <a:rPr lang="ru-RU" sz="700" dirty="0">
                          <a:solidFill>
                            <a:schemeClr val="tx1"/>
                          </a:solidFill>
                          <a:latin typeface="Arial" charset="0"/>
                          <a:ea typeface="Arial" charset="0"/>
                          <a:cs typeface="Arial" charset="0"/>
                        </a:rPr>
                        <a:t>1,04</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ru-RU" sz="700" dirty="0">
                        <a:solidFill>
                          <a:schemeClr val="tx1"/>
                        </a:solidFill>
                        <a:latin typeface="Arial" charset="0"/>
                        <a:ea typeface="Arial" charset="0"/>
                        <a:cs typeface="Arial" charset="0"/>
                      </a:endParaRPr>
                    </a:p>
                    <a:p>
                      <a:pPr algn="ctr">
                        <a:lnSpc>
                          <a:spcPct val="115000"/>
                        </a:lnSpc>
                        <a:spcAft>
                          <a:spcPts val="0"/>
                        </a:spcAft>
                      </a:pPr>
                      <a:r>
                        <a:rPr lang="ru-RU" sz="700" dirty="0">
                          <a:solidFill>
                            <a:schemeClr val="tx1"/>
                          </a:solidFill>
                          <a:latin typeface="Arial" charset="0"/>
                          <a:ea typeface="Arial" charset="0"/>
                          <a:cs typeface="Arial" charset="0"/>
                        </a:rPr>
                        <a:t>3,2</a:t>
                      </a:r>
                    </a:p>
                    <a:p>
                      <a:pPr algn="ctr">
                        <a:lnSpc>
                          <a:spcPct val="115000"/>
                        </a:lnSpc>
                        <a:spcAft>
                          <a:spcPts val="0"/>
                        </a:spcAft>
                      </a:pPr>
                      <a:r>
                        <a:rPr lang="ru-RU" sz="700" dirty="0">
                          <a:solidFill>
                            <a:schemeClr val="tx1"/>
                          </a:solidFill>
                          <a:latin typeface="Arial" charset="0"/>
                          <a:ea typeface="Arial" charset="0"/>
                          <a:cs typeface="Arial" charset="0"/>
                        </a:rPr>
                        <a:t>0,88</a:t>
                      </a:r>
                    </a:p>
                  </a:txBody>
                  <a:tcPr marL="22325" marR="22325"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561557">
                <a:tc>
                  <a:txBody>
                    <a:bodyPr/>
                    <a:lstStyle/>
                    <a:p>
                      <a:pPr algn="ctr">
                        <a:lnSpc>
                          <a:spcPct val="115000"/>
                        </a:lnSpc>
                        <a:spcAft>
                          <a:spcPts val="0"/>
                        </a:spcAft>
                      </a:pPr>
                      <a:r>
                        <a:rPr lang="ru-RU" sz="700" dirty="0">
                          <a:solidFill>
                            <a:schemeClr val="tx1"/>
                          </a:solidFill>
                          <a:latin typeface="Arial" charset="0"/>
                          <a:ea typeface="Arial" charset="0"/>
                          <a:cs typeface="Arial" charset="0"/>
                        </a:rPr>
                        <a:t>7</a:t>
                      </a:r>
                    </a:p>
                  </a:txBody>
                  <a:tcPr marL="22325" marR="22325"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ru-RU" sz="700" dirty="0" err="1">
                          <a:solidFill>
                            <a:schemeClr val="tx1"/>
                          </a:solidFill>
                          <a:latin typeface="Arial" charset="0"/>
                          <a:ea typeface="Arial" charset="0"/>
                          <a:cs typeface="Arial" charset="0"/>
                        </a:rPr>
                        <a:t>Сдвигоустойчивость</a:t>
                      </a:r>
                      <a:r>
                        <a:rPr lang="ru-RU" sz="700" dirty="0">
                          <a:solidFill>
                            <a:schemeClr val="tx1"/>
                          </a:solidFill>
                          <a:latin typeface="Arial" charset="0"/>
                          <a:ea typeface="Arial" charset="0"/>
                          <a:cs typeface="Arial" charset="0"/>
                        </a:rPr>
                        <a:t> температуре 50 °С :</a:t>
                      </a:r>
                    </a:p>
                    <a:p>
                      <a:pPr>
                        <a:lnSpc>
                          <a:spcPct val="115000"/>
                        </a:lnSpc>
                        <a:spcAft>
                          <a:spcPts val="0"/>
                        </a:spcAft>
                      </a:pPr>
                      <a:r>
                        <a:rPr lang="ru-RU" sz="700" dirty="0">
                          <a:solidFill>
                            <a:schemeClr val="tx1"/>
                          </a:solidFill>
                          <a:latin typeface="Arial" charset="0"/>
                          <a:ea typeface="Arial" charset="0"/>
                          <a:cs typeface="Arial" charset="0"/>
                        </a:rPr>
                        <a:t>коэффициент внутреннего  трения</a:t>
                      </a:r>
                    </a:p>
                    <a:p>
                      <a:pPr>
                        <a:lnSpc>
                          <a:spcPct val="115000"/>
                        </a:lnSpc>
                        <a:spcAft>
                          <a:spcPts val="0"/>
                        </a:spcAft>
                      </a:pPr>
                      <a:r>
                        <a:rPr lang="ru-RU" sz="700" dirty="0">
                          <a:solidFill>
                            <a:schemeClr val="tx1"/>
                          </a:solidFill>
                          <a:latin typeface="Arial" charset="0"/>
                          <a:ea typeface="Arial" charset="0"/>
                          <a:cs typeface="Arial" charset="0"/>
                        </a:rPr>
                        <a:t>сцепление при сдвиге при, МПа</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не менее</a:t>
                      </a:r>
                    </a:p>
                    <a:p>
                      <a:pPr algn="ctr">
                        <a:lnSpc>
                          <a:spcPct val="115000"/>
                        </a:lnSpc>
                        <a:spcAft>
                          <a:spcPts val="0"/>
                        </a:spcAft>
                      </a:pPr>
                      <a:r>
                        <a:rPr lang="ru-RU" sz="700" dirty="0">
                          <a:solidFill>
                            <a:schemeClr val="tx1"/>
                          </a:solidFill>
                          <a:latin typeface="Arial" charset="0"/>
                          <a:ea typeface="Arial" charset="0"/>
                          <a:cs typeface="Arial" charset="0"/>
                        </a:rPr>
                        <a:t>0,93</a:t>
                      </a:r>
                    </a:p>
                    <a:p>
                      <a:pPr algn="ctr">
                        <a:lnSpc>
                          <a:spcPct val="115000"/>
                        </a:lnSpc>
                        <a:spcAft>
                          <a:spcPts val="0"/>
                        </a:spcAft>
                      </a:pPr>
                      <a:r>
                        <a:rPr lang="ru-RU" sz="700" dirty="0">
                          <a:solidFill>
                            <a:schemeClr val="tx1"/>
                          </a:solidFill>
                          <a:latin typeface="Arial" charset="0"/>
                          <a:ea typeface="Arial" charset="0"/>
                          <a:cs typeface="Arial" charset="0"/>
                        </a:rPr>
                        <a:t>0,18</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700" dirty="0">
                        <a:solidFill>
                          <a:schemeClr val="tx1"/>
                        </a:solidFill>
                        <a:latin typeface="Arial" charset="0"/>
                        <a:ea typeface="Arial" charset="0"/>
                        <a:cs typeface="Arial" charset="0"/>
                      </a:endParaRPr>
                    </a:p>
                    <a:p>
                      <a:pPr algn="ctr">
                        <a:lnSpc>
                          <a:spcPct val="115000"/>
                        </a:lnSpc>
                        <a:spcAft>
                          <a:spcPts val="0"/>
                        </a:spcAft>
                      </a:pPr>
                      <a:r>
                        <a:rPr lang="ru-RU" sz="700" dirty="0">
                          <a:solidFill>
                            <a:schemeClr val="tx1"/>
                          </a:solidFill>
                          <a:latin typeface="Arial" charset="0"/>
                          <a:ea typeface="Arial" charset="0"/>
                          <a:cs typeface="Arial" charset="0"/>
                        </a:rPr>
                        <a:t>0,93</a:t>
                      </a:r>
                    </a:p>
                    <a:p>
                      <a:pPr algn="ctr">
                        <a:lnSpc>
                          <a:spcPct val="115000"/>
                        </a:lnSpc>
                        <a:spcAft>
                          <a:spcPts val="0"/>
                        </a:spcAft>
                      </a:pPr>
                      <a:r>
                        <a:rPr lang="ru-RU" sz="700" dirty="0">
                          <a:solidFill>
                            <a:schemeClr val="tx1"/>
                          </a:solidFill>
                          <a:latin typeface="Arial" charset="0"/>
                          <a:ea typeface="Arial" charset="0"/>
                          <a:cs typeface="Arial" charset="0"/>
                        </a:rPr>
                        <a:t>0,21</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700" dirty="0">
                        <a:solidFill>
                          <a:schemeClr val="tx1"/>
                        </a:solidFill>
                        <a:latin typeface="Arial" charset="0"/>
                        <a:ea typeface="Arial" charset="0"/>
                        <a:cs typeface="Arial" charset="0"/>
                      </a:endParaRPr>
                    </a:p>
                    <a:p>
                      <a:pPr algn="ctr">
                        <a:lnSpc>
                          <a:spcPct val="115000"/>
                        </a:lnSpc>
                        <a:spcAft>
                          <a:spcPts val="0"/>
                        </a:spcAft>
                      </a:pPr>
                      <a:r>
                        <a:rPr lang="ru-RU" sz="700" dirty="0">
                          <a:solidFill>
                            <a:schemeClr val="tx1"/>
                          </a:solidFill>
                          <a:latin typeface="Arial" charset="0"/>
                          <a:ea typeface="Arial" charset="0"/>
                          <a:cs typeface="Arial" charset="0"/>
                        </a:rPr>
                        <a:t>0,94</a:t>
                      </a:r>
                    </a:p>
                    <a:p>
                      <a:pPr algn="ctr">
                        <a:lnSpc>
                          <a:spcPct val="115000"/>
                        </a:lnSpc>
                        <a:spcAft>
                          <a:spcPts val="0"/>
                        </a:spcAft>
                      </a:pPr>
                      <a:r>
                        <a:rPr lang="ru-RU" sz="700" dirty="0">
                          <a:solidFill>
                            <a:schemeClr val="tx1"/>
                          </a:solidFill>
                          <a:latin typeface="Arial" charset="0"/>
                          <a:ea typeface="Arial" charset="0"/>
                          <a:cs typeface="Arial" charset="0"/>
                        </a:rPr>
                        <a:t>0,27</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ru-RU" sz="700" dirty="0">
                        <a:solidFill>
                          <a:schemeClr val="tx1"/>
                        </a:solidFill>
                        <a:latin typeface="Arial" charset="0"/>
                        <a:ea typeface="Arial" charset="0"/>
                        <a:cs typeface="Arial" charset="0"/>
                      </a:endParaRPr>
                    </a:p>
                    <a:p>
                      <a:pPr algn="ctr">
                        <a:lnSpc>
                          <a:spcPct val="115000"/>
                        </a:lnSpc>
                        <a:spcAft>
                          <a:spcPts val="0"/>
                        </a:spcAft>
                      </a:pPr>
                      <a:r>
                        <a:rPr lang="ru-RU" sz="700" dirty="0">
                          <a:solidFill>
                            <a:schemeClr val="tx1"/>
                          </a:solidFill>
                          <a:latin typeface="Arial" charset="0"/>
                          <a:ea typeface="Arial" charset="0"/>
                          <a:cs typeface="Arial" charset="0"/>
                        </a:rPr>
                        <a:t>0,93</a:t>
                      </a:r>
                    </a:p>
                    <a:p>
                      <a:pPr algn="ctr">
                        <a:lnSpc>
                          <a:spcPct val="115000"/>
                        </a:lnSpc>
                        <a:spcAft>
                          <a:spcPts val="0"/>
                        </a:spcAft>
                      </a:pPr>
                      <a:r>
                        <a:rPr lang="ru-RU" sz="700" dirty="0">
                          <a:solidFill>
                            <a:schemeClr val="tx1"/>
                          </a:solidFill>
                          <a:latin typeface="Arial" charset="0"/>
                          <a:ea typeface="Arial" charset="0"/>
                          <a:cs typeface="Arial" charset="0"/>
                        </a:rPr>
                        <a:t>0,27</a:t>
                      </a:r>
                    </a:p>
                  </a:txBody>
                  <a:tcPr marL="22325" marR="22325"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333154">
                <a:tc>
                  <a:txBody>
                    <a:bodyPr/>
                    <a:lstStyle/>
                    <a:p>
                      <a:pPr algn="ctr">
                        <a:lnSpc>
                          <a:spcPct val="115000"/>
                        </a:lnSpc>
                        <a:spcAft>
                          <a:spcPts val="0"/>
                        </a:spcAft>
                      </a:pPr>
                      <a:r>
                        <a:rPr lang="ru-RU" sz="700">
                          <a:solidFill>
                            <a:schemeClr val="tx1"/>
                          </a:solidFill>
                          <a:latin typeface="Arial" charset="0"/>
                          <a:ea typeface="Arial" charset="0"/>
                          <a:cs typeface="Arial" charset="0"/>
                        </a:rPr>
                        <a:t>8</a:t>
                      </a:r>
                    </a:p>
                  </a:txBody>
                  <a:tcPr marL="22325" marR="22325"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ru-RU" sz="700" dirty="0" err="1">
                          <a:solidFill>
                            <a:schemeClr val="tx1"/>
                          </a:solidFill>
                          <a:latin typeface="Arial" charset="0"/>
                          <a:ea typeface="Arial" charset="0"/>
                          <a:cs typeface="Arial" charset="0"/>
                        </a:rPr>
                        <a:t>Трещиностойкость</a:t>
                      </a:r>
                      <a:r>
                        <a:rPr lang="ru-RU" sz="700" dirty="0">
                          <a:solidFill>
                            <a:schemeClr val="tx1"/>
                          </a:solidFill>
                          <a:latin typeface="Arial" charset="0"/>
                          <a:ea typeface="Arial" charset="0"/>
                          <a:cs typeface="Arial" charset="0"/>
                        </a:rPr>
                        <a:t> - предел прочности на растяжение при расколе при температуре 0 °С, МПа</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не менее   2,5</a:t>
                      </a:r>
                      <a:endParaRPr lang="en-US" sz="700" dirty="0">
                        <a:solidFill>
                          <a:schemeClr val="tx1"/>
                        </a:solidFill>
                        <a:latin typeface="Arial" charset="0"/>
                        <a:ea typeface="Arial" charset="0"/>
                        <a:cs typeface="Arial" charset="0"/>
                      </a:endParaRPr>
                    </a:p>
                    <a:p>
                      <a:pPr algn="ctr">
                        <a:lnSpc>
                          <a:spcPct val="115000"/>
                        </a:lnSpc>
                        <a:spcAft>
                          <a:spcPts val="0"/>
                        </a:spcAft>
                      </a:pPr>
                      <a:r>
                        <a:rPr lang="ru-RU" sz="700" dirty="0">
                          <a:solidFill>
                            <a:schemeClr val="tx1"/>
                          </a:solidFill>
                          <a:latin typeface="Arial" charset="0"/>
                          <a:ea typeface="Arial" charset="0"/>
                          <a:cs typeface="Arial" charset="0"/>
                        </a:rPr>
                        <a:t>не более 6,0</a:t>
                      </a:r>
                    </a:p>
                  </a:txBody>
                  <a:tcPr marL="22325" marR="223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4,5</a:t>
                      </a:r>
                    </a:p>
                  </a:txBody>
                  <a:tcPr marL="22325" marR="22325"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4,0</a:t>
                      </a:r>
                    </a:p>
                  </a:txBody>
                  <a:tcPr marL="22325" marR="22325"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ru-RU" sz="700" dirty="0">
                        <a:solidFill>
                          <a:schemeClr val="tx1"/>
                        </a:solidFill>
                        <a:latin typeface="Arial" charset="0"/>
                        <a:ea typeface="Arial" charset="0"/>
                        <a:cs typeface="Arial" charset="0"/>
                      </a:endParaRPr>
                    </a:p>
                    <a:p>
                      <a:pPr algn="ctr">
                        <a:lnSpc>
                          <a:spcPct val="115000"/>
                        </a:lnSpc>
                        <a:spcAft>
                          <a:spcPts val="0"/>
                        </a:spcAft>
                      </a:pPr>
                      <a:r>
                        <a:rPr lang="ru-RU" sz="700" dirty="0">
                          <a:solidFill>
                            <a:schemeClr val="tx1"/>
                          </a:solidFill>
                          <a:latin typeface="Arial" charset="0"/>
                          <a:ea typeface="Arial" charset="0"/>
                          <a:cs typeface="Arial" charset="0"/>
                        </a:rPr>
                        <a:t>4,1</a:t>
                      </a:r>
                    </a:p>
                  </a:txBody>
                  <a:tcPr marL="22325" marR="22325"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535161">
                <a:tc>
                  <a:txBody>
                    <a:bodyPr/>
                    <a:lstStyle/>
                    <a:p>
                      <a:pPr algn="ctr">
                        <a:lnSpc>
                          <a:spcPct val="115000"/>
                        </a:lnSpc>
                        <a:spcAft>
                          <a:spcPts val="0"/>
                        </a:spcAft>
                      </a:pPr>
                      <a:r>
                        <a:rPr lang="ru-RU" sz="700" dirty="0">
                          <a:solidFill>
                            <a:schemeClr val="tx1"/>
                          </a:solidFill>
                          <a:latin typeface="Arial" charset="0"/>
                          <a:ea typeface="Arial" charset="0"/>
                          <a:cs typeface="Arial" charset="0"/>
                        </a:rPr>
                        <a:t>9</a:t>
                      </a:r>
                    </a:p>
                    <a:p>
                      <a:pPr algn="ctr">
                        <a:lnSpc>
                          <a:spcPct val="115000"/>
                        </a:lnSpc>
                        <a:spcAft>
                          <a:spcPts val="0"/>
                        </a:spcAft>
                      </a:pPr>
                      <a:r>
                        <a:rPr lang="ru-RU" sz="700" dirty="0">
                          <a:solidFill>
                            <a:schemeClr val="tx1"/>
                          </a:solidFill>
                          <a:latin typeface="Arial" charset="0"/>
                          <a:ea typeface="Arial" charset="0"/>
                          <a:cs typeface="Arial" charset="0"/>
                        </a:rPr>
                        <a:t> </a:t>
                      </a:r>
                    </a:p>
                    <a:p>
                      <a:pPr algn="ctr">
                        <a:lnSpc>
                          <a:spcPct val="115000"/>
                        </a:lnSpc>
                        <a:spcAft>
                          <a:spcPts val="0"/>
                        </a:spcAft>
                      </a:pPr>
                      <a:r>
                        <a:rPr lang="ru-RU" sz="700" dirty="0">
                          <a:solidFill>
                            <a:schemeClr val="tx1"/>
                          </a:solidFill>
                          <a:latin typeface="Arial" charset="0"/>
                          <a:ea typeface="Arial" charset="0"/>
                          <a:cs typeface="Arial" charset="0"/>
                        </a:rPr>
                        <a:t> </a:t>
                      </a:r>
                    </a:p>
                  </a:txBody>
                  <a:tcPr marL="22325" marR="22325"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ru-RU" sz="700" dirty="0" err="1">
                          <a:solidFill>
                            <a:schemeClr val="tx1"/>
                          </a:solidFill>
                          <a:latin typeface="Arial" charset="0"/>
                          <a:ea typeface="Arial" charset="0"/>
                          <a:cs typeface="Arial" charset="0"/>
                        </a:rPr>
                        <a:t>Колейность</a:t>
                      </a:r>
                      <a:r>
                        <a:rPr lang="ru-RU" sz="700" dirty="0">
                          <a:solidFill>
                            <a:schemeClr val="tx1"/>
                          </a:solidFill>
                          <a:latin typeface="Arial" charset="0"/>
                          <a:ea typeface="Arial" charset="0"/>
                          <a:cs typeface="Arial" charset="0"/>
                        </a:rPr>
                        <a:t>:</a:t>
                      </a:r>
                    </a:p>
                    <a:p>
                      <a:pPr algn="r">
                        <a:lnSpc>
                          <a:spcPct val="115000"/>
                        </a:lnSpc>
                        <a:spcAft>
                          <a:spcPts val="0"/>
                        </a:spcAft>
                      </a:pPr>
                      <a:r>
                        <a:rPr lang="ru-RU" sz="700" dirty="0">
                          <a:solidFill>
                            <a:schemeClr val="tx1"/>
                          </a:solidFill>
                          <a:latin typeface="Arial" charset="0"/>
                          <a:ea typeface="Arial" charset="0"/>
                          <a:cs typeface="Arial" charset="0"/>
                        </a:rPr>
                        <a:t>Глубина колеи, мм</a:t>
                      </a:r>
                    </a:p>
                    <a:p>
                      <a:pPr algn="r">
                        <a:lnSpc>
                          <a:spcPct val="115000"/>
                        </a:lnSpc>
                        <a:spcAft>
                          <a:spcPts val="0"/>
                        </a:spcAft>
                      </a:pPr>
                      <a:r>
                        <a:rPr lang="ru-RU" sz="700" dirty="0">
                          <a:solidFill>
                            <a:schemeClr val="tx1"/>
                          </a:solidFill>
                          <a:latin typeface="Arial" charset="0"/>
                          <a:ea typeface="Arial" charset="0"/>
                          <a:cs typeface="Arial" charset="0"/>
                        </a:rPr>
                        <a:t>Угол наклона кривой </a:t>
                      </a:r>
                      <a:r>
                        <a:rPr lang="ru-RU" sz="700" dirty="0" err="1">
                          <a:solidFill>
                            <a:schemeClr val="tx1"/>
                          </a:solidFill>
                          <a:latin typeface="Arial" charset="0"/>
                          <a:ea typeface="Arial" charset="0"/>
                          <a:cs typeface="Arial" charset="0"/>
                        </a:rPr>
                        <a:t>колееобразования</a:t>
                      </a:r>
                      <a:r>
                        <a:rPr lang="ru-RU" sz="700" dirty="0">
                          <a:solidFill>
                            <a:schemeClr val="tx1"/>
                          </a:solidFill>
                          <a:latin typeface="Arial" charset="0"/>
                          <a:ea typeface="Arial" charset="0"/>
                          <a:cs typeface="Arial" charset="0"/>
                        </a:rPr>
                        <a:t>,  </a:t>
                      </a:r>
                      <a:r>
                        <a:rPr lang="en-US" sz="700" dirty="0">
                          <a:solidFill>
                            <a:schemeClr val="tx1"/>
                          </a:solidFill>
                          <a:latin typeface="Arial" charset="0"/>
                          <a:ea typeface="Arial" charset="0"/>
                          <a:cs typeface="Arial" charset="0"/>
                        </a:rPr>
                        <a:t>WTS</a:t>
                      </a:r>
                      <a:endParaRPr lang="ru-RU" sz="700" dirty="0">
                        <a:solidFill>
                          <a:schemeClr val="tx1"/>
                        </a:solidFill>
                        <a:latin typeface="Arial" charset="0"/>
                        <a:ea typeface="Arial" charset="0"/>
                        <a:cs typeface="Arial" charset="0"/>
                      </a:endParaRP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Испытание проведено в соответствии с ПНСТ 180</a:t>
                      </a:r>
                    </a:p>
                  </a:txBody>
                  <a:tcPr marL="22325" marR="2232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 </a:t>
                      </a:r>
                    </a:p>
                    <a:p>
                      <a:pPr algn="ctr">
                        <a:lnSpc>
                          <a:spcPct val="115000"/>
                        </a:lnSpc>
                        <a:spcAft>
                          <a:spcPts val="0"/>
                        </a:spcAft>
                      </a:pPr>
                      <a:r>
                        <a:rPr lang="ru-RU" sz="700" dirty="0">
                          <a:solidFill>
                            <a:schemeClr val="tx1"/>
                          </a:solidFill>
                          <a:latin typeface="Arial" charset="0"/>
                          <a:ea typeface="Arial" charset="0"/>
                          <a:cs typeface="Arial" charset="0"/>
                        </a:rPr>
                        <a:t>6,75</a:t>
                      </a:r>
                    </a:p>
                    <a:p>
                      <a:pPr algn="ctr">
                        <a:lnSpc>
                          <a:spcPct val="115000"/>
                        </a:lnSpc>
                        <a:spcAft>
                          <a:spcPts val="0"/>
                        </a:spcAft>
                      </a:pPr>
                      <a:r>
                        <a:rPr lang="ru-RU" sz="700" dirty="0">
                          <a:solidFill>
                            <a:schemeClr val="tx1"/>
                          </a:solidFill>
                          <a:latin typeface="Arial" charset="0"/>
                          <a:ea typeface="Arial" charset="0"/>
                          <a:cs typeface="Arial" charset="0"/>
                        </a:rPr>
                        <a:t>0,15</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 </a:t>
                      </a:r>
                    </a:p>
                    <a:p>
                      <a:pPr algn="ctr">
                        <a:lnSpc>
                          <a:spcPct val="115000"/>
                        </a:lnSpc>
                        <a:spcAft>
                          <a:spcPts val="0"/>
                        </a:spcAft>
                      </a:pPr>
                      <a:r>
                        <a:rPr lang="ru-RU" sz="700" dirty="0">
                          <a:solidFill>
                            <a:schemeClr val="tx1"/>
                          </a:solidFill>
                          <a:latin typeface="Arial" charset="0"/>
                          <a:ea typeface="Arial" charset="0"/>
                          <a:cs typeface="Arial" charset="0"/>
                        </a:rPr>
                        <a:t>1,38</a:t>
                      </a:r>
                    </a:p>
                    <a:p>
                      <a:pPr algn="ctr">
                        <a:lnSpc>
                          <a:spcPct val="115000"/>
                        </a:lnSpc>
                        <a:spcAft>
                          <a:spcPts val="0"/>
                        </a:spcAft>
                      </a:pPr>
                      <a:r>
                        <a:rPr lang="ru-RU" sz="700" dirty="0">
                          <a:solidFill>
                            <a:schemeClr val="tx1"/>
                          </a:solidFill>
                          <a:latin typeface="Arial" charset="0"/>
                          <a:ea typeface="Arial" charset="0"/>
                          <a:cs typeface="Arial" charset="0"/>
                        </a:rPr>
                        <a:t>0,021</a:t>
                      </a:r>
                    </a:p>
                  </a:txBody>
                  <a:tcPr marL="22325" marR="2232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700" dirty="0">
                          <a:solidFill>
                            <a:schemeClr val="tx1"/>
                          </a:solidFill>
                          <a:latin typeface="Arial" charset="0"/>
                          <a:ea typeface="Arial" charset="0"/>
                          <a:cs typeface="Arial" charset="0"/>
                        </a:rPr>
                        <a:t> </a:t>
                      </a:r>
                    </a:p>
                    <a:p>
                      <a:pPr algn="ctr">
                        <a:lnSpc>
                          <a:spcPct val="115000"/>
                        </a:lnSpc>
                        <a:spcAft>
                          <a:spcPts val="0"/>
                        </a:spcAft>
                      </a:pPr>
                      <a:r>
                        <a:rPr lang="ru-RU" sz="700" dirty="0">
                          <a:solidFill>
                            <a:schemeClr val="tx1"/>
                          </a:solidFill>
                          <a:latin typeface="Arial" charset="0"/>
                          <a:ea typeface="Arial" charset="0"/>
                          <a:cs typeface="Arial" charset="0"/>
                        </a:rPr>
                        <a:t>2,3</a:t>
                      </a:r>
                    </a:p>
                    <a:p>
                      <a:pPr algn="ctr">
                        <a:lnSpc>
                          <a:spcPct val="115000"/>
                        </a:lnSpc>
                        <a:spcAft>
                          <a:spcPts val="0"/>
                        </a:spcAft>
                      </a:pPr>
                      <a:r>
                        <a:rPr lang="ru-RU" sz="700" dirty="0">
                          <a:solidFill>
                            <a:schemeClr val="tx1"/>
                          </a:solidFill>
                          <a:latin typeface="Arial" charset="0"/>
                          <a:ea typeface="Arial" charset="0"/>
                          <a:cs typeface="Arial" charset="0"/>
                        </a:rPr>
                        <a:t>0,53 </a:t>
                      </a:r>
                    </a:p>
                  </a:txBody>
                  <a:tcPr marL="22325" marR="22325"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bl>
          </a:graphicData>
        </a:graphic>
      </p:graphicFrame>
      <p:sp>
        <p:nvSpPr>
          <p:cNvPr id="10" name="Скругленный прямоугольник 9"/>
          <p:cNvSpPr/>
          <p:nvPr/>
        </p:nvSpPr>
        <p:spPr>
          <a:xfrm>
            <a:off x="565945" y="4496231"/>
            <a:ext cx="7612855" cy="514382"/>
          </a:xfrm>
          <a:prstGeom prst="round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73266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6" y="1526"/>
            <a:ext cx="9137589" cy="5141974"/>
          </a:xfrm>
          <a:prstGeom prst="rect">
            <a:avLst/>
          </a:prstGeom>
        </p:spPr>
      </p:pic>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15</a:t>
            </a:fld>
            <a:endParaRPr lang="ru-RU" sz="1400" dirty="0">
              <a:solidFill>
                <a:srgbClr val="323B8D"/>
              </a:solidFill>
              <a:latin typeface="Gotham Pro Medium" pitchFamily="50" charset="0"/>
              <a:cs typeface="Gotham Pro Medium" pitchFamily="50" charset="0"/>
            </a:endParaRPr>
          </a:p>
        </p:txBody>
      </p:sp>
      <p:sp>
        <p:nvSpPr>
          <p:cNvPr id="9" name="TextBox 8"/>
          <p:cNvSpPr txBox="1"/>
          <p:nvPr/>
        </p:nvSpPr>
        <p:spPr>
          <a:xfrm>
            <a:off x="1475656" y="411510"/>
            <a:ext cx="6624736" cy="477054"/>
          </a:xfrm>
          <a:prstGeom prst="rect">
            <a:avLst/>
          </a:prstGeom>
          <a:noFill/>
        </p:spPr>
        <p:txBody>
          <a:bodyPr wrap="square" rtlCol="0">
            <a:spAutoFit/>
          </a:bodyPr>
          <a:lstStyle/>
          <a:p>
            <a:r>
              <a:rPr lang="ru-RU" sz="2500" dirty="0">
                <a:solidFill>
                  <a:srgbClr val="323B8D"/>
                </a:solidFill>
                <a:latin typeface="Francker CYR Condensed Regular" panose="020B0706040704040203" pitchFamily="34" charset="-52"/>
                <a:cs typeface="Gotham Pro Medium" pitchFamily="50" charset="0"/>
              </a:rPr>
              <a:t>Испытания на морозостойкость</a:t>
            </a:r>
          </a:p>
        </p:txBody>
      </p:sp>
      <p:sp>
        <p:nvSpPr>
          <p:cNvPr id="11" name="Заголовок 1"/>
          <p:cNvSpPr txBox="1">
            <a:spLocks/>
          </p:cNvSpPr>
          <p:nvPr/>
        </p:nvSpPr>
        <p:spPr>
          <a:xfrm>
            <a:off x="513041" y="915566"/>
            <a:ext cx="7626350" cy="41987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100" b="1" dirty="0" smtClean="0">
                <a:solidFill>
                  <a:prstClr val="black"/>
                </a:solidFill>
                <a:latin typeface="Arial" panose="020B0604020202020204" pitchFamily="34" charset="0"/>
                <a:cs typeface="Arial" panose="020B0604020202020204" pitchFamily="34" charset="0"/>
              </a:rPr>
              <a:t>Образцы </a:t>
            </a:r>
            <a:r>
              <a:rPr lang="ru-RU" sz="1100" b="1" dirty="0">
                <a:solidFill>
                  <a:prstClr val="black"/>
                </a:solidFill>
                <a:latin typeface="Arial" panose="020B0604020202020204" pitchFamily="34" charset="0"/>
                <a:cs typeface="Arial" panose="020B0604020202020204" pitchFamily="34" charset="0"/>
              </a:rPr>
              <a:t>испытаны на жесткость в соответствии с EN 12697-26 методом IT-CY  "Испытание                             с приложением косвенного растяжения к цилиндрическим образцам"</a:t>
            </a:r>
          </a:p>
        </p:txBody>
      </p:sp>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458" y="3486458"/>
            <a:ext cx="4826782" cy="1489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2501" y="1347614"/>
            <a:ext cx="3892696" cy="204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685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 xmlns:a16="http://schemas.microsoft.com/office/drawing/2014/main" id="{6EC207FC-86DF-DE49-B982-A2CC8F5E3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 y="1526"/>
            <a:ext cx="9137589" cy="5141974"/>
          </a:xfrm>
          <a:prstGeom prst="rect">
            <a:avLst/>
          </a:prstGeom>
        </p:spPr>
      </p:pic>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16</a:t>
            </a:fld>
            <a:endParaRPr lang="ru-RU" sz="1400" dirty="0">
              <a:solidFill>
                <a:srgbClr val="323B8D"/>
              </a:solidFill>
              <a:latin typeface="Gotham Pro Medium" pitchFamily="50" charset="0"/>
              <a:cs typeface="Gotham Pro Medium" pitchFamily="50" charset="0"/>
            </a:endParaRPr>
          </a:p>
        </p:txBody>
      </p:sp>
      <p:sp>
        <p:nvSpPr>
          <p:cNvPr id="12" name="TextBox 11"/>
          <p:cNvSpPr txBox="1"/>
          <p:nvPr/>
        </p:nvSpPr>
        <p:spPr>
          <a:xfrm>
            <a:off x="1619672" y="411510"/>
            <a:ext cx="6624736" cy="461665"/>
          </a:xfrm>
          <a:prstGeom prst="rect">
            <a:avLst/>
          </a:prstGeom>
          <a:noFill/>
        </p:spPr>
        <p:txBody>
          <a:bodyPr wrap="square" rtlCol="0">
            <a:spAutoFit/>
          </a:bodyPr>
          <a:lstStyle/>
          <a:p>
            <a:r>
              <a:rPr lang="ru-RU" sz="2400" dirty="0" smtClean="0">
                <a:solidFill>
                  <a:srgbClr val="323B8D"/>
                </a:solidFill>
                <a:latin typeface="Francker CYR Condensed Regular" panose="020B0706040704040203" pitchFamily="34" charset="-52"/>
                <a:cs typeface="Gotham Pro Medium" pitchFamily="50" charset="0"/>
              </a:rPr>
              <a:t>Усталостные испытания БГТУ им. Шухова</a:t>
            </a:r>
            <a:endParaRPr lang="ru-RU" sz="2400" dirty="0">
              <a:solidFill>
                <a:srgbClr val="323B8D"/>
              </a:solidFill>
              <a:latin typeface="Francker CYR Condensed Regular" panose="020B0706040704040203" pitchFamily="34" charset="-52"/>
              <a:cs typeface="Gotham Pro Medium" pitchFamily="50" charset="0"/>
            </a:endParaRPr>
          </a:p>
        </p:txBody>
      </p:sp>
      <p:pic>
        <p:nvPicPr>
          <p:cNvPr id="13" name="Изображение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247" y="987574"/>
            <a:ext cx="2771649" cy="3651870"/>
          </a:xfrm>
          <a:prstGeom prst="rect">
            <a:avLst/>
          </a:prstGeom>
        </p:spPr>
      </p:pic>
      <p:pic>
        <p:nvPicPr>
          <p:cNvPr id="14" name="Изображение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20" y="2063513"/>
            <a:ext cx="4608512" cy="868277"/>
          </a:xfrm>
          <a:prstGeom prst="rect">
            <a:avLst/>
          </a:prstGeom>
        </p:spPr>
      </p:pic>
      <p:pic>
        <p:nvPicPr>
          <p:cNvPr id="15" name="Изображение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1920" y="920930"/>
            <a:ext cx="4644008" cy="1362788"/>
          </a:xfrm>
          <a:prstGeom prst="rect">
            <a:avLst/>
          </a:prstGeom>
        </p:spPr>
      </p:pic>
      <p:pic>
        <p:nvPicPr>
          <p:cNvPr id="16" name="Изображение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1921" y="2949677"/>
            <a:ext cx="4608512" cy="702193"/>
          </a:xfrm>
          <a:prstGeom prst="rect">
            <a:avLst/>
          </a:prstGeom>
        </p:spPr>
      </p:pic>
      <p:pic>
        <p:nvPicPr>
          <p:cNvPr id="17" name="Изображение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51920" y="3709427"/>
            <a:ext cx="4608512" cy="734531"/>
          </a:xfrm>
          <a:prstGeom prst="rect">
            <a:avLst/>
          </a:prstGeom>
        </p:spPr>
      </p:pic>
    </p:spTree>
    <p:extLst>
      <p:ext uri="{BB962C8B-B14F-4D97-AF65-F5344CB8AC3E}">
        <p14:creationId xmlns:p14="http://schemas.microsoft.com/office/powerpoint/2010/main" val="728495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7" y="1526"/>
            <a:ext cx="9137589" cy="5141974"/>
          </a:xfrm>
          <a:prstGeom prst="rect">
            <a:avLst/>
          </a:prstGeom>
        </p:spPr>
      </p:pic>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17</a:t>
            </a:fld>
            <a:endParaRPr lang="ru-RU" sz="1400" dirty="0">
              <a:solidFill>
                <a:srgbClr val="323B8D"/>
              </a:solidFill>
              <a:latin typeface="Gotham Pro Medium" pitchFamily="50" charset="0"/>
              <a:cs typeface="Gotham Pro Medium" pitchFamily="50" charset="0"/>
            </a:endParaRPr>
          </a:p>
        </p:txBody>
      </p:sp>
      <p:sp>
        <p:nvSpPr>
          <p:cNvPr id="9" name="TextBox 8"/>
          <p:cNvSpPr txBox="1"/>
          <p:nvPr/>
        </p:nvSpPr>
        <p:spPr>
          <a:xfrm>
            <a:off x="1475655" y="411510"/>
            <a:ext cx="7173571" cy="400110"/>
          </a:xfrm>
          <a:prstGeom prst="rect">
            <a:avLst/>
          </a:prstGeom>
          <a:noFill/>
        </p:spPr>
        <p:txBody>
          <a:bodyPr wrap="square" rtlCol="0">
            <a:spAutoFit/>
          </a:bodyPr>
          <a:lstStyle/>
          <a:p>
            <a:r>
              <a:rPr lang="ru-RU" sz="2000" dirty="0">
                <a:solidFill>
                  <a:srgbClr val="323B8D"/>
                </a:solidFill>
                <a:latin typeface="Francker CYR Condensed Regular" panose="020B0706040704040203" pitchFamily="34" charset="-52"/>
                <a:cs typeface="Gotham Pro Medium" pitchFamily="50" charset="0"/>
              </a:rPr>
              <a:t>Опыт и география применения</a:t>
            </a:r>
          </a:p>
        </p:txBody>
      </p:sp>
      <p:sp>
        <p:nvSpPr>
          <p:cNvPr id="8" name="Прямоугольник 7"/>
          <p:cNvSpPr/>
          <p:nvPr/>
        </p:nvSpPr>
        <p:spPr>
          <a:xfrm>
            <a:off x="510574" y="3118197"/>
            <a:ext cx="7373794"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rgbClr val="1174BA"/>
                </a:solidFill>
                <a:effectLst/>
                <a:uLnTx/>
                <a:uFillTx/>
                <a:latin typeface="Francker W10" panose="020B0804050704040203" pitchFamily="34" charset="0"/>
                <a:ea typeface="+mn-ea"/>
                <a:cs typeface="+mn-cs"/>
              </a:rPr>
              <a:t>С применением выпускаемых ООО «НТС» модификаторов успешно устроено </a:t>
            </a:r>
            <a:r>
              <a:rPr kumimoji="0" lang="ru-RU" sz="1200" b="1" i="0" u="none" strike="noStrike" kern="1200" cap="none" spc="0" normalizeH="0" baseline="0" noProof="0" dirty="0">
                <a:ln>
                  <a:noFill/>
                </a:ln>
                <a:solidFill>
                  <a:srgbClr val="1174BA"/>
                </a:solidFill>
                <a:effectLst/>
                <a:uLnTx/>
                <a:uFillTx/>
                <a:latin typeface="Francker W10" panose="020B0804050704040203" pitchFamily="34" charset="0"/>
                <a:ea typeface="+mn-ea"/>
                <a:cs typeface="+mn-cs"/>
              </a:rPr>
              <a:t>более 3 миллионов квадратных метров асфальтобетонного покрытия.</a:t>
            </a:r>
          </a:p>
        </p:txBody>
      </p:sp>
      <p:sp>
        <p:nvSpPr>
          <p:cNvPr id="10" name="object 2"/>
          <p:cNvSpPr/>
          <p:nvPr/>
        </p:nvSpPr>
        <p:spPr>
          <a:xfrm>
            <a:off x="561374" y="1138129"/>
            <a:ext cx="3083318" cy="186567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Прямоугольник 10"/>
          <p:cNvSpPr/>
          <p:nvPr/>
        </p:nvSpPr>
        <p:spPr>
          <a:xfrm>
            <a:off x="3669699" y="1147015"/>
            <a:ext cx="4152247" cy="21236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smtClean="0">
              <a:ln>
                <a:noFill/>
              </a:ln>
              <a:solidFill>
                <a:prstClr val="black"/>
              </a:solidFill>
              <a:effectLst/>
              <a:uLnTx/>
              <a:uFillTx/>
              <a:latin typeface="Francker W10" panose="020B080405070404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Francker W10" panose="020B0804050704040203" pitchFamily="34" charset="0"/>
                <a:ea typeface="+mn-ea"/>
                <a:cs typeface="+mn-cs"/>
              </a:rPr>
              <a:t>Модификаторы</a:t>
            </a:r>
            <a:r>
              <a:rPr kumimoji="0" lang="ru-RU" sz="1200" b="0" i="0" u="none" strike="noStrike" kern="1200" cap="none" spc="0" normalizeH="0" baseline="0" noProof="0" dirty="0">
                <a:ln>
                  <a:noFill/>
                </a:ln>
                <a:solidFill>
                  <a:prstClr val="black"/>
                </a:solidFill>
                <a:effectLst/>
                <a:uLnTx/>
                <a:uFillTx/>
                <a:latin typeface="Francker W10" panose="020B0804050704040203" pitchFamily="34" charset="0"/>
                <a:ea typeface="+mn-ea"/>
                <a:cs typeface="+mn-cs"/>
              </a:rPr>
              <a:t>, производимые ООО «НТС», успешно </a:t>
            </a:r>
            <a:r>
              <a:rPr kumimoji="0" lang="ru-RU" sz="1200" b="0" i="0" u="none" strike="noStrike" kern="1200" cap="none" spc="0" normalizeH="0" baseline="0" noProof="0" dirty="0" smtClean="0">
                <a:ln>
                  <a:noFill/>
                </a:ln>
                <a:solidFill>
                  <a:prstClr val="black"/>
                </a:solidFill>
                <a:effectLst/>
                <a:uLnTx/>
                <a:uFillTx/>
                <a:latin typeface="Francker W10" panose="020B0804050704040203" pitchFamily="34" charset="0"/>
                <a:ea typeface="+mn-ea"/>
                <a:cs typeface="+mn-cs"/>
              </a:rPr>
              <a:t>внедряются на </a:t>
            </a:r>
            <a:r>
              <a:rPr kumimoji="0" lang="ru-RU" sz="1200" b="0" i="0" u="none" strike="noStrike" kern="1200" cap="none" spc="0" normalizeH="0" baseline="0" noProof="0" dirty="0">
                <a:ln>
                  <a:noFill/>
                </a:ln>
                <a:solidFill>
                  <a:prstClr val="black"/>
                </a:solidFill>
                <a:effectLst/>
                <a:uLnTx/>
                <a:uFillTx/>
                <a:latin typeface="Francker W10" panose="020B0804050704040203" pitchFamily="34" charset="0"/>
                <a:ea typeface="+mn-ea"/>
                <a:cs typeface="+mn-cs"/>
              </a:rPr>
              <a:t>территории следующих регионов</a:t>
            </a:r>
            <a:r>
              <a:rPr kumimoji="0" lang="ru-RU" sz="1200" b="0" i="0" u="none" strike="noStrike" kern="1200" cap="none" spc="0" normalizeH="0" baseline="0" noProof="0" dirty="0" smtClean="0">
                <a:ln>
                  <a:noFill/>
                </a:ln>
                <a:solidFill>
                  <a:prstClr val="black"/>
                </a:solidFill>
                <a:effectLst/>
                <a:uLnTx/>
                <a:uFillTx/>
                <a:latin typeface="Francker W10" panose="020B0804050704040203" pitchFamily="34" charset="0"/>
                <a:ea typeface="+mn-ea"/>
                <a:cs typeface="+mn-cs"/>
              </a:rPr>
              <a:t>: </a:t>
            </a:r>
            <a:r>
              <a:rPr kumimoji="0" lang="ru-RU" sz="1200" b="1" i="1" u="none" strike="noStrike" kern="1200" cap="none" spc="0" normalizeH="0" baseline="0" noProof="0" dirty="0">
                <a:ln>
                  <a:noFill/>
                </a:ln>
                <a:solidFill>
                  <a:prstClr val="black"/>
                </a:solidFill>
                <a:effectLst/>
                <a:uLnTx/>
                <a:uFillTx/>
                <a:latin typeface="Francker W10" panose="020B0804050704040203" pitchFamily="34" charset="0"/>
                <a:ea typeface="+mn-ea"/>
                <a:cs typeface="+mn-cs"/>
              </a:rPr>
              <a:t>Белгородская область, Орловская область, Курская область, Калужская область, Рязанская область</a:t>
            </a:r>
            <a:r>
              <a:rPr kumimoji="0" lang="ru-RU" sz="1200" b="1" i="1" u="none" strike="noStrike" kern="1200" cap="none" spc="0" normalizeH="0" baseline="0" noProof="0" dirty="0" smtClean="0">
                <a:ln>
                  <a:noFill/>
                </a:ln>
                <a:solidFill>
                  <a:prstClr val="black"/>
                </a:solidFill>
                <a:effectLst/>
                <a:uLnTx/>
                <a:uFillTx/>
                <a:latin typeface="Francker W10" panose="020B0804050704040203" pitchFamily="34" charset="0"/>
                <a:ea typeface="+mn-ea"/>
                <a:cs typeface="+mn-cs"/>
              </a:rPr>
              <a:t>, Тульская область, Калининградская</a:t>
            </a:r>
            <a:r>
              <a:rPr kumimoji="0" lang="ru-RU" sz="1200" b="1" i="1" u="none" strike="noStrike" kern="1200" cap="none" spc="0" normalizeH="0" noProof="0" dirty="0" smtClean="0">
                <a:ln>
                  <a:noFill/>
                </a:ln>
                <a:solidFill>
                  <a:prstClr val="black"/>
                </a:solidFill>
                <a:effectLst/>
                <a:uLnTx/>
                <a:uFillTx/>
                <a:latin typeface="Francker W10" panose="020B0804050704040203" pitchFamily="34" charset="0"/>
                <a:ea typeface="+mn-ea"/>
                <a:cs typeface="+mn-cs"/>
              </a:rPr>
              <a:t> область,</a:t>
            </a:r>
            <a:r>
              <a:rPr kumimoji="0" lang="ru-RU" sz="1200" b="1" i="1" u="none" strike="noStrike" kern="1200" cap="none" spc="0" normalizeH="0" baseline="0" noProof="0" dirty="0" smtClean="0">
                <a:ln>
                  <a:noFill/>
                </a:ln>
                <a:solidFill>
                  <a:prstClr val="black"/>
                </a:solidFill>
                <a:effectLst/>
                <a:uLnTx/>
                <a:uFillTx/>
                <a:latin typeface="Francker W10" panose="020B0804050704040203" pitchFamily="34" charset="0"/>
                <a:ea typeface="+mn-ea"/>
                <a:cs typeface="+mn-cs"/>
              </a:rPr>
              <a:t> </a:t>
            </a:r>
            <a:r>
              <a:rPr kumimoji="0" lang="ru-RU" sz="1200" b="1" i="1" u="none" strike="noStrike" kern="1200" cap="none" spc="0" normalizeH="0" baseline="0" noProof="0" dirty="0">
                <a:ln>
                  <a:noFill/>
                </a:ln>
                <a:solidFill>
                  <a:prstClr val="black"/>
                </a:solidFill>
                <a:effectLst/>
                <a:uLnTx/>
                <a:uFillTx/>
                <a:latin typeface="Francker W10" panose="020B0804050704040203" pitchFamily="34" charset="0"/>
                <a:ea typeface="+mn-ea"/>
                <a:cs typeface="+mn-cs"/>
              </a:rPr>
              <a:t>Волгоградская область, Самарская область, Ленинградская область, Челябинская  область, Ставропольский край, Алтайский край, республики Дагестан и Татарстан и другие</a:t>
            </a:r>
            <a:r>
              <a:rPr kumimoji="0" lang="ru-RU" sz="1200" b="1" i="1" u="none" strike="noStrike" kern="1200" cap="none" spc="0" normalizeH="0" baseline="0" noProof="0" dirty="0" smtClean="0">
                <a:ln>
                  <a:noFill/>
                </a:ln>
                <a:solidFill>
                  <a:prstClr val="black"/>
                </a:solidFill>
                <a:effectLst/>
                <a:uLnTx/>
                <a:uFillTx/>
                <a:latin typeface="Francker W10" panose="020B0804050704040203"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200" b="1" i="1" u="none" strike="noStrike" kern="1200" cap="none" spc="0" normalizeH="0" baseline="0" noProof="0" dirty="0">
              <a:ln>
                <a:noFill/>
              </a:ln>
              <a:solidFill>
                <a:prstClr val="black"/>
              </a:solidFill>
              <a:effectLst/>
              <a:uLnTx/>
              <a:uFillTx/>
              <a:latin typeface="Francker W10" panose="020B0804050704040203" pitchFamily="34" charset="0"/>
              <a:ea typeface="+mn-ea"/>
              <a:cs typeface="+mn-cs"/>
            </a:endParaRPr>
          </a:p>
        </p:txBody>
      </p:sp>
      <p:pic>
        <p:nvPicPr>
          <p:cNvPr id="12" name="Изображение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3594132"/>
            <a:ext cx="1901186" cy="1425889"/>
          </a:xfrm>
          <a:prstGeom prst="rect">
            <a:avLst/>
          </a:prstGeom>
        </p:spPr>
      </p:pic>
      <p:pic>
        <p:nvPicPr>
          <p:cNvPr id="13" name="Изображение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7284" y="3594132"/>
            <a:ext cx="1901186" cy="1425889"/>
          </a:xfrm>
          <a:prstGeom prst="rect">
            <a:avLst/>
          </a:prstGeom>
        </p:spPr>
      </p:pic>
      <p:pic>
        <p:nvPicPr>
          <p:cNvPr id="14" name="Изображение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0760" y="3594133"/>
            <a:ext cx="1901186" cy="1425889"/>
          </a:xfrm>
          <a:prstGeom prst="rect">
            <a:avLst/>
          </a:prstGeom>
        </p:spPr>
      </p:pic>
    </p:spTree>
    <p:extLst>
      <p:ext uri="{BB962C8B-B14F-4D97-AF65-F5344CB8AC3E}">
        <p14:creationId xmlns:p14="http://schemas.microsoft.com/office/powerpoint/2010/main" val="166419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 y="762"/>
            <a:ext cx="9137589" cy="5141974"/>
          </a:xfrm>
          <a:prstGeom prst="rect">
            <a:avLst/>
          </a:prstGeom>
        </p:spPr>
      </p:pic>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18</a:t>
            </a:fld>
            <a:endParaRPr lang="ru-RU" sz="1400" dirty="0">
              <a:solidFill>
                <a:srgbClr val="323B8D"/>
              </a:solidFill>
              <a:latin typeface="Gotham Pro Medium" pitchFamily="50" charset="0"/>
              <a:cs typeface="Gotham Pro Medium" pitchFamily="50" charset="0"/>
            </a:endParaRPr>
          </a:p>
        </p:txBody>
      </p:sp>
      <p:sp>
        <p:nvSpPr>
          <p:cNvPr id="9" name="TextBox 8"/>
          <p:cNvSpPr txBox="1"/>
          <p:nvPr/>
        </p:nvSpPr>
        <p:spPr>
          <a:xfrm>
            <a:off x="1475655" y="411510"/>
            <a:ext cx="7173571" cy="400110"/>
          </a:xfrm>
          <a:prstGeom prst="rect">
            <a:avLst/>
          </a:prstGeom>
          <a:noFill/>
        </p:spPr>
        <p:txBody>
          <a:bodyPr wrap="square" rtlCol="0">
            <a:spAutoFit/>
          </a:bodyPr>
          <a:lstStyle/>
          <a:p>
            <a:r>
              <a:rPr lang="ru-RU" sz="2000" dirty="0">
                <a:solidFill>
                  <a:srgbClr val="323B8D"/>
                </a:solidFill>
                <a:latin typeface="Francker CYR Condensed Regular" panose="020B0706040704040203" pitchFamily="34" charset="-52"/>
                <a:cs typeface="Gotham Pro Medium" pitchFamily="50" charset="0"/>
              </a:rPr>
              <a:t>Конкурентные преимущества</a:t>
            </a:r>
          </a:p>
        </p:txBody>
      </p:sp>
      <p:sp>
        <p:nvSpPr>
          <p:cNvPr id="15" name="Прямоугольник 14"/>
          <p:cNvSpPr/>
          <p:nvPr/>
        </p:nvSpPr>
        <p:spPr>
          <a:xfrm>
            <a:off x="607248" y="915566"/>
            <a:ext cx="7349128" cy="1384995"/>
          </a:xfrm>
          <a:prstGeom prst="rect">
            <a:avLst/>
          </a:prstGeom>
        </p:spPr>
        <p:txBody>
          <a:bodyPr wrap="square">
            <a:spAutoFit/>
          </a:bodyPr>
          <a:lstStyle/>
          <a:p>
            <a:pPr algn="just"/>
            <a:r>
              <a:rPr lang="ru-RU" sz="1400" b="1" spc="25" dirty="0" smtClean="0">
                <a:solidFill>
                  <a:srgbClr val="0072BC"/>
                </a:solidFill>
                <a:latin typeface="Calibri" panose="020F0502020204030204" pitchFamily="34" charset="0"/>
                <a:cs typeface="Cambria"/>
              </a:rPr>
              <a:t>1. Для производства модификатора ЭЛАДОРМ используется только АПДДР </a:t>
            </a:r>
            <a:r>
              <a:rPr lang="ru-RU" sz="1400" b="1" spc="25" dirty="0">
                <a:solidFill>
                  <a:srgbClr val="0072BC"/>
                </a:solidFill>
                <a:latin typeface="Calibri" panose="020F0502020204030204" pitchFamily="34" charset="0"/>
                <a:cs typeface="Cambria"/>
              </a:rPr>
              <a:t>(</a:t>
            </a:r>
            <a:r>
              <a:rPr lang="ru-RU" sz="1400" b="1" spc="25" dirty="0" smtClean="0">
                <a:solidFill>
                  <a:srgbClr val="0072BC"/>
                </a:solidFill>
                <a:latin typeface="Calibri" panose="020F0502020204030204" pitchFamily="34" charset="0"/>
                <a:cs typeface="Cambria"/>
              </a:rPr>
              <a:t>активный порошок </a:t>
            </a:r>
            <a:r>
              <a:rPr lang="ru-RU" sz="1400" b="1" spc="25" dirty="0">
                <a:solidFill>
                  <a:srgbClr val="0072BC"/>
                </a:solidFill>
                <a:latin typeface="Calibri" panose="020F0502020204030204" pitchFamily="34" charset="0"/>
                <a:cs typeface="Cambria"/>
              </a:rPr>
              <a:t>дискретно девулканизированной </a:t>
            </a:r>
            <a:r>
              <a:rPr lang="ru-RU" sz="1400" b="1" spc="25" dirty="0" smtClean="0">
                <a:solidFill>
                  <a:srgbClr val="0072BC"/>
                </a:solidFill>
                <a:latin typeface="Calibri" panose="020F0502020204030204" pitchFamily="34" charset="0"/>
                <a:cs typeface="Cambria"/>
              </a:rPr>
              <a:t>резины) </a:t>
            </a:r>
            <a:r>
              <a:rPr lang="ru-RU" sz="1400" spc="25" dirty="0" smtClean="0">
                <a:latin typeface="Calibri" panose="020F0502020204030204" pitchFamily="34" charset="0"/>
                <a:cs typeface="Cambria"/>
              </a:rPr>
              <a:t>В соответствии с требованиями ГОСТ Р 55419-2013, для производства модификатора необходимо применять АПДДР. Обычный резиновый порошок, полученный на ножевых дробилках или вальцах, не подходит для производства качественного модификатора. ООО «НТС» активирует резиновый </a:t>
            </a:r>
            <a:r>
              <a:rPr lang="ru-RU" sz="1400" spc="25" dirty="0">
                <a:latin typeface="Calibri" panose="020F0502020204030204" pitchFamily="34" charset="0"/>
                <a:cs typeface="Cambria"/>
              </a:rPr>
              <a:t>порошок </a:t>
            </a:r>
            <a:r>
              <a:rPr lang="ru-RU" sz="1400" spc="25" dirty="0" smtClean="0">
                <a:latin typeface="Calibri" panose="020F0502020204030204" pitchFamily="34" charset="0"/>
                <a:cs typeface="Cambria"/>
              </a:rPr>
              <a:t>на собственном </a:t>
            </a:r>
            <a:r>
              <a:rPr lang="ru-RU" sz="1400" spc="25" dirty="0">
                <a:latin typeface="Calibri" panose="020F0502020204030204" pitchFamily="34" charset="0"/>
                <a:cs typeface="Cambria"/>
              </a:rPr>
              <a:t>производстве, </a:t>
            </a:r>
            <a:r>
              <a:rPr lang="ru-RU" sz="1400" spc="25" dirty="0" smtClean="0">
                <a:latin typeface="Calibri" panose="020F0502020204030204" pitchFamily="34" charset="0"/>
                <a:cs typeface="Cambria"/>
              </a:rPr>
              <a:t>путем переработки РК на </a:t>
            </a:r>
            <a:r>
              <a:rPr lang="ru-RU" sz="1400" spc="25" dirty="0" err="1" smtClean="0">
                <a:latin typeface="Calibri" panose="020F0502020204030204" pitchFamily="34" charset="0"/>
                <a:cs typeface="Cambria"/>
              </a:rPr>
              <a:t>диспергаторах</a:t>
            </a:r>
            <a:r>
              <a:rPr lang="ru-RU" sz="1400" spc="25" dirty="0" smtClean="0">
                <a:latin typeface="Calibri" panose="020F0502020204030204" pitchFamily="34" charset="0"/>
                <a:cs typeface="Cambria"/>
              </a:rPr>
              <a:t>.</a:t>
            </a:r>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1173" y="2528291"/>
            <a:ext cx="2155199" cy="1973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2237" y="2503606"/>
            <a:ext cx="2173692" cy="1969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Прямоугольник 17"/>
          <p:cNvSpPr/>
          <p:nvPr/>
        </p:nvSpPr>
        <p:spPr>
          <a:xfrm>
            <a:off x="1026211" y="4496802"/>
            <a:ext cx="3095372" cy="523220"/>
          </a:xfrm>
          <a:prstGeom prst="rect">
            <a:avLst/>
          </a:prstGeom>
        </p:spPr>
        <p:txBody>
          <a:bodyPr wrap="square">
            <a:spAutoFit/>
          </a:bodyPr>
          <a:lstStyle/>
          <a:p>
            <a:pPr algn="ctr"/>
            <a:r>
              <a:rPr lang="ru-RU" sz="1400" b="1" spc="25" dirty="0" smtClean="0">
                <a:solidFill>
                  <a:srgbClr val="0072BC"/>
                </a:solidFill>
                <a:latin typeface="Calibri" panose="020F0502020204030204" pitchFamily="34" charset="0"/>
                <a:cs typeface="Cambria"/>
              </a:rPr>
              <a:t>Исходное сырье – резиновый порошок фракции 0,63 мм.</a:t>
            </a:r>
            <a:endParaRPr lang="ru-RU" sz="1400" spc="25" dirty="0" smtClean="0">
              <a:latin typeface="Calibri" panose="020F0502020204030204" pitchFamily="34" charset="0"/>
              <a:cs typeface="Cambria"/>
            </a:endParaRPr>
          </a:p>
        </p:txBody>
      </p:sp>
      <p:sp>
        <p:nvSpPr>
          <p:cNvPr id="19" name="Прямоугольник 18"/>
          <p:cNvSpPr/>
          <p:nvPr/>
        </p:nvSpPr>
        <p:spPr>
          <a:xfrm>
            <a:off x="5123486" y="4654967"/>
            <a:ext cx="2277837" cy="307777"/>
          </a:xfrm>
          <a:prstGeom prst="rect">
            <a:avLst/>
          </a:prstGeom>
        </p:spPr>
        <p:txBody>
          <a:bodyPr wrap="square">
            <a:spAutoFit/>
          </a:bodyPr>
          <a:lstStyle/>
          <a:p>
            <a:pPr algn="ctr"/>
            <a:r>
              <a:rPr lang="ru-RU" sz="1400" b="1" spc="25" dirty="0" smtClean="0">
                <a:solidFill>
                  <a:srgbClr val="0072BC"/>
                </a:solidFill>
                <a:latin typeface="Calibri" panose="020F0502020204030204" pitchFamily="34" charset="0"/>
                <a:cs typeface="Cambria"/>
              </a:rPr>
              <a:t>АПДДР</a:t>
            </a:r>
            <a:endParaRPr lang="ru-RU" sz="1400" spc="25" dirty="0" smtClean="0">
              <a:latin typeface="Calibri" panose="020F0502020204030204" pitchFamily="34" charset="0"/>
              <a:cs typeface="Cambria"/>
            </a:endParaRPr>
          </a:p>
        </p:txBody>
      </p:sp>
    </p:spTree>
    <p:extLst>
      <p:ext uri="{BB962C8B-B14F-4D97-AF65-F5344CB8AC3E}">
        <p14:creationId xmlns:p14="http://schemas.microsoft.com/office/powerpoint/2010/main" val="1517685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 y="762"/>
            <a:ext cx="9137589" cy="5141974"/>
          </a:xfrm>
          <a:prstGeom prst="rect">
            <a:avLst/>
          </a:prstGeom>
        </p:spPr>
      </p:pic>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19</a:t>
            </a:fld>
            <a:endParaRPr lang="ru-RU" sz="1400" dirty="0">
              <a:solidFill>
                <a:srgbClr val="323B8D"/>
              </a:solidFill>
              <a:latin typeface="Gotham Pro Medium" pitchFamily="50" charset="0"/>
              <a:cs typeface="Gotham Pro Medium" pitchFamily="50" charset="0"/>
            </a:endParaRPr>
          </a:p>
        </p:txBody>
      </p:sp>
      <p:sp>
        <p:nvSpPr>
          <p:cNvPr id="9" name="TextBox 8"/>
          <p:cNvSpPr txBox="1"/>
          <p:nvPr/>
        </p:nvSpPr>
        <p:spPr>
          <a:xfrm>
            <a:off x="1475655" y="411510"/>
            <a:ext cx="7173571" cy="400110"/>
          </a:xfrm>
          <a:prstGeom prst="rect">
            <a:avLst/>
          </a:prstGeom>
          <a:noFill/>
        </p:spPr>
        <p:txBody>
          <a:bodyPr wrap="square" rtlCol="0">
            <a:spAutoFit/>
          </a:bodyPr>
          <a:lstStyle/>
          <a:p>
            <a:r>
              <a:rPr lang="ru-RU" sz="2000" dirty="0">
                <a:solidFill>
                  <a:srgbClr val="323B8D"/>
                </a:solidFill>
                <a:latin typeface="Francker CYR Condensed Regular" panose="020B0706040704040203" pitchFamily="34" charset="-52"/>
                <a:cs typeface="Gotham Pro Medium" pitchFamily="50" charset="0"/>
              </a:rPr>
              <a:t>Конкурентные преимущества</a:t>
            </a:r>
          </a:p>
        </p:txBody>
      </p:sp>
      <p:sp>
        <p:nvSpPr>
          <p:cNvPr id="10" name="Прямоугольник 9"/>
          <p:cNvSpPr/>
          <p:nvPr/>
        </p:nvSpPr>
        <p:spPr>
          <a:xfrm>
            <a:off x="607248" y="1160145"/>
            <a:ext cx="7205112" cy="1815882"/>
          </a:xfrm>
          <a:prstGeom prst="rect">
            <a:avLst/>
          </a:prstGeom>
        </p:spPr>
        <p:txBody>
          <a:bodyPr wrap="square">
            <a:spAutoFit/>
          </a:bodyPr>
          <a:lstStyle/>
          <a:p>
            <a:pPr algn="just"/>
            <a:r>
              <a:rPr lang="ru-RU" sz="1400" b="1" spc="25" dirty="0" smtClean="0">
                <a:solidFill>
                  <a:srgbClr val="0072BC"/>
                </a:solidFill>
                <a:latin typeface="Calibri" panose="020F0502020204030204" pitchFamily="34" charset="0"/>
                <a:cs typeface="Cambria"/>
              </a:rPr>
              <a:t>2. Качественное исходное сырье. </a:t>
            </a:r>
          </a:p>
          <a:p>
            <a:pPr algn="just"/>
            <a:r>
              <a:rPr lang="ru-RU" sz="1600" spc="25" dirty="0" smtClean="0">
                <a:latin typeface="Calibri" panose="020F0502020204030204" pitchFamily="34" charset="0"/>
                <a:cs typeface="Cambria"/>
              </a:rPr>
              <a:t>Для производства модификатора ЭЛАДОРМ используется преимущественно шинная крошка, полученная путем переработки грузовых импортных и отечественных покрышек. Наличие сортировки исходного сырья является обязательным условием для поставщиков резиновой крошки для ООО «НТС».</a:t>
            </a:r>
          </a:p>
          <a:p>
            <a:pPr algn="just"/>
            <a:r>
              <a:rPr lang="ru-RU" sz="1600" spc="25" dirty="0" smtClean="0">
                <a:latin typeface="Calibri" panose="020F0502020204030204" pitchFamily="34" charset="0"/>
                <a:cs typeface="Cambria"/>
              </a:rPr>
              <a:t>Вся поставляемая резиновая крошка проходит испытания на соответствие предъявляемым требованиям в Центре лабораторных испытаний ООО «НТС»</a:t>
            </a: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3219822"/>
            <a:ext cx="3717262" cy="1650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443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 y="762"/>
            <a:ext cx="9137589" cy="5141974"/>
          </a:xfrm>
          <a:prstGeom prst="rect">
            <a:avLst/>
          </a:prstGeom>
        </p:spPr>
      </p:pic>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2</a:t>
            </a:fld>
            <a:endParaRPr lang="ru-RU" sz="1400" dirty="0">
              <a:solidFill>
                <a:srgbClr val="323B8D"/>
              </a:solidFill>
              <a:latin typeface="Gotham Pro Medium" pitchFamily="50" charset="0"/>
              <a:cs typeface="Gotham Pro Medium" pitchFamily="50" charset="0"/>
            </a:endParaRPr>
          </a:p>
        </p:txBody>
      </p:sp>
      <p:sp>
        <p:nvSpPr>
          <p:cNvPr id="9" name="TextBox 8"/>
          <p:cNvSpPr txBox="1"/>
          <p:nvPr/>
        </p:nvSpPr>
        <p:spPr>
          <a:xfrm>
            <a:off x="1475656" y="411510"/>
            <a:ext cx="6624736" cy="477054"/>
          </a:xfrm>
          <a:prstGeom prst="rect">
            <a:avLst/>
          </a:prstGeom>
          <a:noFill/>
        </p:spPr>
        <p:txBody>
          <a:bodyPr wrap="square" rtlCol="0">
            <a:spAutoFit/>
          </a:bodyPr>
          <a:lstStyle/>
          <a:p>
            <a:r>
              <a:rPr lang="ru-RU" sz="2500" dirty="0">
                <a:solidFill>
                  <a:srgbClr val="323B8D"/>
                </a:solidFill>
                <a:latin typeface="Francker CYR Condensed Regular" panose="020B0706040704040203" pitchFamily="34" charset="-52"/>
                <a:cs typeface="Gotham Pro Medium" pitchFamily="50" charset="0"/>
              </a:rPr>
              <a:t>Оценка эффективности модификаторов</a:t>
            </a:r>
          </a:p>
        </p:txBody>
      </p:sp>
      <p:pic>
        <p:nvPicPr>
          <p:cNvPr id="14" name="Изображение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3508618"/>
            <a:ext cx="2267104" cy="1511404"/>
          </a:xfrm>
          <a:prstGeom prst="rect">
            <a:avLst/>
          </a:prstGeom>
        </p:spPr>
      </p:pic>
      <p:pic>
        <p:nvPicPr>
          <p:cNvPr id="15" name="Изображение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9892" y="3363838"/>
            <a:ext cx="2580500" cy="1714618"/>
          </a:xfrm>
          <a:prstGeom prst="rect">
            <a:avLst/>
          </a:prstGeom>
        </p:spPr>
      </p:pic>
      <p:pic>
        <p:nvPicPr>
          <p:cNvPr id="16" name="Изображение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1994" y="1454844"/>
            <a:ext cx="4238194" cy="2413050"/>
          </a:xfrm>
          <a:prstGeom prst="rect">
            <a:avLst/>
          </a:prstGeom>
        </p:spPr>
      </p:pic>
      <p:sp>
        <p:nvSpPr>
          <p:cNvPr id="17" name="Прямоугольник 16"/>
          <p:cNvSpPr/>
          <p:nvPr/>
        </p:nvSpPr>
        <p:spPr>
          <a:xfrm>
            <a:off x="561374" y="915566"/>
            <a:ext cx="7626349" cy="83099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a:ln>
                  <a:noFill/>
                </a:ln>
                <a:solidFill>
                  <a:prstClr val="black"/>
                </a:solidFill>
                <a:effectLst/>
                <a:uLnTx/>
                <a:uFillTx/>
              </a:rPr>
              <a:t>Несмотря на то, что проект существует достаточно давно, наша компания, создана </a:t>
            </a:r>
            <a:r>
              <a:rPr kumimoji="0" lang="ru-RU" sz="1600" b="0" i="0" u="none" strike="noStrike" kern="0" cap="none" spc="0" normalizeH="0" baseline="0" noProof="0" dirty="0" smtClean="0">
                <a:ln>
                  <a:noFill/>
                </a:ln>
                <a:solidFill>
                  <a:prstClr val="black"/>
                </a:solidFill>
                <a:effectLst/>
                <a:uLnTx/>
                <a:uFillTx/>
              </a:rPr>
              <a:t>в середине </a:t>
            </a:r>
            <a:r>
              <a:rPr kumimoji="0" lang="ru-RU" sz="1600" b="0" i="0" u="none" strike="noStrike" kern="0" cap="none" spc="0" normalizeH="0" baseline="0" noProof="0" dirty="0">
                <a:ln>
                  <a:noFill/>
                </a:ln>
                <a:solidFill>
                  <a:prstClr val="black"/>
                </a:solidFill>
                <a:effectLst/>
                <a:uLnTx/>
                <a:uFillTx/>
              </a:rPr>
              <a:t>2015 </a:t>
            </a:r>
            <a:r>
              <a:rPr kumimoji="0" lang="ru-RU" sz="1600" b="0" i="0" u="none" strike="noStrike" kern="0" cap="none" spc="0" normalizeH="0" baseline="0" noProof="0" dirty="0" smtClean="0">
                <a:ln>
                  <a:noFill/>
                </a:ln>
                <a:solidFill>
                  <a:prstClr val="black"/>
                </a:solidFill>
                <a:effectLst/>
                <a:uLnTx/>
                <a:uFillTx/>
              </a:rPr>
              <a:t>года </a:t>
            </a:r>
            <a:r>
              <a:rPr kumimoji="0" lang="ru-RU" sz="1600" b="0" i="0" u="none" strike="noStrike" kern="0" cap="none" spc="0" normalizeH="0" baseline="0" noProof="0" dirty="0">
                <a:ln>
                  <a:noFill/>
                </a:ln>
                <a:solidFill>
                  <a:prstClr val="black"/>
                </a:solidFill>
                <a:effectLst/>
                <a:uLnTx/>
                <a:uFillTx/>
              </a:rPr>
              <a:t>и в настоящий момент управляет проектом по выпуску модификаторов</a:t>
            </a:r>
          </a:p>
        </p:txBody>
      </p:sp>
    </p:spTree>
    <p:extLst>
      <p:ext uri="{BB962C8B-B14F-4D97-AF65-F5344CB8AC3E}">
        <p14:creationId xmlns:p14="http://schemas.microsoft.com/office/powerpoint/2010/main" val="143622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 y="1526"/>
            <a:ext cx="9137589" cy="5141974"/>
          </a:xfrm>
          <a:prstGeom prst="rect">
            <a:avLst/>
          </a:prstGeom>
        </p:spPr>
      </p:pic>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20</a:t>
            </a:fld>
            <a:endParaRPr lang="ru-RU" sz="1400" dirty="0">
              <a:solidFill>
                <a:srgbClr val="323B8D"/>
              </a:solidFill>
              <a:latin typeface="Gotham Pro Medium" pitchFamily="50" charset="0"/>
              <a:cs typeface="Gotham Pro Medium" pitchFamily="50" charset="0"/>
            </a:endParaRPr>
          </a:p>
        </p:txBody>
      </p:sp>
      <p:sp>
        <p:nvSpPr>
          <p:cNvPr id="9" name="TextBox 8"/>
          <p:cNvSpPr txBox="1"/>
          <p:nvPr/>
        </p:nvSpPr>
        <p:spPr>
          <a:xfrm>
            <a:off x="1475655" y="411510"/>
            <a:ext cx="7173571" cy="400110"/>
          </a:xfrm>
          <a:prstGeom prst="rect">
            <a:avLst/>
          </a:prstGeom>
          <a:noFill/>
        </p:spPr>
        <p:txBody>
          <a:bodyPr wrap="square" rtlCol="0">
            <a:spAutoFit/>
          </a:bodyPr>
          <a:lstStyle/>
          <a:p>
            <a:r>
              <a:rPr lang="ru-RU" sz="2000" dirty="0">
                <a:solidFill>
                  <a:srgbClr val="323B8D"/>
                </a:solidFill>
                <a:latin typeface="Francker CYR Condensed Regular" panose="020B0706040704040203" pitchFamily="34" charset="-52"/>
                <a:cs typeface="Gotham Pro Medium" pitchFamily="50" charset="0"/>
              </a:rPr>
              <a:t>Конкурентные преимущества</a:t>
            </a:r>
          </a:p>
        </p:txBody>
      </p:sp>
      <p:sp>
        <p:nvSpPr>
          <p:cNvPr id="14" name="Прямоугольник 13"/>
          <p:cNvSpPr/>
          <p:nvPr/>
        </p:nvSpPr>
        <p:spPr>
          <a:xfrm>
            <a:off x="611560" y="913827"/>
            <a:ext cx="7133104" cy="307777"/>
          </a:xfrm>
          <a:prstGeom prst="rect">
            <a:avLst/>
          </a:prstGeom>
        </p:spPr>
        <p:txBody>
          <a:bodyPr wrap="square">
            <a:spAutoFit/>
          </a:bodyPr>
          <a:lstStyle/>
          <a:p>
            <a:pPr algn="just"/>
            <a:r>
              <a:rPr lang="en-US" sz="1400" b="1" spc="25" dirty="0">
                <a:solidFill>
                  <a:srgbClr val="0072BC"/>
                </a:solidFill>
                <a:latin typeface="Calibri" panose="020F0502020204030204" pitchFamily="34" charset="0"/>
                <a:cs typeface="Cambria"/>
              </a:rPr>
              <a:t>3</a:t>
            </a:r>
            <a:r>
              <a:rPr lang="ru-RU" sz="1400" b="1" spc="25" dirty="0" smtClean="0">
                <a:solidFill>
                  <a:srgbClr val="0072BC"/>
                </a:solidFill>
                <a:latin typeface="Calibri" panose="020F0502020204030204" pitchFamily="34" charset="0"/>
                <a:cs typeface="Cambria"/>
              </a:rPr>
              <a:t>. Усовершенствованы производственные процессы и оборудование.</a:t>
            </a:r>
          </a:p>
        </p:txBody>
      </p:sp>
      <p:pic>
        <p:nvPicPr>
          <p:cNvPr id="2" name="Изображение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221604"/>
            <a:ext cx="3024336" cy="1702701"/>
          </a:xfrm>
          <a:prstGeom prst="rect">
            <a:avLst/>
          </a:prstGeom>
        </p:spPr>
      </p:pic>
      <p:pic>
        <p:nvPicPr>
          <p:cNvPr id="3" name="Изображение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9952" y="1240793"/>
            <a:ext cx="2543069" cy="1683512"/>
          </a:xfrm>
          <a:prstGeom prst="rect">
            <a:avLst/>
          </a:prstGeom>
        </p:spPr>
      </p:pic>
      <p:sp>
        <p:nvSpPr>
          <p:cNvPr id="11" name="Прямоугольник 10"/>
          <p:cNvSpPr/>
          <p:nvPr/>
        </p:nvSpPr>
        <p:spPr>
          <a:xfrm>
            <a:off x="663932" y="3085801"/>
            <a:ext cx="7580476" cy="307777"/>
          </a:xfrm>
          <a:prstGeom prst="rect">
            <a:avLst/>
          </a:prstGeom>
        </p:spPr>
        <p:txBody>
          <a:bodyPr wrap="square">
            <a:spAutoFit/>
          </a:bodyPr>
          <a:lstStyle/>
          <a:p>
            <a:pPr algn="just"/>
            <a:r>
              <a:rPr lang="en-US" sz="1400" b="1" spc="25" dirty="0">
                <a:solidFill>
                  <a:srgbClr val="0072BC"/>
                </a:solidFill>
                <a:latin typeface="Calibri" panose="020F0502020204030204" pitchFamily="34" charset="0"/>
                <a:cs typeface="Cambria"/>
              </a:rPr>
              <a:t>4</a:t>
            </a:r>
            <a:r>
              <a:rPr lang="ru-RU" sz="1400" b="1" spc="25" dirty="0" smtClean="0">
                <a:solidFill>
                  <a:srgbClr val="0072BC"/>
                </a:solidFill>
                <a:latin typeface="Calibri" panose="020F0502020204030204" pitchFamily="34" charset="0"/>
                <a:cs typeface="Cambria"/>
              </a:rPr>
              <a:t>. Производство модификатора в гранулированной форме. </a:t>
            </a:r>
          </a:p>
        </p:txBody>
      </p:sp>
      <p:pic>
        <p:nvPicPr>
          <p:cNvPr id="15" name="Picture 5" descr="E:\IMG_1319-01-02-17-10-20.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5690" y="3543001"/>
            <a:ext cx="2016224" cy="1512168"/>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4004984" y="3543001"/>
            <a:ext cx="4239424" cy="1384995"/>
          </a:xfrm>
          <a:prstGeom prst="rect">
            <a:avLst/>
          </a:prstGeom>
        </p:spPr>
        <p:txBody>
          <a:bodyPr wrap="square">
            <a:spAutoFit/>
          </a:bodyPr>
          <a:lstStyle/>
          <a:p>
            <a:r>
              <a:rPr lang="ru-RU" sz="1400" spc="25" dirty="0" smtClean="0">
                <a:latin typeface="Calibri" panose="020F0502020204030204" pitchFamily="34" charset="0"/>
                <a:cs typeface="Cambria"/>
              </a:rPr>
              <a:t>Модификатор в виде гранул обладает рядом преимуществ:</a:t>
            </a:r>
          </a:p>
          <a:p>
            <a:pPr marL="285750" indent="-285750">
              <a:buFont typeface="Arial" panose="020B0604020202020204" pitchFamily="34" charset="0"/>
              <a:buChar char="•"/>
            </a:pPr>
            <a:r>
              <a:rPr lang="ru-RU" sz="1400" spc="25" dirty="0" smtClean="0">
                <a:latin typeface="Calibri" panose="020F0502020204030204" pitchFamily="34" charset="0"/>
                <a:cs typeface="Cambria"/>
              </a:rPr>
              <a:t>не слеживается;</a:t>
            </a:r>
          </a:p>
          <a:p>
            <a:pPr marL="285750" indent="-285750">
              <a:buFont typeface="Arial" panose="020B0604020202020204" pitchFamily="34" charset="0"/>
              <a:buChar char="•"/>
            </a:pPr>
            <a:r>
              <a:rPr lang="ru-RU" sz="1400" spc="25" dirty="0" smtClean="0">
                <a:latin typeface="Calibri" panose="020F0502020204030204" pitchFamily="34" charset="0"/>
                <a:cs typeface="Cambria"/>
              </a:rPr>
              <a:t>имеет увеличенный срок хранения;</a:t>
            </a:r>
          </a:p>
          <a:p>
            <a:pPr marL="285750" indent="-285750">
              <a:buFont typeface="Arial" panose="020B0604020202020204" pitchFamily="34" charset="0"/>
              <a:buChar char="•"/>
            </a:pPr>
            <a:r>
              <a:rPr lang="ru-RU" sz="1400" spc="25" dirty="0" smtClean="0">
                <a:latin typeface="Calibri" panose="020F0502020204030204" pitchFamily="34" charset="0"/>
                <a:cs typeface="Cambria"/>
              </a:rPr>
              <a:t>более технологичен, при использовании в качестве подачи пневмотранспорта.</a:t>
            </a:r>
          </a:p>
        </p:txBody>
      </p:sp>
    </p:spTree>
    <p:extLst>
      <p:ext uri="{BB962C8B-B14F-4D97-AF65-F5344CB8AC3E}">
        <p14:creationId xmlns:p14="http://schemas.microsoft.com/office/powerpoint/2010/main" val="499589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1" y="3858"/>
            <a:ext cx="9137589" cy="5141974"/>
          </a:xfrm>
          <a:prstGeom prst="rect">
            <a:avLst/>
          </a:prstGeom>
        </p:spPr>
      </p:pic>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21</a:t>
            </a:fld>
            <a:endParaRPr lang="ru-RU" sz="1400" dirty="0">
              <a:solidFill>
                <a:srgbClr val="323B8D"/>
              </a:solidFill>
              <a:latin typeface="Gotham Pro Medium" pitchFamily="50" charset="0"/>
              <a:cs typeface="Gotham Pro Medium" pitchFamily="50" charset="0"/>
            </a:endParaRPr>
          </a:p>
        </p:txBody>
      </p:sp>
      <p:sp>
        <p:nvSpPr>
          <p:cNvPr id="9" name="TextBox 8"/>
          <p:cNvSpPr txBox="1"/>
          <p:nvPr/>
        </p:nvSpPr>
        <p:spPr>
          <a:xfrm>
            <a:off x="1475655" y="411510"/>
            <a:ext cx="7173571" cy="400110"/>
          </a:xfrm>
          <a:prstGeom prst="rect">
            <a:avLst/>
          </a:prstGeom>
          <a:noFill/>
        </p:spPr>
        <p:txBody>
          <a:bodyPr wrap="square" rtlCol="0">
            <a:spAutoFit/>
          </a:bodyPr>
          <a:lstStyle/>
          <a:p>
            <a:r>
              <a:rPr lang="ru-RU" sz="2000" dirty="0">
                <a:solidFill>
                  <a:srgbClr val="323B8D"/>
                </a:solidFill>
                <a:latin typeface="Francker CYR Condensed Regular" panose="020B0706040704040203" pitchFamily="34" charset="-52"/>
                <a:cs typeface="Gotham Pro Medium" pitchFamily="50" charset="0"/>
              </a:rPr>
              <a:t>Конкурентные преимущества</a:t>
            </a:r>
          </a:p>
        </p:txBody>
      </p:sp>
      <p:sp>
        <p:nvSpPr>
          <p:cNvPr id="10" name="Прямоугольник 9"/>
          <p:cNvSpPr/>
          <p:nvPr/>
        </p:nvSpPr>
        <p:spPr>
          <a:xfrm>
            <a:off x="2267744" y="3263026"/>
            <a:ext cx="5688631" cy="646331"/>
          </a:xfrm>
          <a:prstGeom prst="rect">
            <a:avLst/>
          </a:prstGeom>
          <a:ln w="12700">
            <a:solidFill>
              <a:schemeClr val="accent1"/>
            </a:solidFill>
          </a:ln>
        </p:spPr>
        <p:txBody>
          <a:bodyPr wrap="square">
            <a:spAutoFit/>
          </a:bodyPr>
          <a:lstStyle/>
          <a:p>
            <a:pPr algn="just"/>
            <a:r>
              <a:rPr lang="ru-RU" sz="1200" spc="25" dirty="0" smtClean="0">
                <a:solidFill>
                  <a:srgbClr val="0072BC"/>
                </a:solidFill>
                <a:latin typeface="Calibri" panose="020F0502020204030204" pitchFamily="34" charset="0"/>
                <a:cs typeface="Cambria"/>
              </a:rPr>
              <a:t>Центр лабораторных испытаний аттестован на соответствие компетентности испытательной лаборатории требованиям, предъявляемых в дорожном хозяйстве и строительной индустрии.</a:t>
            </a:r>
            <a:endParaRPr lang="ru-RU" sz="1200" spc="25" dirty="0">
              <a:solidFill>
                <a:srgbClr val="0072BC"/>
              </a:solidFill>
              <a:latin typeface="Calibri" panose="020F0502020204030204" pitchFamily="34" charset="0"/>
              <a:cs typeface="Cambria"/>
            </a:endParaRPr>
          </a:p>
        </p:txBody>
      </p:sp>
      <p:pic>
        <p:nvPicPr>
          <p:cNvPr id="11" name="Picture 8" descr="\\192.168.1.245\unikom\obmen\ФОТОбанк\Наше\Лаборатория\IMG_03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746563"/>
            <a:ext cx="2231990" cy="14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2500"/>
          <a:stretch/>
        </p:blipFill>
        <p:spPr bwMode="auto">
          <a:xfrm>
            <a:off x="658693" y="1756477"/>
            <a:ext cx="1582267" cy="2152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6179" y="1746563"/>
            <a:ext cx="1764698" cy="144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Прямоугольник 16"/>
          <p:cNvSpPr/>
          <p:nvPr/>
        </p:nvSpPr>
        <p:spPr>
          <a:xfrm>
            <a:off x="574074" y="915566"/>
            <a:ext cx="7382302" cy="830997"/>
          </a:xfrm>
          <a:prstGeom prst="rect">
            <a:avLst/>
          </a:prstGeom>
        </p:spPr>
        <p:txBody>
          <a:bodyPr wrap="square">
            <a:spAutoFit/>
          </a:bodyPr>
          <a:lstStyle/>
          <a:p>
            <a:pPr algn="just"/>
            <a:r>
              <a:rPr lang="ru-RU" sz="1200" spc="25" dirty="0" smtClean="0">
                <a:latin typeface="Calibri" panose="020F0502020204030204" pitchFamily="34" charset="0"/>
                <a:cs typeface="Cambria"/>
              </a:rPr>
              <a:t>Центр </a:t>
            </a:r>
            <a:r>
              <a:rPr lang="ru-RU" sz="1200" spc="25" dirty="0">
                <a:latin typeface="Calibri" panose="020F0502020204030204" pitchFamily="34" charset="0"/>
                <a:cs typeface="Cambria"/>
              </a:rPr>
              <a:t>оснащен современным комплексом средств и оборудования, необходимым для испытания материалов, подбора составов асфальтобетонных смесей, приготовления образцов и проведения испытаний образцов и кернов </a:t>
            </a:r>
            <a:r>
              <a:rPr lang="ru-RU" sz="1200" spc="25" dirty="0" smtClean="0">
                <a:latin typeface="Calibri" panose="020F0502020204030204" pitchFamily="34" charset="0"/>
                <a:cs typeface="Cambria"/>
              </a:rPr>
              <a:t>по действующим </a:t>
            </a:r>
            <a:r>
              <a:rPr lang="ru-RU" sz="1200" spc="25" dirty="0">
                <a:latin typeface="Calibri" panose="020F0502020204030204" pitchFamily="34" charset="0"/>
                <a:cs typeface="Cambria"/>
              </a:rPr>
              <a:t>отечественным стандартам (ГОСТ 12801, 9829, 31015, ОДМ, </a:t>
            </a:r>
            <a:r>
              <a:rPr lang="ru-RU" sz="1200" spc="25" dirty="0" smtClean="0">
                <a:latin typeface="Calibri" panose="020F0502020204030204" pitchFamily="34" charset="0"/>
                <a:cs typeface="Cambria"/>
              </a:rPr>
              <a:t>ПНСТ); EN </a:t>
            </a:r>
            <a:r>
              <a:rPr lang="ru-RU" sz="1200" spc="25" dirty="0">
                <a:latin typeface="Calibri" panose="020F0502020204030204" pitchFamily="34" charset="0"/>
                <a:cs typeface="Cambria"/>
              </a:rPr>
              <a:t>и американским ASTM (AASHTO</a:t>
            </a:r>
            <a:r>
              <a:rPr lang="ru-RU" sz="1200" spc="25" dirty="0" smtClean="0">
                <a:latin typeface="Calibri" panose="020F0502020204030204" pitchFamily="34" charset="0"/>
                <a:cs typeface="Cambria"/>
              </a:rPr>
              <a:t>) - стандартам.</a:t>
            </a:r>
            <a:endParaRPr lang="ru-RU" sz="1200" spc="25" dirty="0">
              <a:latin typeface="Calibri" panose="020F0502020204030204" pitchFamily="34" charset="0"/>
              <a:cs typeface="Cambria"/>
            </a:endParaRPr>
          </a:p>
        </p:txBody>
      </p:sp>
      <p:sp>
        <p:nvSpPr>
          <p:cNvPr id="12" name="Прямоугольник 11"/>
          <p:cNvSpPr/>
          <p:nvPr/>
        </p:nvSpPr>
        <p:spPr>
          <a:xfrm>
            <a:off x="574074" y="720510"/>
            <a:ext cx="7580476" cy="307777"/>
          </a:xfrm>
          <a:prstGeom prst="rect">
            <a:avLst/>
          </a:prstGeom>
        </p:spPr>
        <p:txBody>
          <a:bodyPr wrap="square">
            <a:spAutoFit/>
          </a:bodyPr>
          <a:lstStyle/>
          <a:p>
            <a:pPr algn="just"/>
            <a:r>
              <a:rPr lang="en-US" sz="1400" b="1" spc="25" dirty="0" smtClean="0">
                <a:solidFill>
                  <a:srgbClr val="0072BC"/>
                </a:solidFill>
                <a:latin typeface="Calibri" panose="020F0502020204030204" pitchFamily="34" charset="0"/>
                <a:cs typeface="Cambria"/>
              </a:rPr>
              <a:t>5</a:t>
            </a:r>
            <a:r>
              <a:rPr lang="ru-RU" sz="1400" b="1" spc="25" dirty="0" smtClean="0">
                <a:solidFill>
                  <a:srgbClr val="0072BC"/>
                </a:solidFill>
                <a:latin typeface="Calibri" panose="020F0502020204030204" pitchFamily="34" charset="0"/>
                <a:cs typeface="Cambria"/>
              </a:rPr>
              <a:t>. Центр лабораторных испытаний</a:t>
            </a:r>
          </a:p>
        </p:txBody>
      </p:sp>
      <p:sp>
        <p:nvSpPr>
          <p:cNvPr id="2" name="Прямоугольник 1"/>
          <p:cNvSpPr/>
          <p:nvPr/>
        </p:nvSpPr>
        <p:spPr>
          <a:xfrm>
            <a:off x="3384376" y="4004359"/>
            <a:ext cx="4572000" cy="1015663"/>
          </a:xfrm>
          <a:prstGeom prst="rect">
            <a:avLst/>
          </a:prstGeom>
          <a:noFill/>
        </p:spPr>
        <p:txBody>
          <a:bodyPr>
            <a:spAutoFit/>
          </a:bodyPr>
          <a:lstStyle/>
          <a:p>
            <a:pPr marL="285750" indent="-285750">
              <a:buFont typeface="Wingdings" charset="2"/>
              <a:buChar char="ü"/>
            </a:pPr>
            <a:r>
              <a:rPr lang="ru-RU" sz="1200" dirty="0">
                <a:solidFill>
                  <a:prstClr val="black"/>
                </a:solidFill>
                <a:latin typeface="Calibri" panose="020F0502020204030204" pitchFamily="34" charset="0"/>
              </a:rPr>
              <a:t>контроль качества выпускаемой </a:t>
            </a:r>
            <a:r>
              <a:rPr lang="ru-RU" sz="1200" dirty="0" smtClean="0">
                <a:solidFill>
                  <a:prstClr val="black"/>
                </a:solidFill>
                <a:latin typeface="Calibri" panose="020F0502020204030204" pitchFamily="34" charset="0"/>
              </a:rPr>
              <a:t>продукции;</a:t>
            </a:r>
          </a:p>
          <a:p>
            <a:pPr marL="285750" indent="-285750">
              <a:buFont typeface="Wingdings" charset="2"/>
              <a:buChar char="ü"/>
            </a:pPr>
            <a:r>
              <a:rPr lang="ru-RU" sz="1200" dirty="0" smtClean="0">
                <a:solidFill>
                  <a:prstClr val="black"/>
                </a:solidFill>
                <a:latin typeface="Calibri" panose="020F0502020204030204" pitchFamily="34" charset="0"/>
              </a:rPr>
              <a:t>постоянное </a:t>
            </a:r>
            <a:r>
              <a:rPr lang="ru-RU" sz="1200" dirty="0">
                <a:solidFill>
                  <a:prstClr val="black"/>
                </a:solidFill>
                <a:latin typeface="Calibri" panose="020F0502020204030204" pitchFamily="34" charset="0"/>
              </a:rPr>
              <a:t>совершенствование модификаторов </a:t>
            </a:r>
            <a:r>
              <a:rPr lang="ru-RU" sz="1200" dirty="0" smtClean="0">
                <a:solidFill>
                  <a:prstClr val="black"/>
                </a:solidFill>
                <a:latin typeface="Calibri" panose="020F0502020204030204" pitchFamily="34" charset="0"/>
              </a:rPr>
              <a:t>асфальтобетона;</a:t>
            </a:r>
          </a:p>
          <a:p>
            <a:pPr marL="285750" indent="-285750">
              <a:buFont typeface="Wingdings" charset="2"/>
              <a:buChar char="ü"/>
            </a:pPr>
            <a:r>
              <a:rPr lang="ru-RU" sz="1200" dirty="0">
                <a:solidFill>
                  <a:prstClr val="black"/>
                </a:solidFill>
                <a:latin typeface="Calibri" panose="020F0502020204030204" pitchFamily="34" charset="0"/>
              </a:rPr>
              <a:t>о</a:t>
            </a:r>
            <a:r>
              <a:rPr lang="ru-RU" sz="1200" dirty="0" smtClean="0">
                <a:solidFill>
                  <a:prstClr val="black"/>
                </a:solidFill>
                <a:latin typeface="Calibri" panose="020F0502020204030204" pitchFamily="34" charset="0"/>
              </a:rPr>
              <a:t>казание сторонним </a:t>
            </a:r>
            <a:r>
              <a:rPr lang="ru-RU" sz="1200" dirty="0">
                <a:solidFill>
                  <a:prstClr val="black"/>
                </a:solidFill>
                <a:latin typeface="Calibri" panose="020F0502020204030204" pitchFamily="34" charset="0"/>
              </a:rPr>
              <a:t>организациям </a:t>
            </a:r>
            <a:r>
              <a:rPr lang="ru-RU" sz="1200" dirty="0" smtClean="0">
                <a:solidFill>
                  <a:prstClr val="black"/>
                </a:solidFill>
                <a:latin typeface="Calibri" panose="020F0502020204030204" pitchFamily="34" charset="0"/>
              </a:rPr>
              <a:t>услуг </a:t>
            </a:r>
            <a:r>
              <a:rPr lang="ru-RU" sz="1200" dirty="0">
                <a:solidFill>
                  <a:prstClr val="black"/>
                </a:solidFill>
                <a:latin typeface="Calibri" panose="020F0502020204030204" pitchFamily="34" charset="0"/>
              </a:rPr>
              <a:t>по испытаниям дорожно-строительных </a:t>
            </a:r>
            <a:r>
              <a:rPr lang="ru-RU" sz="1200" dirty="0" smtClean="0">
                <a:solidFill>
                  <a:prstClr val="black"/>
                </a:solidFill>
                <a:latin typeface="Calibri" panose="020F0502020204030204" pitchFamily="34" charset="0"/>
              </a:rPr>
              <a:t>материалов.</a:t>
            </a:r>
            <a:endParaRPr lang="ru-RU" sz="1200" dirty="0"/>
          </a:p>
        </p:txBody>
      </p:sp>
    </p:spTree>
    <p:extLst>
      <p:ext uri="{BB962C8B-B14F-4D97-AF65-F5344CB8AC3E}">
        <p14:creationId xmlns:p14="http://schemas.microsoft.com/office/powerpoint/2010/main" val="2091352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 y="762"/>
            <a:ext cx="9137589" cy="5141974"/>
          </a:xfrm>
          <a:prstGeom prst="rect">
            <a:avLst/>
          </a:prstGeom>
        </p:spPr>
      </p:pic>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22</a:t>
            </a:fld>
            <a:endParaRPr lang="ru-RU" sz="1400" dirty="0">
              <a:solidFill>
                <a:srgbClr val="323B8D"/>
              </a:solidFill>
              <a:latin typeface="Gotham Pro Medium" pitchFamily="50" charset="0"/>
              <a:cs typeface="Gotham Pro Medium" pitchFamily="50" charset="0"/>
            </a:endParaRPr>
          </a:p>
        </p:txBody>
      </p:sp>
      <p:sp>
        <p:nvSpPr>
          <p:cNvPr id="12" name="Прямоугольник 11"/>
          <p:cNvSpPr/>
          <p:nvPr/>
        </p:nvSpPr>
        <p:spPr>
          <a:xfrm>
            <a:off x="755576" y="1239019"/>
            <a:ext cx="7379653" cy="169277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300" b="1" i="0" u="none" strike="noStrike" kern="1200" cap="none" spc="0" normalizeH="0" baseline="0" noProof="0" dirty="0">
                <a:ln>
                  <a:noFill/>
                </a:ln>
                <a:solidFill>
                  <a:prstClr val="black"/>
                </a:solidFill>
                <a:effectLst/>
                <a:uLnTx/>
                <a:uFillTx/>
                <a:latin typeface="Calibri" panose="020F0502020204030204" pitchFamily="34" charset="0"/>
              </a:rPr>
              <a:t> </a:t>
            </a:r>
            <a:r>
              <a:rPr kumimoji="0" lang="ru-RU" sz="1300" b="1" i="0" u="none" strike="noStrike" kern="1200" cap="none" spc="0" normalizeH="0" baseline="0" noProof="0" dirty="0" smtClean="0">
                <a:ln>
                  <a:noFill/>
                </a:ln>
                <a:solidFill>
                  <a:prstClr val="black"/>
                </a:solidFill>
                <a:effectLst/>
                <a:uLnTx/>
                <a:uFillTx/>
                <a:latin typeface="Calibri" panose="020F0502020204030204" pitchFamily="34" charset="0"/>
              </a:rPr>
              <a:t>          Внедрение </a:t>
            </a:r>
            <a:r>
              <a:rPr kumimoji="0" lang="ru-RU" sz="1300" b="1" i="0" u="none" strike="noStrike" kern="1200" cap="none" spc="0" normalizeH="0" baseline="0" noProof="0" dirty="0">
                <a:ln>
                  <a:noFill/>
                </a:ln>
                <a:solidFill>
                  <a:prstClr val="black"/>
                </a:solidFill>
                <a:effectLst/>
                <a:uLnTx/>
                <a:uFillTx/>
                <a:latin typeface="Calibri" panose="020F0502020204030204" pitchFamily="34" charset="0"/>
              </a:rPr>
              <a:t>модификатора </a:t>
            </a:r>
            <a:r>
              <a:rPr kumimoji="0" lang="ru-RU" sz="1300" b="1" i="0" u="none" strike="noStrike" kern="1200" cap="none" spc="0" normalizeH="0" baseline="0" noProof="0" dirty="0" smtClean="0">
                <a:ln>
                  <a:noFill/>
                </a:ln>
                <a:solidFill>
                  <a:prstClr val="black"/>
                </a:solidFill>
                <a:effectLst/>
                <a:uLnTx/>
                <a:uFillTx/>
                <a:latin typeface="Calibri" panose="020F0502020204030204" pitchFamily="34" charset="0"/>
              </a:rPr>
              <a:t>«Эладорм» </a:t>
            </a:r>
            <a:r>
              <a:rPr kumimoji="0" lang="ru-RU" sz="1300" b="1" i="0" u="none" strike="noStrike" kern="1200" cap="none" spc="0" normalizeH="0" baseline="0" noProof="0" dirty="0">
                <a:ln>
                  <a:noFill/>
                </a:ln>
                <a:solidFill>
                  <a:prstClr val="black"/>
                </a:solidFill>
                <a:effectLst/>
                <a:uLnTx/>
                <a:uFillTx/>
                <a:latin typeface="Calibri" panose="020F0502020204030204" pitchFamily="34" charset="0"/>
              </a:rPr>
              <a:t>происходит при комплексной поддержке специалистов ООО </a:t>
            </a:r>
            <a:r>
              <a:rPr kumimoji="0" lang="ru-RU" sz="1300" b="1" i="0" u="none" strike="noStrike" kern="1200" cap="none" spc="0" normalizeH="0" baseline="0" noProof="0" dirty="0" smtClean="0">
                <a:ln>
                  <a:noFill/>
                </a:ln>
                <a:solidFill>
                  <a:prstClr val="black"/>
                </a:solidFill>
                <a:effectLst/>
                <a:uLnTx/>
                <a:uFillTx/>
                <a:latin typeface="Calibri" panose="020F0502020204030204" pitchFamily="34" charset="0"/>
              </a:rPr>
              <a:t>«НТС»</a:t>
            </a:r>
            <a:r>
              <a:rPr kumimoji="0" lang="ru-RU" sz="1300" b="0" i="0" u="none" strike="noStrike" kern="1200" cap="none" spc="0" normalizeH="0" baseline="0" noProof="0" dirty="0" smtClean="0">
                <a:ln>
                  <a:noFill/>
                </a:ln>
                <a:solidFill>
                  <a:prstClr val="black"/>
                </a:solidFill>
                <a:effectLst/>
                <a:uLnTx/>
                <a:uFillTx/>
                <a:latin typeface="Calibri" panose="020F0502020204030204" pitchFamily="34" charset="0"/>
              </a:rPr>
              <a:t>,</a:t>
            </a:r>
            <a:r>
              <a:rPr kumimoji="0" lang="ru-RU" sz="1300" b="1" i="0" u="none" strike="noStrike" kern="1200" cap="none" spc="0" normalizeH="0" baseline="0" noProof="0" dirty="0" smtClean="0">
                <a:ln>
                  <a:noFill/>
                </a:ln>
                <a:solidFill>
                  <a:prstClr val="black"/>
                </a:solidFill>
                <a:effectLst/>
                <a:uLnTx/>
                <a:uFillTx/>
                <a:latin typeface="Calibri" panose="020F0502020204030204" pitchFamily="34" charset="0"/>
              </a:rPr>
              <a:t> </a:t>
            </a:r>
            <a:r>
              <a:rPr kumimoji="0" lang="ru-RU" sz="1300" b="0" i="0" u="none" strike="noStrike" kern="1200" cap="none" spc="0" normalizeH="0" baseline="0" noProof="0" dirty="0" smtClean="0">
                <a:ln>
                  <a:noFill/>
                </a:ln>
                <a:solidFill>
                  <a:prstClr val="black"/>
                </a:solidFill>
                <a:effectLst/>
                <a:uLnTx/>
                <a:uFillTx/>
                <a:latin typeface="Calibri" panose="020F0502020204030204" pitchFamily="34" charset="0"/>
              </a:rPr>
              <a:t>включающей </a:t>
            </a: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rPr>
              <a:t>подбор состава асфальтобетонной смеси на применяемых </a:t>
            </a:r>
            <a:r>
              <a:rPr kumimoji="0" lang="ru-RU" sz="1300" b="0" i="0" u="none" strike="noStrike" kern="1200" cap="none" spc="0" normalizeH="0" baseline="0" noProof="0" dirty="0" smtClean="0">
                <a:ln>
                  <a:noFill/>
                </a:ln>
                <a:solidFill>
                  <a:prstClr val="black"/>
                </a:solidFill>
                <a:effectLst/>
                <a:uLnTx/>
                <a:uFillTx/>
                <a:latin typeface="Calibri" panose="020F0502020204030204" pitchFamily="34" charset="0"/>
              </a:rPr>
              <a:t>Заказчиком материалах</a:t>
            </a: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rPr>
              <a:t>, контроль за производством, укладкой и уплотнением модифицированной </a:t>
            </a:r>
            <a:r>
              <a:rPr kumimoji="0" lang="ru-RU" sz="1300" b="0" i="0" u="none" strike="noStrike" kern="1200" cap="none" spc="0" normalizeH="0" baseline="0" noProof="0" dirty="0" err="1">
                <a:ln>
                  <a:noFill/>
                </a:ln>
                <a:solidFill>
                  <a:prstClr val="black"/>
                </a:solidFill>
                <a:effectLst/>
                <a:uLnTx/>
                <a:uFillTx/>
                <a:latin typeface="Calibri" panose="020F0502020204030204" pitchFamily="34" charset="0"/>
              </a:rPr>
              <a:t>асфальтобетоннной</a:t>
            </a: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rPr>
              <a:t> смеси согласно </a:t>
            </a:r>
            <a:r>
              <a:rPr kumimoji="0" lang="ru-RU" sz="1300" b="0" i="0" u="none" strike="noStrike" kern="1200" cap="none" spc="0" normalizeH="0" baseline="0" noProof="0" dirty="0" smtClean="0">
                <a:ln>
                  <a:noFill/>
                </a:ln>
                <a:solidFill>
                  <a:prstClr val="black"/>
                </a:solidFill>
                <a:effectLst/>
                <a:uLnTx/>
                <a:uFillTx/>
                <a:latin typeface="Calibri" panose="020F0502020204030204" pitchFamily="34" charset="0"/>
              </a:rPr>
              <a:t>стандартам и регламентам ООО «НТС». </a:t>
            </a:r>
            <a:r>
              <a:rPr kumimoji="0" lang="ru-RU" sz="1300" b="0" i="0" u="none" strike="noStrike" kern="1200" cap="none" spc="0" normalizeH="0" baseline="0" noProof="0" dirty="0">
                <a:ln>
                  <a:noFill/>
                </a:ln>
                <a:solidFill>
                  <a:prstClr val="black"/>
                </a:solidFill>
                <a:effectLst/>
                <a:uLnTx/>
                <a:uFillTx/>
                <a:latin typeface="Calibri" panose="020F0502020204030204" pitchFamily="34" charset="0"/>
              </a:rPr>
              <a:t>Обозначенный подход позволяет гарантировать Заказчикам высокое качество и повышенный срок службы асфальтобетонных покрытий автомобильных дорог. </a:t>
            </a:r>
            <a:endParaRPr kumimoji="0" lang="ru-RU" sz="1300" b="0" i="0" u="none" strike="noStrike" kern="1200" cap="none" spc="0" normalizeH="0" baseline="0" noProof="0" dirty="0" smtClean="0">
              <a:ln>
                <a:noFill/>
              </a:ln>
              <a:solidFill>
                <a:prstClr val="black"/>
              </a:solidFill>
              <a:effectLst/>
              <a:uLnTx/>
              <a:uFillTx/>
              <a:latin typeface="Calibri" panose="020F0502020204030204" pitchFamily="34" charset="0"/>
            </a:endParaRPr>
          </a:p>
          <a:p>
            <a:pPr lvl="0" algn="just">
              <a:defRPr/>
            </a:pPr>
            <a:r>
              <a:rPr lang="ru-RU" sz="1300" b="1" dirty="0">
                <a:solidFill>
                  <a:prstClr val="black"/>
                </a:solidFill>
                <a:latin typeface="Calibri" panose="020F0502020204030204" pitchFamily="34" charset="0"/>
              </a:rPr>
              <a:t> </a:t>
            </a:r>
            <a:r>
              <a:rPr lang="ru-RU" sz="1300" b="1" dirty="0" smtClean="0">
                <a:solidFill>
                  <a:prstClr val="black"/>
                </a:solidFill>
                <a:latin typeface="Calibri" panose="020F0502020204030204" pitchFamily="34" charset="0"/>
              </a:rPr>
              <a:t>          Сопровождение </a:t>
            </a:r>
            <a:r>
              <a:rPr lang="ru-RU" sz="1300" b="1" dirty="0">
                <a:solidFill>
                  <a:prstClr val="black"/>
                </a:solidFill>
                <a:latin typeface="Calibri" panose="020F0502020204030204" pitchFamily="34" charset="0"/>
              </a:rPr>
              <a:t>проектов осуществляется с привлечением специалистов центра лабораторных испытаний. </a:t>
            </a:r>
            <a:endParaRPr kumimoji="0" lang="ru-RU" sz="1300" b="0" i="0" u="none" strike="noStrike" kern="1200" cap="none" spc="0" normalizeH="0" baseline="0" noProof="0" dirty="0">
              <a:ln>
                <a:noFill/>
              </a:ln>
              <a:solidFill>
                <a:prstClr val="black"/>
              </a:solidFill>
              <a:effectLst/>
              <a:uLnTx/>
              <a:uFillTx/>
              <a:latin typeface="Calibri" panose="020F0502020204030204" pitchFamily="34" charset="0"/>
            </a:endParaRPr>
          </a:p>
        </p:txBody>
      </p:sp>
      <p:pic>
        <p:nvPicPr>
          <p:cNvPr id="13" name="Изображение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594" y="2931790"/>
            <a:ext cx="2951366" cy="1872208"/>
          </a:xfrm>
          <a:prstGeom prst="rect">
            <a:avLst/>
          </a:prstGeom>
        </p:spPr>
      </p:pic>
      <p:pic>
        <p:nvPicPr>
          <p:cNvPr id="14" name="Изображение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2931990"/>
            <a:ext cx="2862931" cy="1908620"/>
          </a:xfrm>
          <a:prstGeom prst="rect">
            <a:avLst/>
          </a:prstGeom>
        </p:spPr>
      </p:pic>
      <p:sp>
        <p:nvSpPr>
          <p:cNvPr id="8" name="TextBox 7"/>
          <p:cNvSpPr txBox="1"/>
          <p:nvPr/>
        </p:nvSpPr>
        <p:spPr>
          <a:xfrm>
            <a:off x="1475655" y="411510"/>
            <a:ext cx="7173571" cy="400110"/>
          </a:xfrm>
          <a:prstGeom prst="rect">
            <a:avLst/>
          </a:prstGeom>
          <a:noFill/>
        </p:spPr>
        <p:txBody>
          <a:bodyPr wrap="square" rtlCol="0">
            <a:spAutoFit/>
          </a:bodyPr>
          <a:lstStyle/>
          <a:p>
            <a:r>
              <a:rPr lang="ru-RU" sz="2000" dirty="0">
                <a:solidFill>
                  <a:srgbClr val="323B8D"/>
                </a:solidFill>
                <a:latin typeface="Francker CYR Condensed Regular" panose="020B0706040704040203" pitchFamily="34" charset="-52"/>
                <a:cs typeface="Gotham Pro Medium" pitchFamily="50" charset="0"/>
              </a:rPr>
              <a:t>Конкурентные преимущества</a:t>
            </a:r>
          </a:p>
        </p:txBody>
      </p:sp>
      <p:sp>
        <p:nvSpPr>
          <p:cNvPr id="10" name="Прямоугольник 9"/>
          <p:cNvSpPr/>
          <p:nvPr/>
        </p:nvSpPr>
        <p:spPr>
          <a:xfrm>
            <a:off x="827584" y="823813"/>
            <a:ext cx="7580476" cy="307777"/>
          </a:xfrm>
          <a:prstGeom prst="rect">
            <a:avLst/>
          </a:prstGeom>
        </p:spPr>
        <p:txBody>
          <a:bodyPr wrap="square">
            <a:spAutoFit/>
          </a:bodyPr>
          <a:lstStyle/>
          <a:p>
            <a:pPr algn="just"/>
            <a:r>
              <a:rPr lang="ru-RU" sz="1400" b="1" spc="25" dirty="0" smtClean="0">
                <a:solidFill>
                  <a:srgbClr val="0072BC"/>
                </a:solidFill>
                <a:latin typeface="Calibri" panose="020F0502020204030204" pitchFamily="34" charset="0"/>
                <a:cs typeface="Cambria"/>
              </a:rPr>
              <a:t>6. Сопровождение проектов</a:t>
            </a:r>
          </a:p>
        </p:txBody>
      </p:sp>
    </p:spTree>
    <p:extLst>
      <p:ext uri="{BB962C8B-B14F-4D97-AF65-F5344CB8AC3E}">
        <p14:creationId xmlns:p14="http://schemas.microsoft.com/office/powerpoint/2010/main" val="1490348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64" y="1526"/>
            <a:ext cx="9137589" cy="5141974"/>
          </a:xfrm>
          <a:prstGeom prst="rect">
            <a:avLst/>
          </a:prstGeom>
        </p:spPr>
      </p:pic>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23</a:t>
            </a:fld>
            <a:endParaRPr lang="ru-RU" sz="1400" dirty="0">
              <a:solidFill>
                <a:srgbClr val="323B8D"/>
              </a:solidFill>
              <a:latin typeface="Gotham Pro Medium" pitchFamily="50" charset="0"/>
              <a:cs typeface="Gotham Pro Medium" pitchFamily="50" charset="0"/>
            </a:endParaRPr>
          </a:p>
        </p:txBody>
      </p:sp>
      <p:graphicFrame>
        <p:nvGraphicFramePr>
          <p:cNvPr id="10" name="Схема 9">
            <a:extLst>
              <a:ext uri="{FF2B5EF4-FFF2-40B4-BE49-F238E27FC236}">
                <a16:creationId xmlns="" xmlns:a16="http://schemas.microsoft.com/office/drawing/2014/main" id="{29CC2F41-9B69-DE40-97E9-21D6D95D763E}"/>
              </a:ext>
            </a:extLst>
          </p:cNvPr>
          <p:cNvGraphicFramePr/>
          <p:nvPr>
            <p:extLst>
              <p:ext uri="{D42A27DB-BD31-4B8C-83A1-F6EECF244321}">
                <p14:modId xmlns:p14="http://schemas.microsoft.com/office/powerpoint/2010/main" val="115842426"/>
              </p:ext>
            </p:extLst>
          </p:nvPr>
        </p:nvGraphicFramePr>
        <p:xfrm>
          <a:off x="1473987" y="1418787"/>
          <a:ext cx="6554398" cy="3457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Прямоугольник 14">
            <a:extLst>
              <a:ext uri="{FF2B5EF4-FFF2-40B4-BE49-F238E27FC236}">
                <a16:creationId xmlns="" xmlns:a16="http://schemas.microsoft.com/office/drawing/2014/main" id="{5D0A43D8-6ED0-3743-90F2-C78FCA13CCB6}"/>
              </a:ext>
            </a:extLst>
          </p:cNvPr>
          <p:cNvSpPr/>
          <p:nvPr/>
        </p:nvSpPr>
        <p:spPr>
          <a:xfrm>
            <a:off x="1259632" y="267494"/>
            <a:ext cx="7488832" cy="918227"/>
          </a:xfrm>
          <a:prstGeom prst="rect">
            <a:avLst/>
          </a:prstGeom>
          <a:solidFill>
            <a:schemeClr val="bg1"/>
          </a:solidFill>
          <a:ln w="25400">
            <a:solidFill>
              <a:srgbClr val="33A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rgbClr val="323B8D"/>
                </a:solidFill>
                <a:latin typeface="Francker CYR Condensed Regular" panose="020B0706040704040203" pitchFamily="34" charset="-52"/>
              </a:rPr>
              <a:t>Эффективность доказана, стандарты согласованы, разработан новый продукт, справедливость и деловая репутация проекта восстановлены</a:t>
            </a:r>
          </a:p>
        </p:txBody>
      </p:sp>
    </p:spTree>
    <p:extLst>
      <p:ext uri="{BB962C8B-B14F-4D97-AF65-F5344CB8AC3E}">
        <p14:creationId xmlns:p14="http://schemas.microsoft.com/office/powerpoint/2010/main" val="3762571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 y="762"/>
            <a:ext cx="9137589" cy="5141974"/>
          </a:xfrm>
          <a:prstGeom prst="rect">
            <a:avLst/>
          </a:prstGeom>
        </p:spPr>
      </p:pic>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24</a:t>
            </a:fld>
            <a:endParaRPr lang="ru-RU" sz="1400" dirty="0">
              <a:solidFill>
                <a:srgbClr val="323B8D"/>
              </a:solidFill>
              <a:latin typeface="Gotham Pro Medium" pitchFamily="50" charset="0"/>
              <a:cs typeface="Gotham Pro Medium" pitchFamily="50" charset="0"/>
            </a:endParaRPr>
          </a:p>
        </p:txBody>
      </p:sp>
      <p:sp>
        <p:nvSpPr>
          <p:cNvPr id="9" name="TextBox 8"/>
          <p:cNvSpPr txBox="1"/>
          <p:nvPr/>
        </p:nvSpPr>
        <p:spPr>
          <a:xfrm>
            <a:off x="926821" y="2139702"/>
            <a:ext cx="7173571" cy="718658"/>
          </a:xfrm>
          <a:prstGeom prst="rect">
            <a:avLst/>
          </a:prstGeom>
          <a:noFill/>
        </p:spPr>
        <p:txBody>
          <a:bodyPr wrap="square" rtlCol="0">
            <a:spAutoFit/>
          </a:bodyPr>
          <a:lstStyle/>
          <a:p>
            <a:pPr lvl="0" algn="ctr">
              <a:lnSpc>
                <a:spcPct val="90000"/>
              </a:lnSpc>
              <a:spcBef>
                <a:spcPct val="0"/>
              </a:spcBef>
              <a:defRPr/>
            </a:pPr>
            <a:r>
              <a:rPr lang="ru-RU" sz="4400" b="1" dirty="0">
                <a:solidFill>
                  <a:srgbClr val="4472C4">
                    <a:lumMod val="75000"/>
                  </a:srgbClr>
                </a:solidFill>
                <a:latin typeface="Francker CYR Condensed Regular" panose="020B0706040704040203" pitchFamily="34" charset="-52"/>
              </a:rPr>
              <a:t>Спасибо за внимание</a:t>
            </a:r>
          </a:p>
        </p:txBody>
      </p:sp>
    </p:spTree>
    <p:extLst>
      <p:ext uri="{BB962C8B-B14F-4D97-AF65-F5344CB8AC3E}">
        <p14:creationId xmlns:p14="http://schemas.microsoft.com/office/powerpoint/2010/main" val="1597811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 y="762"/>
            <a:ext cx="9137589" cy="5141974"/>
          </a:xfrm>
          <a:prstGeom prst="rect">
            <a:avLst/>
          </a:prstGeom>
        </p:spPr>
      </p:pic>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3</a:t>
            </a:fld>
            <a:endParaRPr lang="ru-RU" sz="1400" dirty="0">
              <a:solidFill>
                <a:srgbClr val="323B8D"/>
              </a:solidFill>
              <a:latin typeface="Gotham Pro Medium" pitchFamily="50" charset="0"/>
              <a:cs typeface="Gotham Pro Medium" pitchFamily="50" charset="0"/>
            </a:endParaRPr>
          </a:p>
        </p:txBody>
      </p:sp>
      <p:sp>
        <p:nvSpPr>
          <p:cNvPr id="9" name="TextBox 8"/>
          <p:cNvSpPr txBox="1"/>
          <p:nvPr/>
        </p:nvSpPr>
        <p:spPr>
          <a:xfrm>
            <a:off x="1475656" y="411510"/>
            <a:ext cx="6624736" cy="400110"/>
          </a:xfrm>
          <a:prstGeom prst="rect">
            <a:avLst/>
          </a:prstGeom>
          <a:noFill/>
        </p:spPr>
        <p:txBody>
          <a:bodyPr wrap="square" rtlCol="0">
            <a:spAutoFit/>
          </a:bodyPr>
          <a:lstStyle/>
          <a:p>
            <a:r>
              <a:rPr lang="ru-RU" sz="2000" dirty="0">
                <a:solidFill>
                  <a:srgbClr val="323B8D"/>
                </a:solidFill>
                <a:latin typeface="Francker CYR Condensed Regular" panose="020B0706040704040203" pitchFamily="34" charset="-52"/>
                <a:cs typeface="Gotham Pro Medium" pitchFamily="50" charset="0"/>
              </a:rPr>
              <a:t>Результаты мониторинговых исследований</a:t>
            </a:r>
          </a:p>
        </p:txBody>
      </p:sp>
      <p:graphicFrame>
        <p:nvGraphicFramePr>
          <p:cNvPr id="10" name="Таблица 9"/>
          <p:cNvGraphicFramePr>
            <a:graphicFrameLocks noGrp="1"/>
          </p:cNvGraphicFramePr>
          <p:nvPr>
            <p:extLst>
              <p:ext uri="{D42A27DB-BD31-4B8C-83A1-F6EECF244321}">
                <p14:modId xmlns:p14="http://schemas.microsoft.com/office/powerpoint/2010/main" val="4269227912"/>
              </p:ext>
            </p:extLst>
          </p:nvPr>
        </p:nvGraphicFramePr>
        <p:xfrm>
          <a:off x="448733" y="1183021"/>
          <a:ext cx="7507645" cy="3205091"/>
        </p:xfrm>
        <a:graphic>
          <a:graphicData uri="http://schemas.openxmlformats.org/drawingml/2006/table">
            <a:tbl>
              <a:tblPr/>
              <a:tblGrid>
                <a:gridCol w="1158181">
                  <a:extLst>
                    <a:ext uri="{9D8B030D-6E8A-4147-A177-3AD203B41FA5}">
                      <a16:colId xmlns="" xmlns:a16="http://schemas.microsoft.com/office/drawing/2014/main" val="20000"/>
                    </a:ext>
                  </a:extLst>
                </a:gridCol>
                <a:gridCol w="525699">
                  <a:extLst>
                    <a:ext uri="{9D8B030D-6E8A-4147-A177-3AD203B41FA5}">
                      <a16:colId xmlns="" xmlns:a16="http://schemas.microsoft.com/office/drawing/2014/main" val="20001"/>
                    </a:ext>
                  </a:extLst>
                </a:gridCol>
                <a:gridCol w="492843">
                  <a:extLst>
                    <a:ext uri="{9D8B030D-6E8A-4147-A177-3AD203B41FA5}">
                      <a16:colId xmlns="" xmlns:a16="http://schemas.microsoft.com/office/drawing/2014/main" val="20002"/>
                    </a:ext>
                  </a:extLst>
                </a:gridCol>
                <a:gridCol w="443560">
                  <a:extLst>
                    <a:ext uri="{9D8B030D-6E8A-4147-A177-3AD203B41FA5}">
                      <a16:colId xmlns="" xmlns:a16="http://schemas.microsoft.com/office/drawing/2014/main" val="20003"/>
                    </a:ext>
                  </a:extLst>
                </a:gridCol>
                <a:gridCol w="377846">
                  <a:extLst>
                    <a:ext uri="{9D8B030D-6E8A-4147-A177-3AD203B41FA5}">
                      <a16:colId xmlns="" xmlns:a16="http://schemas.microsoft.com/office/drawing/2014/main" val="20004"/>
                    </a:ext>
                  </a:extLst>
                </a:gridCol>
                <a:gridCol w="468199">
                  <a:extLst>
                    <a:ext uri="{9D8B030D-6E8A-4147-A177-3AD203B41FA5}">
                      <a16:colId xmlns="" xmlns:a16="http://schemas.microsoft.com/office/drawing/2014/main" val="20005"/>
                    </a:ext>
                  </a:extLst>
                </a:gridCol>
                <a:gridCol w="443560">
                  <a:extLst>
                    <a:ext uri="{9D8B030D-6E8A-4147-A177-3AD203B41FA5}">
                      <a16:colId xmlns="" xmlns:a16="http://schemas.microsoft.com/office/drawing/2014/main" val="20006"/>
                    </a:ext>
                  </a:extLst>
                </a:gridCol>
                <a:gridCol w="402487">
                  <a:extLst>
                    <a:ext uri="{9D8B030D-6E8A-4147-A177-3AD203B41FA5}">
                      <a16:colId xmlns="" xmlns:a16="http://schemas.microsoft.com/office/drawing/2014/main" val="20007"/>
                    </a:ext>
                  </a:extLst>
                </a:gridCol>
                <a:gridCol w="435344">
                  <a:extLst>
                    <a:ext uri="{9D8B030D-6E8A-4147-A177-3AD203B41FA5}">
                      <a16:colId xmlns="" xmlns:a16="http://schemas.microsoft.com/office/drawing/2014/main" val="20008"/>
                    </a:ext>
                  </a:extLst>
                </a:gridCol>
                <a:gridCol w="451771">
                  <a:extLst>
                    <a:ext uri="{9D8B030D-6E8A-4147-A177-3AD203B41FA5}">
                      <a16:colId xmlns="" xmlns:a16="http://schemas.microsoft.com/office/drawing/2014/main" val="20009"/>
                    </a:ext>
                  </a:extLst>
                </a:gridCol>
                <a:gridCol w="443560">
                  <a:extLst>
                    <a:ext uri="{9D8B030D-6E8A-4147-A177-3AD203B41FA5}">
                      <a16:colId xmlns="" xmlns:a16="http://schemas.microsoft.com/office/drawing/2014/main" val="20010"/>
                    </a:ext>
                  </a:extLst>
                </a:gridCol>
                <a:gridCol w="410703">
                  <a:extLst>
                    <a:ext uri="{9D8B030D-6E8A-4147-A177-3AD203B41FA5}">
                      <a16:colId xmlns="" xmlns:a16="http://schemas.microsoft.com/office/drawing/2014/main" val="20011"/>
                    </a:ext>
                  </a:extLst>
                </a:gridCol>
                <a:gridCol w="459986">
                  <a:extLst>
                    <a:ext uri="{9D8B030D-6E8A-4147-A177-3AD203B41FA5}">
                      <a16:colId xmlns="" xmlns:a16="http://schemas.microsoft.com/office/drawing/2014/main" val="20012"/>
                    </a:ext>
                  </a:extLst>
                </a:gridCol>
                <a:gridCol w="493397">
                  <a:extLst>
                    <a:ext uri="{9D8B030D-6E8A-4147-A177-3AD203B41FA5}">
                      <a16:colId xmlns="" xmlns:a16="http://schemas.microsoft.com/office/drawing/2014/main" val="20013"/>
                    </a:ext>
                  </a:extLst>
                </a:gridCol>
                <a:gridCol w="500509">
                  <a:extLst>
                    <a:ext uri="{9D8B030D-6E8A-4147-A177-3AD203B41FA5}">
                      <a16:colId xmlns="" xmlns:a16="http://schemas.microsoft.com/office/drawing/2014/main" val="20014"/>
                    </a:ext>
                  </a:extLst>
                </a:gridCol>
              </a:tblGrid>
              <a:tr h="792609">
                <a:tc rowSpan="2">
                  <a:txBody>
                    <a:bodyPr/>
                    <a:lstStyle/>
                    <a:p>
                      <a:r>
                        <a:rPr lang="ru-RU" sz="700" dirty="0">
                          <a:effectLst/>
                          <a:latin typeface="+mn-lt"/>
                          <a:ea typeface="Arial" charset="0"/>
                          <a:cs typeface="Arial" charset="0"/>
                        </a:rPr>
                        <a:t>Наименование автомобильной дороги </a:t>
                      </a:r>
                    </a:p>
                  </a:txBody>
                  <a:tcPr marL="56593" marR="56593" marT="28297" marB="28297" anchor="ctr">
                    <a:lnL w="6096"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6096"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ru-RU" sz="700" dirty="0">
                          <a:effectLst/>
                          <a:latin typeface="+mn-lt"/>
                          <a:ea typeface="Arial" charset="0"/>
                          <a:cs typeface="Arial" charset="0"/>
                        </a:rPr>
                        <a:t>Среднее значение ровности по </a:t>
                      </a:r>
                      <a:r>
                        <a:rPr lang="ru-RU" sz="700" dirty="0" err="1">
                          <a:effectLst/>
                          <a:latin typeface="+mn-lt"/>
                          <a:ea typeface="Arial" charset="0"/>
                          <a:cs typeface="Arial" charset="0"/>
                        </a:rPr>
                        <a:t>толчкометру</a:t>
                      </a:r>
                      <a:r>
                        <a:rPr lang="ru-RU" sz="700" dirty="0">
                          <a:effectLst/>
                          <a:latin typeface="+mn-lt"/>
                          <a:ea typeface="Arial" charset="0"/>
                          <a:cs typeface="Arial" charset="0"/>
                        </a:rPr>
                        <a:t> см/км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096"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gridSpan="2">
                  <a:txBody>
                    <a:bodyPr/>
                    <a:lstStyle/>
                    <a:p>
                      <a:pPr algn="ctr"/>
                      <a:r>
                        <a:rPr lang="ru-RU" sz="700" dirty="0">
                          <a:effectLst/>
                          <a:latin typeface="+mn-lt"/>
                          <a:ea typeface="Arial" charset="0"/>
                          <a:cs typeface="Arial" charset="0"/>
                        </a:rPr>
                        <a:t>Среднее значение международного индекса IRI м/км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096"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gridSpan="2">
                  <a:txBody>
                    <a:bodyPr/>
                    <a:lstStyle/>
                    <a:p>
                      <a:pPr algn="ctr"/>
                      <a:r>
                        <a:rPr lang="ru-RU" sz="700" dirty="0">
                          <a:effectLst/>
                          <a:latin typeface="+mn-lt"/>
                          <a:ea typeface="Arial" charset="0"/>
                          <a:cs typeface="Arial" charset="0"/>
                        </a:rPr>
                        <a:t>Уровень шума транспортного потока </a:t>
                      </a:r>
                      <a:r>
                        <a:rPr lang="ru-RU" sz="700" dirty="0" err="1">
                          <a:effectLst/>
                          <a:latin typeface="+mn-lt"/>
                          <a:ea typeface="Arial" charset="0"/>
                          <a:cs typeface="Arial" charset="0"/>
                        </a:rPr>
                        <a:t>Eq</a:t>
                      </a:r>
                      <a:r>
                        <a:rPr lang="ru-RU" sz="700" dirty="0">
                          <a:effectLst/>
                          <a:latin typeface="+mn-lt"/>
                          <a:ea typeface="Arial" charset="0"/>
                          <a:cs typeface="Arial" charset="0"/>
                        </a:rPr>
                        <a:t> </a:t>
                      </a:r>
                      <a:r>
                        <a:rPr lang="ru-RU" sz="700" dirty="0" err="1">
                          <a:effectLst/>
                          <a:latin typeface="+mn-lt"/>
                          <a:ea typeface="Arial" charset="0"/>
                          <a:cs typeface="Arial" charset="0"/>
                        </a:rPr>
                        <a:t>Min</a:t>
                      </a:r>
                      <a:r>
                        <a:rPr lang="ru-RU" sz="700" dirty="0">
                          <a:effectLst/>
                          <a:latin typeface="+mn-lt"/>
                          <a:ea typeface="Arial" charset="0"/>
                          <a:cs typeface="Arial" charset="0"/>
                        </a:rPr>
                        <a:t> (дБ)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096"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gridSpan="2">
                  <a:txBody>
                    <a:bodyPr/>
                    <a:lstStyle/>
                    <a:p>
                      <a:pPr algn="ctr"/>
                      <a:r>
                        <a:rPr lang="ru-RU" sz="700" dirty="0">
                          <a:effectLst/>
                          <a:latin typeface="+mn-lt"/>
                          <a:ea typeface="Arial" charset="0"/>
                          <a:cs typeface="Arial" charset="0"/>
                        </a:rPr>
                        <a:t>Измерение коэффициента сцепления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096"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gridSpan="2">
                  <a:txBody>
                    <a:bodyPr/>
                    <a:lstStyle/>
                    <a:p>
                      <a:pPr algn="ctr"/>
                      <a:r>
                        <a:rPr lang="ru-RU" sz="700" dirty="0">
                          <a:effectLst/>
                          <a:latin typeface="+mn-lt"/>
                          <a:ea typeface="Arial" charset="0"/>
                          <a:cs typeface="Arial" charset="0"/>
                        </a:rPr>
                        <a:t>Прочность нежесткой</a:t>
                      </a:r>
                      <a:r>
                        <a:rPr lang="ru-RU" sz="700" baseline="0" dirty="0">
                          <a:effectLst/>
                          <a:latin typeface="+mn-lt"/>
                          <a:ea typeface="Arial" charset="0"/>
                          <a:cs typeface="Arial" charset="0"/>
                        </a:rPr>
                        <a:t> </a:t>
                      </a:r>
                      <a:r>
                        <a:rPr lang="ru-RU" sz="700" dirty="0">
                          <a:effectLst/>
                          <a:latin typeface="+mn-lt"/>
                          <a:ea typeface="Arial" charset="0"/>
                          <a:cs typeface="Arial" charset="0"/>
                        </a:rPr>
                        <a:t>дорожной</a:t>
                      </a:r>
                      <a:r>
                        <a:rPr lang="ru-RU" sz="700" baseline="0" dirty="0">
                          <a:effectLst/>
                          <a:latin typeface="+mn-lt"/>
                          <a:ea typeface="Arial" charset="0"/>
                          <a:cs typeface="Arial" charset="0"/>
                        </a:rPr>
                        <a:t> </a:t>
                      </a:r>
                      <a:r>
                        <a:rPr lang="ru-RU" sz="700" dirty="0">
                          <a:effectLst/>
                          <a:latin typeface="+mn-lt"/>
                          <a:ea typeface="Arial" charset="0"/>
                          <a:cs typeface="Arial" charset="0"/>
                        </a:rPr>
                        <a:t>конструкции с использованием установки FWD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096"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gridSpan="2">
                  <a:txBody>
                    <a:bodyPr/>
                    <a:lstStyle/>
                    <a:p>
                      <a:pPr algn="ctr"/>
                      <a:r>
                        <a:rPr lang="ru-RU" sz="700" dirty="0">
                          <a:effectLst/>
                          <a:latin typeface="+mn-lt"/>
                          <a:ea typeface="Arial" charset="0"/>
                          <a:cs typeface="Arial" charset="0"/>
                        </a:rPr>
                        <a:t>Визуальная оценка состояния покрытия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096"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gridSpan="2">
                  <a:txBody>
                    <a:bodyPr/>
                    <a:lstStyle/>
                    <a:p>
                      <a:pPr algn="ctr"/>
                      <a:r>
                        <a:rPr lang="ru-RU" sz="700" dirty="0">
                          <a:effectLst/>
                          <a:latin typeface="+mn-lt"/>
                          <a:ea typeface="Arial" charset="0"/>
                          <a:cs typeface="Arial" charset="0"/>
                        </a:rPr>
                        <a:t>Средняя глубина колеи, мм </a:t>
                      </a:r>
                    </a:p>
                  </a:txBody>
                  <a:tcPr marL="56593" marR="56593" marT="28297" marB="28297" anchor="ctr">
                    <a:lnL w="3175" cap="flat" cmpd="sng" algn="ctr">
                      <a:solidFill>
                        <a:schemeClr val="tx1"/>
                      </a:solidFill>
                      <a:prstDash val="solid"/>
                      <a:round/>
                      <a:headEnd type="none" w="med" len="med"/>
                      <a:tailEnd type="none" w="med" len="med"/>
                    </a:lnL>
                    <a:lnR w="6096" cap="flat" cmpd="sng" algn="ctr">
                      <a:noFill/>
                      <a:prstDash val="solid"/>
                      <a:round/>
                      <a:headEnd type="none" w="med" len="med"/>
                      <a:tailEnd type="none" w="med" len="med"/>
                    </a:lnR>
                    <a:lnT w="6096"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extLst>
                  <a:ext uri="{0D108BD9-81ED-4DB2-BD59-A6C34878D82A}">
                    <a16:rowId xmlns="" xmlns:a16="http://schemas.microsoft.com/office/drawing/2014/main" val="10000"/>
                  </a:ext>
                </a:extLst>
              </a:tr>
              <a:tr h="648949">
                <a:tc vMerge="1">
                  <a:txBody>
                    <a:bodyPr/>
                    <a:lstStyle/>
                    <a:p>
                      <a:endParaRPr lang="ru-RU"/>
                    </a:p>
                  </a:txBody>
                  <a:tcPr/>
                </a:tc>
                <a:tc>
                  <a:txBody>
                    <a:bodyPr/>
                    <a:lstStyle/>
                    <a:p>
                      <a:r>
                        <a:rPr lang="ru-RU" sz="700" dirty="0">
                          <a:effectLst/>
                          <a:latin typeface="+mn-lt"/>
                          <a:ea typeface="Arial" charset="0"/>
                          <a:cs typeface="Arial" charset="0"/>
                        </a:rPr>
                        <a:t>Участок</a:t>
                      </a:r>
                      <a:r>
                        <a:rPr lang="ru-RU" sz="700" baseline="0" dirty="0">
                          <a:effectLst/>
                          <a:latin typeface="+mn-lt"/>
                          <a:ea typeface="Arial" charset="0"/>
                          <a:cs typeface="Arial" charset="0"/>
                        </a:rPr>
                        <a:t> с применением модификатора</a:t>
                      </a:r>
                      <a:endParaRPr lang="ru-RU" sz="700" dirty="0">
                        <a:effectLst/>
                        <a:latin typeface="+mn-lt"/>
                        <a:ea typeface="Arial" charset="0"/>
                        <a:cs typeface="Arial" charset="0"/>
                      </a:endParaRPr>
                    </a:p>
                  </a:txBody>
                  <a:tcPr marL="56593" marR="56593" marT="28297" marB="28297" vert="vert27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700" dirty="0" err="1">
                          <a:effectLst/>
                          <a:latin typeface="+mn-lt"/>
                          <a:ea typeface="Arial" charset="0"/>
                          <a:cs typeface="Arial" charset="0"/>
                        </a:rPr>
                        <a:t>Референтный</a:t>
                      </a:r>
                      <a:r>
                        <a:rPr lang="ru-RU" sz="700" dirty="0">
                          <a:effectLst/>
                          <a:latin typeface="+mn-lt"/>
                          <a:ea typeface="Arial" charset="0"/>
                          <a:cs typeface="Arial" charset="0"/>
                        </a:rPr>
                        <a:t> участок</a:t>
                      </a:r>
                    </a:p>
                  </a:txBody>
                  <a:tcPr marL="56593" marR="56593" marT="28297" marB="28297" vert="vert27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700" dirty="0">
                          <a:effectLst/>
                          <a:latin typeface="+mn-lt"/>
                          <a:ea typeface="Arial" charset="0"/>
                          <a:cs typeface="Arial" charset="0"/>
                        </a:rPr>
                        <a:t>Участок</a:t>
                      </a:r>
                      <a:r>
                        <a:rPr lang="ru-RU" sz="700" baseline="0" dirty="0">
                          <a:effectLst/>
                          <a:latin typeface="+mn-lt"/>
                          <a:ea typeface="Arial" charset="0"/>
                          <a:cs typeface="Arial" charset="0"/>
                        </a:rPr>
                        <a:t> с применением модификатора</a:t>
                      </a:r>
                      <a:endParaRPr lang="ru-RU" sz="700" dirty="0">
                        <a:effectLst/>
                        <a:latin typeface="+mn-lt"/>
                        <a:ea typeface="Arial" charset="0"/>
                        <a:cs typeface="Arial" charset="0"/>
                      </a:endParaRPr>
                    </a:p>
                  </a:txBody>
                  <a:tcPr marL="56593" marR="56593" marT="28297" marB="28297" vert="vert27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700" dirty="0" err="1">
                          <a:effectLst/>
                          <a:latin typeface="+mn-lt"/>
                          <a:ea typeface="Arial" charset="0"/>
                          <a:cs typeface="Arial" charset="0"/>
                        </a:rPr>
                        <a:t>Референтный</a:t>
                      </a:r>
                      <a:r>
                        <a:rPr lang="ru-RU" sz="700" dirty="0">
                          <a:effectLst/>
                          <a:latin typeface="+mn-lt"/>
                          <a:ea typeface="Arial" charset="0"/>
                          <a:cs typeface="Arial" charset="0"/>
                        </a:rPr>
                        <a:t> участок</a:t>
                      </a:r>
                    </a:p>
                  </a:txBody>
                  <a:tcPr marL="56593" marR="56593" marT="28297" marB="28297" vert="vert27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700" dirty="0">
                          <a:effectLst/>
                          <a:latin typeface="+mn-lt"/>
                          <a:ea typeface="Arial" charset="0"/>
                          <a:cs typeface="Arial" charset="0"/>
                        </a:rPr>
                        <a:t>Участок</a:t>
                      </a:r>
                      <a:r>
                        <a:rPr lang="ru-RU" sz="700" baseline="0" dirty="0">
                          <a:effectLst/>
                          <a:latin typeface="+mn-lt"/>
                          <a:ea typeface="Arial" charset="0"/>
                          <a:cs typeface="Arial" charset="0"/>
                        </a:rPr>
                        <a:t> с применением модификатора</a:t>
                      </a:r>
                      <a:endParaRPr lang="ru-RU" sz="700" dirty="0">
                        <a:effectLst/>
                        <a:latin typeface="+mn-lt"/>
                        <a:ea typeface="Arial" charset="0"/>
                        <a:cs typeface="Arial" charset="0"/>
                      </a:endParaRPr>
                    </a:p>
                  </a:txBody>
                  <a:tcPr marL="56593" marR="56593" marT="28297" marB="28297" vert="vert27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700" dirty="0" err="1">
                          <a:effectLst/>
                          <a:latin typeface="+mn-lt"/>
                          <a:ea typeface="Arial" charset="0"/>
                          <a:cs typeface="Arial" charset="0"/>
                        </a:rPr>
                        <a:t>Референтный</a:t>
                      </a:r>
                      <a:r>
                        <a:rPr lang="ru-RU" sz="700" dirty="0">
                          <a:effectLst/>
                          <a:latin typeface="+mn-lt"/>
                          <a:ea typeface="Arial" charset="0"/>
                          <a:cs typeface="Arial" charset="0"/>
                        </a:rPr>
                        <a:t> участок</a:t>
                      </a:r>
                    </a:p>
                  </a:txBody>
                  <a:tcPr marL="56593" marR="56593" marT="28297" marB="28297" vert="vert27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700" dirty="0">
                          <a:effectLst/>
                          <a:latin typeface="+mn-lt"/>
                          <a:ea typeface="Arial" charset="0"/>
                          <a:cs typeface="Arial" charset="0"/>
                        </a:rPr>
                        <a:t>Участок</a:t>
                      </a:r>
                      <a:r>
                        <a:rPr lang="ru-RU" sz="700" baseline="0" dirty="0">
                          <a:effectLst/>
                          <a:latin typeface="+mn-lt"/>
                          <a:ea typeface="Arial" charset="0"/>
                          <a:cs typeface="Arial" charset="0"/>
                        </a:rPr>
                        <a:t> с применением модификатора</a:t>
                      </a:r>
                      <a:endParaRPr lang="ru-RU" sz="700" dirty="0">
                        <a:effectLst/>
                        <a:latin typeface="+mn-lt"/>
                        <a:ea typeface="Arial" charset="0"/>
                        <a:cs typeface="Arial" charset="0"/>
                      </a:endParaRPr>
                    </a:p>
                  </a:txBody>
                  <a:tcPr marL="56593" marR="56593" marT="28297" marB="28297" vert="vert27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700" dirty="0" err="1">
                          <a:effectLst/>
                          <a:latin typeface="+mn-lt"/>
                          <a:ea typeface="Arial" charset="0"/>
                          <a:cs typeface="Arial" charset="0"/>
                        </a:rPr>
                        <a:t>Референтный</a:t>
                      </a:r>
                      <a:r>
                        <a:rPr lang="ru-RU" sz="700" dirty="0">
                          <a:effectLst/>
                          <a:latin typeface="+mn-lt"/>
                          <a:ea typeface="Arial" charset="0"/>
                          <a:cs typeface="Arial" charset="0"/>
                        </a:rPr>
                        <a:t> участок</a:t>
                      </a:r>
                    </a:p>
                  </a:txBody>
                  <a:tcPr marL="56593" marR="56593" marT="28297" marB="28297" vert="vert27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700" dirty="0">
                          <a:effectLst/>
                          <a:latin typeface="+mn-lt"/>
                          <a:ea typeface="Arial" charset="0"/>
                          <a:cs typeface="Arial" charset="0"/>
                        </a:rPr>
                        <a:t>Участок</a:t>
                      </a:r>
                      <a:r>
                        <a:rPr lang="ru-RU" sz="700" baseline="0" dirty="0">
                          <a:effectLst/>
                          <a:latin typeface="+mn-lt"/>
                          <a:ea typeface="Arial" charset="0"/>
                          <a:cs typeface="Arial" charset="0"/>
                        </a:rPr>
                        <a:t> с применением модификатора</a:t>
                      </a:r>
                      <a:endParaRPr lang="ru-RU" sz="700" dirty="0">
                        <a:effectLst/>
                        <a:latin typeface="+mn-lt"/>
                        <a:ea typeface="Arial" charset="0"/>
                        <a:cs typeface="Arial" charset="0"/>
                      </a:endParaRPr>
                    </a:p>
                  </a:txBody>
                  <a:tcPr marL="56593" marR="56593" marT="28297" marB="28297" vert="vert27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700" dirty="0" err="1">
                          <a:effectLst/>
                          <a:latin typeface="+mn-lt"/>
                          <a:ea typeface="Arial" charset="0"/>
                          <a:cs typeface="Arial" charset="0"/>
                        </a:rPr>
                        <a:t>Референтный</a:t>
                      </a:r>
                      <a:r>
                        <a:rPr lang="ru-RU" sz="700" dirty="0">
                          <a:effectLst/>
                          <a:latin typeface="+mn-lt"/>
                          <a:ea typeface="Arial" charset="0"/>
                          <a:cs typeface="Arial" charset="0"/>
                        </a:rPr>
                        <a:t> участок</a:t>
                      </a:r>
                    </a:p>
                  </a:txBody>
                  <a:tcPr marL="56593" marR="56593" marT="28297" marB="28297" vert="vert27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700" dirty="0">
                          <a:effectLst/>
                          <a:latin typeface="+mn-lt"/>
                          <a:ea typeface="Arial" charset="0"/>
                          <a:cs typeface="Arial" charset="0"/>
                        </a:rPr>
                        <a:t>Участок</a:t>
                      </a:r>
                      <a:r>
                        <a:rPr lang="ru-RU" sz="700" baseline="0" dirty="0">
                          <a:effectLst/>
                          <a:latin typeface="+mn-lt"/>
                          <a:ea typeface="Arial" charset="0"/>
                          <a:cs typeface="Arial" charset="0"/>
                        </a:rPr>
                        <a:t> с применением модификатора</a:t>
                      </a:r>
                      <a:endParaRPr lang="ru-RU" sz="700" dirty="0">
                        <a:effectLst/>
                        <a:latin typeface="+mn-lt"/>
                        <a:ea typeface="Arial" charset="0"/>
                        <a:cs typeface="Arial" charset="0"/>
                      </a:endParaRPr>
                    </a:p>
                  </a:txBody>
                  <a:tcPr marL="56593" marR="56593" marT="28297" marB="28297" vert="vert27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700" dirty="0" err="1">
                          <a:effectLst/>
                          <a:latin typeface="+mn-lt"/>
                          <a:ea typeface="Arial" charset="0"/>
                          <a:cs typeface="Arial" charset="0"/>
                        </a:rPr>
                        <a:t>Референтный</a:t>
                      </a:r>
                      <a:r>
                        <a:rPr lang="ru-RU" sz="700" dirty="0">
                          <a:effectLst/>
                          <a:latin typeface="+mn-lt"/>
                          <a:ea typeface="Arial" charset="0"/>
                          <a:cs typeface="Arial" charset="0"/>
                        </a:rPr>
                        <a:t> участок</a:t>
                      </a:r>
                    </a:p>
                  </a:txBody>
                  <a:tcPr marL="56593" marR="56593" marT="28297" marB="28297" vert="vert27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700" dirty="0">
                          <a:effectLst/>
                          <a:latin typeface="+mn-lt"/>
                          <a:ea typeface="Arial" charset="0"/>
                          <a:cs typeface="Arial" charset="0"/>
                        </a:rPr>
                        <a:t>Участок</a:t>
                      </a:r>
                      <a:r>
                        <a:rPr lang="ru-RU" sz="700" baseline="0" dirty="0">
                          <a:effectLst/>
                          <a:latin typeface="+mn-lt"/>
                          <a:ea typeface="Arial" charset="0"/>
                          <a:cs typeface="Arial" charset="0"/>
                        </a:rPr>
                        <a:t> с применением модификатора</a:t>
                      </a:r>
                      <a:endParaRPr lang="ru-RU" sz="700" dirty="0">
                        <a:effectLst/>
                        <a:latin typeface="+mn-lt"/>
                        <a:ea typeface="Arial" charset="0"/>
                        <a:cs typeface="Arial" charset="0"/>
                      </a:endParaRPr>
                    </a:p>
                  </a:txBody>
                  <a:tcPr marL="56593" marR="56593" marT="28297" marB="28297" vert="vert27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700" dirty="0" err="1">
                          <a:effectLst/>
                          <a:latin typeface="+mn-lt"/>
                          <a:ea typeface="Arial" charset="0"/>
                          <a:cs typeface="Arial" charset="0"/>
                        </a:rPr>
                        <a:t>Референтный</a:t>
                      </a:r>
                      <a:r>
                        <a:rPr lang="ru-RU" sz="700" dirty="0">
                          <a:effectLst/>
                          <a:latin typeface="+mn-lt"/>
                          <a:ea typeface="Arial" charset="0"/>
                          <a:cs typeface="Arial" charset="0"/>
                        </a:rPr>
                        <a:t> участок</a:t>
                      </a:r>
                    </a:p>
                  </a:txBody>
                  <a:tcPr marL="56593" marR="56593" marT="28297" marB="28297" vert="vert270" anchor="ctr" anchorCtr="1">
                    <a:lnL w="3175" cap="flat" cmpd="sng" algn="ctr">
                      <a:solidFill>
                        <a:schemeClr val="tx1"/>
                      </a:solidFill>
                      <a:prstDash val="solid"/>
                      <a:round/>
                      <a:headEnd type="none" w="med" len="med"/>
                      <a:tailEnd type="none" w="med" len="med"/>
                    </a:lnL>
                    <a:lnR w="6096"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24861">
                <a:tc>
                  <a:txBody>
                    <a:bodyPr/>
                    <a:lstStyle/>
                    <a:p>
                      <a:r>
                        <a:rPr lang="mr-IN" sz="700" dirty="0">
                          <a:effectLst/>
                          <a:latin typeface="+mn-lt"/>
                          <a:ea typeface="Arial" charset="0"/>
                          <a:cs typeface="Arial" charset="0"/>
                        </a:rPr>
                        <a:t>М-6 «Каспий</a:t>
                      </a:r>
                      <a:r>
                        <a:rPr lang="ru-RU" sz="700" dirty="0">
                          <a:effectLst/>
                          <a:latin typeface="+mn-lt"/>
                          <a:ea typeface="Arial" charset="0"/>
                          <a:cs typeface="Arial" charset="0"/>
                        </a:rPr>
                        <a:t>»</a:t>
                      </a:r>
                      <a:endParaRPr lang="mr-IN" sz="700" dirty="0">
                        <a:effectLst/>
                        <a:latin typeface="+mn-lt"/>
                        <a:ea typeface="Arial" charset="0"/>
                        <a:cs typeface="Arial" charset="0"/>
                      </a:endParaRPr>
                    </a:p>
                  </a:txBody>
                  <a:tcPr marL="56593" marR="56593" marT="28297" marB="28297" anchor="ctr">
                    <a:lnL w="6096"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00" dirty="0">
                          <a:effectLst/>
                          <a:latin typeface="+mn-lt"/>
                          <a:ea typeface="Arial" charset="0"/>
                          <a:cs typeface="Arial" charset="0"/>
                        </a:rPr>
                        <a:t>118,00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00">
                          <a:effectLst/>
                          <a:latin typeface="+mn-lt"/>
                          <a:ea typeface="Arial" charset="0"/>
                          <a:cs typeface="Arial" charset="0"/>
                        </a:rPr>
                        <a:t>126,00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i-FI" sz="700">
                          <a:effectLst/>
                          <a:latin typeface="+mn-lt"/>
                          <a:ea typeface="Arial" charset="0"/>
                          <a:cs typeface="Arial" charset="0"/>
                        </a:rPr>
                        <a:t>2,35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i-FI" sz="700">
                          <a:effectLst/>
                          <a:latin typeface="+mn-lt"/>
                          <a:ea typeface="Arial" charset="0"/>
                          <a:cs typeface="Arial" charset="0"/>
                        </a:rPr>
                        <a:t>2,42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700">
                          <a:effectLst/>
                          <a:latin typeface="+mn-lt"/>
                          <a:ea typeface="Arial" charset="0"/>
                          <a:cs typeface="Arial" charset="0"/>
                        </a:rPr>
                        <a:t>67,45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700">
                          <a:effectLst/>
                          <a:latin typeface="+mn-lt"/>
                          <a:ea typeface="Arial" charset="0"/>
                          <a:cs typeface="Arial" charset="0"/>
                        </a:rPr>
                        <a:t>63,30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700">
                          <a:effectLst/>
                          <a:latin typeface="+mn-lt"/>
                          <a:ea typeface="Arial" charset="0"/>
                          <a:cs typeface="Arial" charset="0"/>
                        </a:rPr>
                        <a:t>0,38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700">
                          <a:effectLst/>
                          <a:latin typeface="+mn-lt"/>
                          <a:ea typeface="Arial" charset="0"/>
                          <a:cs typeface="Arial" charset="0"/>
                        </a:rPr>
                        <a:t>0,35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700" dirty="0">
                          <a:effectLst/>
                          <a:latin typeface="+mn-lt"/>
                          <a:ea typeface="Arial" charset="0"/>
                          <a:cs typeface="Arial" charset="0"/>
                        </a:rPr>
                        <a:t>554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700">
                          <a:effectLst/>
                          <a:latin typeface="+mn-lt"/>
                          <a:ea typeface="Arial" charset="0"/>
                          <a:cs typeface="Arial" charset="0"/>
                        </a:rPr>
                        <a:t>536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700">
                          <a:effectLst/>
                          <a:latin typeface="+mn-lt"/>
                          <a:ea typeface="Arial" charset="0"/>
                          <a:cs typeface="Arial" charset="0"/>
                        </a:rPr>
                        <a:t>4,8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700" dirty="0">
                          <a:effectLst/>
                          <a:latin typeface="+mn-lt"/>
                          <a:ea typeface="Arial" charset="0"/>
                          <a:cs typeface="Arial" charset="0"/>
                        </a:rPr>
                        <a:t>4,5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s-IS" sz="700">
                          <a:effectLst/>
                          <a:latin typeface="+mn-lt"/>
                          <a:ea typeface="Arial" charset="0"/>
                          <a:cs typeface="Arial" charset="0"/>
                        </a:rPr>
                        <a:t>10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s-IS" sz="700">
                          <a:effectLst/>
                          <a:latin typeface="+mn-lt"/>
                          <a:ea typeface="Arial" charset="0"/>
                          <a:cs typeface="Arial" charset="0"/>
                        </a:rPr>
                        <a:t>12 </a:t>
                      </a:r>
                    </a:p>
                  </a:txBody>
                  <a:tcPr marL="56593" marR="56593" marT="28297" marB="28297" anchor="ctr">
                    <a:lnL w="3175" cap="flat" cmpd="sng" algn="ctr">
                      <a:solidFill>
                        <a:schemeClr val="tx1"/>
                      </a:solidFill>
                      <a:prstDash val="solid"/>
                      <a:round/>
                      <a:headEnd type="none" w="med" len="med"/>
                      <a:tailEnd type="none" w="med" len="med"/>
                    </a:lnL>
                    <a:lnR w="6096"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32044">
                <a:tc>
                  <a:txBody>
                    <a:bodyPr/>
                    <a:lstStyle/>
                    <a:p>
                      <a:r>
                        <a:rPr lang="mr-IN" sz="700">
                          <a:effectLst/>
                          <a:latin typeface="+mn-lt"/>
                          <a:ea typeface="Arial" charset="0"/>
                          <a:cs typeface="Arial" charset="0"/>
                        </a:rPr>
                        <a:t>А-132 </a:t>
                      </a:r>
                    </a:p>
                  </a:txBody>
                  <a:tcPr marL="56593" marR="56593" marT="28297" marB="28297" anchor="ctr">
                    <a:lnL w="6096"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00">
                          <a:effectLst/>
                          <a:latin typeface="+mn-lt"/>
                          <a:ea typeface="Arial" charset="0"/>
                          <a:cs typeface="Arial" charset="0"/>
                        </a:rPr>
                        <a:t>92,00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i-FI" sz="700" dirty="0">
                          <a:effectLst/>
                          <a:latin typeface="+mn-lt"/>
                          <a:ea typeface="Arial" charset="0"/>
                          <a:cs typeface="Arial" charset="0"/>
                        </a:rPr>
                        <a:t>118,90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i-FI" sz="700">
                          <a:effectLst/>
                          <a:latin typeface="+mn-lt"/>
                          <a:ea typeface="Arial" charset="0"/>
                          <a:cs typeface="Arial" charset="0"/>
                        </a:rPr>
                        <a:t>1,86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i-FI" sz="700">
                          <a:effectLst/>
                          <a:latin typeface="+mn-lt"/>
                          <a:ea typeface="Arial" charset="0"/>
                          <a:cs typeface="Arial" charset="0"/>
                        </a:rPr>
                        <a:t>2,90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700">
                          <a:effectLst/>
                          <a:latin typeface="+mn-lt"/>
                          <a:ea typeface="Arial" charset="0"/>
                          <a:cs typeface="Arial" charset="0"/>
                        </a:rPr>
                        <a:t>51,1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700">
                          <a:effectLst/>
                          <a:latin typeface="+mn-lt"/>
                          <a:ea typeface="Arial" charset="0"/>
                          <a:cs typeface="Arial" charset="0"/>
                        </a:rPr>
                        <a:t>64,4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700">
                          <a:effectLst/>
                          <a:latin typeface="+mn-lt"/>
                          <a:ea typeface="Arial" charset="0"/>
                          <a:cs typeface="Arial" charset="0"/>
                        </a:rPr>
                        <a:t>0,33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700">
                          <a:effectLst/>
                          <a:latin typeface="+mn-lt"/>
                          <a:ea typeface="Arial" charset="0"/>
                          <a:cs typeface="Arial" charset="0"/>
                        </a:rPr>
                        <a:t>0,36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s-IS" sz="700" dirty="0">
                          <a:effectLst/>
                          <a:latin typeface="+mn-lt"/>
                          <a:ea typeface="Arial" charset="0"/>
                          <a:cs typeface="Arial" charset="0"/>
                        </a:rPr>
                        <a:t>826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700">
                          <a:effectLst/>
                          <a:latin typeface="+mn-lt"/>
                          <a:ea typeface="Arial" charset="0"/>
                          <a:cs typeface="Arial" charset="0"/>
                        </a:rPr>
                        <a:t>821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700">
                          <a:effectLst/>
                          <a:latin typeface="+mn-lt"/>
                          <a:ea typeface="Arial" charset="0"/>
                          <a:cs typeface="Arial" charset="0"/>
                        </a:rPr>
                        <a:t>4,8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700">
                          <a:effectLst/>
                          <a:latin typeface="+mn-lt"/>
                          <a:ea typeface="Arial" charset="0"/>
                          <a:cs typeface="Arial" charset="0"/>
                        </a:rPr>
                        <a:t>4,5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700">
                          <a:effectLst/>
                          <a:latin typeface="+mn-lt"/>
                          <a:ea typeface="Arial" charset="0"/>
                          <a:cs typeface="Arial" charset="0"/>
                        </a:rPr>
                        <a:t>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700">
                          <a:effectLst/>
                          <a:latin typeface="+mn-lt"/>
                          <a:ea typeface="Arial" charset="0"/>
                          <a:cs typeface="Arial" charset="0"/>
                        </a:rPr>
                        <a:t>15 </a:t>
                      </a:r>
                    </a:p>
                  </a:txBody>
                  <a:tcPr marL="56593" marR="56593" marT="28297" marB="28297" anchor="ctr">
                    <a:lnL w="3175" cap="flat" cmpd="sng" algn="ctr">
                      <a:solidFill>
                        <a:schemeClr val="tx1"/>
                      </a:solidFill>
                      <a:prstDash val="solid"/>
                      <a:round/>
                      <a:headEnd type="none" w="med" len="med"/>
                      <a:tailEnd type="none" w="med" len="med"/>
                    </a:lnL>
                    <a:lnR w="6096"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232044">
                <a:tc>
                  <a:txBody>
                    <a:bodyPr/>
                    <a:lstStyle/>
                    <a:p>
                      <a:r>
                        <a:rPr lang="is-IS" sz="700">
                          <a:effectLst/>
                          <a:latin typeface="+mn-lt"/>
                          <a:ea typeface="Arial" charset="0"/>
                          <a:cs typeface="Arial" charset="0"/>
                        </a:rPr>
                        <a:t>1Р119 </a:t>
                      </a:r>
                    </a:p>
                  </a:txBody>
                  <a:tcPr marL="56593" marR="56593" marT="28297" marB="28297" anchor="ctr">
                    <a:lnL w="6096"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00">
                          <a:effectLst/>
                          <a:latin typeface="+mn-lt"/>
                          <a:ea typeface="Arial" charset="0"/>
                          <a:cs typeface="Arial" charset="0"/>
                        </a:rPr>
                        <a:t>85,00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700">
                          <a:effectLst/>
                          <a:latin typeface="+mn-lt"/>
                          <a:ea typeface="Arial" charset="0"/>
                          <a:cs typeface="Arial" charset="0"/>
                        </a:rPr>
                        <a:t>88,30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i-FI" sz="700">
                          <a:effectLst/>
                          <a:latin typeface="+mn-lt"/>
                          <a:ea typeface="Arial" charset="0"/>
                          <a:cs typeface="Arial" charset="0"/>
                        </a:rPr>
                        <a:t>1,77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s-IS" sz="700">
                          <a:effectLst/>
                          <a:latin typeface="+mn-lt"/>
                          <a:ea typeface="Arial" charset="0"/>
                          <a:cs typeface="Arial" charset="0"/>
                        </a:rPr>
                        <a:t>2,09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700" dirty="0">
                          <a:effectLst/>
                          <a:latin typeface="+mn-lt"/>
                          <a:ea typeface="Arial" charset="0"/>
                          <a:cs typeface="Arial" charset="0"/>
                        </a:rPr>
                        <a:t>65,0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s-IS" sz="700">
                          <a:effectLst/>
                          <a:latin typeface="+mn-lt"/>
                          <a:ea typeface="Arial" charset="0"/>
                          <a:cs typeface="Arial" charset="0"/>
                        </a:rPr>
                        <a:t>68,5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700">
                          <a:effectLst/>
                          <a:latin typeface="+mn-lt"/>
                          <a:ea typeface="Arial" charset="0"/>
                          <a:cs typeface="Arial" charset="0"/>
                        </a:rPr>
                        <a:t>0,37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700">
                          <a:effectLst/>
                          <a:latin typeface="+mn-lt"/>
                          <a:ea typeface="Arial" charset="0"/>
                          <a:cs typeface="Arial" charset="0"/>
                        </a:rPr>
                        <a:t>0,37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700" dirty="0">
                          <a:effectLst/>
                          <a:latin typeface="+mn-lt"/>
                          <a:ea typeface="Arial" charset="0"/>
                          <a:cs typeface="Arial" charset="0"/>
                        </a:rPr>
                        <a:t>564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700">
                          <a:effectLst/>
                          <a:latin typeface="+mn-lt"/>
                          <a:ea typeface="Arial" charset="0"/>
                          <a:cs typeface="Arial" charset="0"/>
                        </a:rPr>
                        <a:t>381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700">
                          <a:effectLst/>
                          <a:latin typeface="+mn-lt"/>
                          <a:ea typeface="Arial" charset="0"/>
                          <a:cs typeface="Arial" charset="0"/>
                        </a:rPr>
                        <a:t>4,8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700">
                          <a:effectLst/>
                          <a:latin typeface="+mn-lt"/>
                          <a:ea typeface="Arial" charset="0"/>
                          <a:cs typeface="Arial" charset="0"/>
                        </a:rPr>
                        <a:t>4,5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s-IS" sz="700">
                          <a:effectLst/>
                          <a:latin typeface="+mn-lt"/>
                          <a:ea typeface="Arial" charset="0"/>
                          <a:cs typeface="Arial" charset="0"/>
                        </a:rPr>
                        <a:t>10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s-IS" sz="700">
                          <a:effectLst/>
                          <a:latin typeface="+mn-lt"/>
                          <a:ea typeface="Arial" charset="0"/>
                          <a:cs typeface="Arial" charset="0"/>
                        </a:rPr>
                        <a:t>13 </a:t>
                      </a:r>
                    </a:p>
                  </a:txBody>
                  <a:tcPr marL="56593" marR="56593" marT="28297" marB="28297" anchor="ctr">
                    <a:lnL w="3175" cap="flat" cmpd="sng" algn="ctr">
                      <a:solidFill>
                        <a:schemeClr val="tx1"/>
                      </a:solidFill>
                      <a:prstDash val="solid"/>
                      <a:round/>
                      <a:headEnd type="none" w="med" len="med"/>
                      <a:tailEnd type="none" w="med" len="med"/>
                    </a:lnL>
                    <a:lnR w="6096"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324861">
                <a:tc>
                  <a:txBody>
                    <a:bodyPr/>
                    <a:lstStyle/>
                    <a:p>
                      <a:r>
                        <a:rPr lang="it-IT" sz="700">
                          <a:effectLst/>
                          <a:latin typeface="+mn-lt"/>
                          <a:ea typeface="Arial" charset="0"/>
                          <a:cs typeface="Arial" charset="0"/>
                        </a:rPr>
                        <a:t>М-18 «Кола» </a:t>
                      </a:r>
                    </a:p>
                  </a:txBody>
                  <a:tcPr marL="56593" marR="56593" marT="28297" marB="28297" anchor="ctr">
                    <a:lnL w="6096"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00">
                          <a:effectLst/>
                          <a:latin typeface="+mn-lt"/>
                          <a:ea typeface="Arial" charset="0"/>
                          <a:cs typeface="Arial" charset="0"/>
                        </a:rPr>
                        <a:t>54,00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00">
                          <a:effectLst/>
                          <a:latin typeface="+mn-lt"/>
                          <a:ea typeface="Arial" charset="0"/>
                          <a:cs typeface="Arial" charset="0"/>
                        </a:rPr>
                        <a:t>74,00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700">
                          <a:effectLst/>
                          <a:latin typeface="+mn-lt"/>
                          <a:ea typeface="Arial" charset="0"/>
                          <a:cs typeface="Arial" charset="0"/>
                        </a:rPr>
                        <a:t>1,36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i-FI" sz="700">
                          <a:effectLst/>
                          <a:latin typeface="+mn-lt"/>
                          <a:ea typeface="Arial" charset="0"/>
                          <a:cs typeface="Arial" charset="0"/>
                        </a:rPr>
                        <a:t>1,85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700">
                          <a:effectLst/>
                          <a:latin typeface="+mn-lt"/>
                          <a:ea typeface="Arial" charset="0"/>
                          <a:cs typeface="Arial" charset="0"/>
                        </a:rPr>
                        <a:t>47,5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i-FI" sz="700">
                          <a:effectLst/>
                          <a:latin typeface="+mn-lt"/>
                          <a:ea typeface="Arial" charset="0"/>
                          <a:cs typeface="Arial" charset="0"/>
                        </a:rPr>
                        <a:t>71,7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700">
                          <a:effectLst/>
                          <a:latin typeface="+mn-lt"/>
                          <a:ea typeface="Arial" charset="0"/>
                          <a:cs typeface="Arial" charset="0"/>
                        </a:rPr>
                        <a:t>0,35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700">
                          <a:effectLst/>
                          <a:latin typeface="+mn-lt"/>
                          <a:ea typeface="Arial" charset="0"/>
                          <a:cs typeface="Arial" charset="0"/>
                        </a:rPr>
                        <a:t>0,34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700" dirty="0">
                          <a:effectLst/>
                          <a:latin typeface="+mn-lt"/>
                          <a:ea typeface="Arial" charset="0"/>
                          <a:cs typeface="Arial" charset="0"/>
                        </a:rPr>
                        <a:t>321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s-IS" sz="700">
                          <a:effectLst/>
                          <a:latin typeface="+mn-lt"/>
                          <a:ea typeface="Arial" charset="0"/>
                          <a:cs typeface="Arial" charset="0"/>
                        </a:rPr>
                        <a:t>313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700" dirty="0">
                          <a:effectLst/>
                          <a:latin typeface="+mn-lt"/>
                          <a:ea typeface="Arial" charset="0"/>
                          <a:cs typeface="Arial" charset="0"/>
                        </a:rPr>
                        <a:t>4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700">
                          <a:effectLst/>
                          <a:latin typeface="+mn-lt"/>
                          <a:ea typeface="Arial" charset="0"/>
                          <a:cs typeface="Arial" charset="0"/>
                        </a:rPr>
                        <a:t>3,5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700">
                          <a:effectLst/>
                          <a:latin typeface="+mn-lt"/>
                          <a:ea typeface="Arial" charset="0"/>
                          <a:cs typeface="Arial" charset="0"/>
                        </a:rPr>
                        <a:t>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s-IS" sz="700">
                          <a:effectLst/>
                          <a:latin typeface="+mn-lt"/>
                          <a:ea typeface="Arial" charset="0"/>
                          <a:cs typeface="Arial" charset="0"/>
                        </a:rPr>
                        <a:t>2 </a:t>
                      </a:r>
                    </a:p>
                  </a:txBody>
                  <a:tcPr marL="56593" marR="56593" marT="28297" marB="28297" anchor="ctr">
                    <a:lnL w="3175" cap="flat" cmpd="sng" algn="ctr">
                      <a:solidFill>
                        <a:schemeClr val="tx1"/>
                      </a:solidFill>
                      <a:prstDash val="solid"/>
                      <a:round/>
                      <a:headEnd type="none" w="med" len="med"/>
                      <a:tailEnd type="none" w="med" len="med"/>
                    </a:lnL>
                    <a:lnR w="6096"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232044">
                <a:tc>
                  <a:txBody>
                    <a:bodyPr/>
                    <a:lstStyle/>
                    <a:p>
                      <a:r>
                        <a:rPr lang="is-IS" sz="700">
                          <a:effectLst/>
                          <a:latin typeface="+mn-lt"/>
                          <a:ea typeface="Arial" charset="0"/>
                          <a:cs typeface="Arial" charset="0"/>
                        </a:rPr>
                        <a:t>Р105 </a:t>
                      </a:r>
                    </a:p>
                  </a:txBody>
                  <a:tcPr marL="56593" marR="56593" marT="28297" marB="28297" anchor="ctr">
                    <a:lnL w="6096"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i-FI" sz="700">
                          <a:effectLst/>
                          <a:latin typeface="+mn-lt"/>
                          <a:ea typeface="Arial" charset="0"/>
                          <a:cs typeface="Arial" charset="0"/>
                        </a:rPr>
                        <a:t>86,7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s-IS" sz="700">
                          <a:effectLst/>
                          <a:latin typeface="+mn-lt"/>
                          <a:ea typeface="Arial" charset="0"/>
                          <a:cs typeface="Arial" charset="0"/>
                        </a:rPr>
                        <a:t>127,50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i-FI" sz="700">
                          <a:effectLst/>
                          <a:latin typeface="+mn-lt"/>
                          <a:ea typeface="Arial" charset="0"/>
                          <a:cs typeface="Arial" charset="0"/>
                        </a:rPr>
                        <a:t>1,80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i-FI" sz="700">
                          <a:effectLst/>
                          <a:latin typeface="+mn-lt"/>
                          <a:ea typeface="Arial" charset="0"/>
                          <a:cs typeface="Arial" charset="0"/>
                        </a:rPr>
                        <a:t>2,34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700">
                          <a:effectLst/>
                          <a:latin typeface="+mn-lt"/>
                          <a:ea typeface="Arial" charset="0"/>
                          <a:cs typeface="Arial" charset="0"/>
                        </a:rPr>
                        <a:t>71,0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i-FI" sz="700">
                          <a:effectLst/>
                          <a:latin typeface="+mn-lt"/>
                          <a:ea typeface="Arial" charset="0"/>
                          <a:cs typeface="Arial" charset="0"/>
                        </a:rPr>
                        <a:t>71,4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700">
                          <a:effectLst/>
                          <a:latin typeface="+mn-lt"/>
                          <a:ea typeface="Arial" charset="0"/>
                          <a:cs typeface="Arial" charset="0"/>
                        </a:rPr>
                        <a:t>0,40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700">
                          <a:effectLst/>
                          <a:latin typeface="+mn-lt"/>
                          <a:ea typeface="Arial" charset="0"/>
                          <a:cs typeface="Arial" charset="0"/>
                        </a:rPr>
                        <a:t>0,4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s-IS" sz="700" dirty="0">
                          <a:effectLst/>
                          <a:latin typeface="+mn-lt"/>
                          <a:ea typeface="Arial" charset="0"/>
                          <a:cs typeface="Arial" charset="0"/>
                        </a:rPr>
                        <a:t>520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s-IS" sz="700">
                          <a:effectLst/>
                          <a:latin typeface="+mn-lt"/>
                          <a:ea typeface="Arial" charset="0"/>
                          <a:cs typeface="Arial" charset="0"/>
                        </a:rPr>
                        <a:t>348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700">
                          <a:effectLst/>
                          <a:latin typeface="+mn-lt"/>
                          <a:ea typeface="Arial" charset="0"/>
                          <a:cs typeface="Arial" charset="0"/>
                        </a:rPr>
                        <a:t>5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700">
                          <a:effectLst/>
                          <a:latin typeface="+mn-lt"/>
                          <a:ea typeface="Arial" charset="0"/>
                          <a:cs typeface="Arial" charset="0"/>
                        </a:rPr>
                        <a:t>4,8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700">
                          <a:effectLst/>
                          <a:latin typeface="+mn-lt"/>
                          <a:ea typeface="Arial" charset="0"/>
                          <a:cs typeface="Arial" charset="0"/>
                        </a:rPr>
                        <a:t>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s-IS" sz="700">
                          <a:effectLst/>
                          <a:latin typeface="+mn-lt"/>
                          <a:ea typeface="Arial" charset="0"/>
                          <a:cs typeface="Arial" charset="0"/>
                        </a:rPr>
                        <a:t>2 </a:t>
                      </a:r>
                    </a:p>
                  </a:txBody>
                  <a:tcPr marL="56593" marR="56593" marT="28297" marB="28297" anchor="ctr">
                    <a:lnL w="3175" cap="flat" cmpd="sng" algn="ctr">
                      <a:solidFill>
                        <a:schemeClr val="tx1"/>
                      </a:solidFill>
                      <a:prstDash val="solid"/>
                      <a:round/>
                      <a:headEnd type="none" w="med" len="med"/>
                      <a:tailEnd type="none" w="med" len="med"/>
                    </a:lnL>
                    <a:lnR w="6096"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417679">
                <a:tc>
                  <a:txBody>
                    <a:bodyPr/>
                    <a:lstStyle/>
                    <a:p>
                      <a:r>
                        <a:rPr lang="ru-RU" sz="700">
                          <a:effectLst/>
                          <a:latin typeface="+mn-lt"/>
                          <a:ea typeface="Arial" charset="0"/>
                          <a:cs typeface="Arial" charset="0"/>
                        </a:rPr>
                        <a:t>Краснодар-Ейск </a:t>
                      </a:r>
                    </a:p>
                  </a:txBody>
                  <a:tcPr marL="56593" marR="56593" marT="28297" marB="28297" anchor="ctr">
                    <a:lnL w="6096"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096"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s-IS" sz="700">
                          <a:effectLst/>
                          <a:latin typeface="+mn-lt"/>
                          <a:ea typeface="Arial" charset="0"/>
                          <a:cs typeface="Arial" charset="0"/>
                        </a:rPr>
                        <a:t>78,20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096"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00" dirty="0">
                          <a:effectLst/>
                          <a:latin typeface="+mn-lt"/>
                          <a:ea typeface="Arial" charset="0"/>
                          <a:cs typeface="Arial" charset="0"/>
                        </a:rPr>
                        <a:t>100,00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096"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i-FI" sz="700">
                          <a:effectLst/>
                          <a:latin typeface="+mn-lt"/>
                          <a:ea typeface="Arial" charset="0"/>
                          <a:cs typeface="Arial" charset="0"/>
                        </a:rPr>
                        <a:t>1,93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096"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s-IS" sz="700">
                          <a:effectLst/>
                          <a:latin typeface="+mn-lt"/>
                          <a:ea typeface="Arial" charset="0"/>
                          <a:cs typeface="Arial" charset="0"/>
                        </a:rPr>
                        <a:t>2,10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096"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s-IS" sz="700" dirty="0">
                          <a:effectLst/>
                          <a:latin typeface="+mn-lt"/>
                          <a:ea typeface="Arial" charset="0"/>
                          <a:cs typeface="Arial" charset="0"/>
                        </a:rPr>
                        <a:t>63,8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096"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i-FI" sz="700" dirty="0">
                          <a:effectLst/>
                          <a:latin typeface="+mn-lt"/>
                          <a:ea typeface="Arial" charset="0"/>
                          <a:cs typeface="Arial" charset="0"/>
                        </a:rPr>
                        <a:t>56,95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096"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700">
                          <a:effectLst/>
                          <a:latin typeface="+mn-lt"/>
                          <a:ea typeface="Arial" charset="0"/>
                          <a:cs typeface="Arial" charset="0"/>
                        </a:rPr>
                        <a:t>0,36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096"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700">
                          <a:effectLst/>
                          <a:latin typeface="+mn-lt"/>
                          <a:ea typeface="Arial" charset="0"/>
                          <a:cs typeface="Arial" charset="0"/>
                        </a:rPr>
                        <a:t>0,3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096"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s-IS" sz="700" dirty="0">
                          <a:effectLst/>
                          <a:latin typeface="+mn-lt"/>
                          <a:ea typeface="Arial" charset="0"/>
                          <a:cs typeface="Arial" charset="0"/>
                        </a:rPr>
                        <a:t>686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096"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mr-IN" sz="700" dirty="0">
                          <a:effectLst/>
                          <a:latin typeface="+mn-lt"/>
                          <a:ea typeface="Arial" charset="0"/>
                          <a:cs typeface="Arial" charset="0"/>
                        </a:rPr>
                        <a:t>392*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096"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700">
                          <a:effectLst/>
                          <a:latin typeface="+mn-lt"/>
                          <a:ea typeface="Arial" charset="0"/>
                          <a:cs typeface="Arial" charset="0"/>
                        </a:rPr>
                        <a:t>4,5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096"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700">
                          <a:effectLst/>
                          <a:latin typeface="+mn-lt"/>
                          <a:ea typeface="Arial" charset="0"/>
                          <a:cs typeface="Arial" charset="0"/>
                        </a:rPr>
                        <a:t>3,5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096"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700" dirty="0">
                          <a:effectLst/>
                          <a:latin typeface="+mn-lt"/>
                          <a:ea typeface="Arial" charset="0"/>
                          <a:cs typeface="Arial" charset="0"/>
                        </a:rPr>
                        <a:t>15 </a:t>
                      </a:r>
                    </a:p>
                  </a:txBody>
                  <a:tcPr marL="56593" marR="56593" marT="28297" marB="2829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096"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s-IS" sz="700" dirty="0">
                          <a:effectLst/>
                          <a:latin typeface="+mn-lt"/>
                          <a:ea typeface="Arial" charset="0"/>
                          <a:cs typeface="Arial" charset="0"/>
                        </a:rPr>
                        <a:t>25 </a:t>
                      </a:r>
                    </a:p>
                  </a:txBody>
                  <a:tcPr marL="56593" marR="56593" marT="28297" marB="28297" anchor="ctr">
                    <a:lnL w="3175" cap="flat" cmpd="sng" algn="ctr">
                      <a:solidFill>
                        <a:schemeClr val="tx1"/>
                      </a:solidFill>
                      <a:prstDash val="solid"/>
                      <a:round/>
                      <a:headEnd type="none" w="med" len="med"/>
                      <a:tailEnd type="none" w="med" len="med"/>
                    </a:lnL>
                    <a:lnR w="6096"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096"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bl>
          </a:graphicData>
        </a:graphic>
      </p:graphicFrame>
      <p:sp>
        <p:nvSpPr>
          <p:cNvPr id="11" name="Заголовок 1"/>
          <p:cNvSpPr txBox="1">
            <a:spLocks/>
          </p:cNvSpPr>
          <p:nvPr/>
        </p:nvSpPr>
        <p:spPr>
          <a:xfrm>
            <a:off x="2647771" y="4422069"/>
            <a:ext cx="5308607" cy="563877"/>
          </a:xfrm>
          <a:prstGeom prst="rect">
            <a:avLst/>
          </a:prstGeom>
          <a:ln w="15875">
            <a:round/>
          </a:ln>
        </p:spPr>
        <p:style>
          <a:lnRef idx="2">
            <a:schemeClr val="accent6"/>
          </a:lnRef>
          <a:fillRef idx="1">
            <a:schemeClr val="lt1"/>
          </a:fillRef>
          <a:effectRef idx="0">
            <a:schemeClr val="accent6"/>
          </a:effectRef>
          <a:fontRef idx="minor">
            <a:schemeClr val="dk1"/>
          </a:fontRef>
        </p:style>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360000" algn="just" defTabSz="914400" rtl="0" eaLnBrk="1" fontAlgn="auto" latinLnBrk="0" hangingPunct="1">
              <a:lnSpc>
                <a:spcPct val="90000"/>
              </a:lnSpc>
              <a:spcBef>
                <a:spcPct val="0"/>
              </a:spcBef>
              <a:spcAft>
                <a:spcPts val="0"/>
              </a:spcAft>
              <a:buClrTx/>
              <a:buSzTx/>
              <a:buFontTx/>
              <a:buNone/>
              <a:tabLst/>
              <a:defRPr/>
            </a:pPr>
            <a:r>
              <a:rPr kumimoji="0" lang="ru-RU" sz="10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Участки с применением модификатора имеют лучшие показатели ровности, меньшее среднее значение максимальной глубины колеи, более высокую прочность, высокую бальную оценку</a:t>
            </a:r>
            <a:r>
              <a:rPr kumimoji="0" lang="en-US" sz="10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a:t>
            </a:r>
            <a:endParaRPr kumimoji="0" lang="ru-RU" sz="10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024264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 y="762"/>
            <a:ext cx="9137589" cy="5141974"/>
          </a:xfrm>
          <a:prstGeom prst="rect">
            <a:avLst/>
          </a:prstGeom>
        </p:spPr>
      </p:pic>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4</a:t>
            </a:fld>
            <a:endParaRPr lang="ru-RU" sz="1400" dirty="0">
              <a:solidFill>
                <a:srgbClr val="323B8D"/>
              </a:solidFill>
              <a:latin typeface="Gotham Pro Medium" pitchFamily="50" charset="0"/>
              <a:cs typeface="Gotham Pro Medium" pitchFamily="50" charset="0"/>
            </a:endParaRPr>
          </a:p>
        </p:txBody>
      </p:sp>
      <p:sp>
        <p:nvSpPr>
          <p:cNvPr id="9" name="TextBox 8"/>
          <p:cNvSpPr txBox="1"/>
          <p:nvPr/>
        </p:nvSpPr>
        <p:spPr>
          <a:xfrm>
            <a:off x="1475656" y="411510"/>
            <a:ext cx="6624736" cy="400110"/>
          </a:xfrm>
          <a:prstGeom prst="rect">
            <a:avLst/>
          </a:prstGeom>
          <a:noFill/>
        </p:spPr>
        <p:txBody>
          <a:bodyPr wrap="square" rtlCol="0">
            <a:spAutoFit/>
          </a:bodyPr>
          <a:lstStyle/>
          <a:p>
            <a:r>
              <a:rPr lang="ru-RU" sz="2000" dirty="0">
                <a:solidFill>
                  <a:srgbClr val="323B8D"/>
                </a:solidFill>
                <a:latin typeface="Francker CYR Condensed Regular" panose="020B0706040704040203" pitchFamily="34" charset="-52"/>
                <a:cs typeface="Gotham Pro Medium" pitchFamily="50" charset="0"/>
              </a:rPr>
              <a:t>Результаты мониторинговых исследований</a:t>
            </a:r>
          </a:p>
        </p:txBody>
      </p:sp>
      <p:graphicFrame>
        <p:nvGraphicFramePr>
          <p:cNvPr id="8" name="Диаграмма 7">
            <a:extLst>
              <a:ext uri="{FF2B5EF4-FFF2-40B4-BE49-F238E27FC236}">
                <a16:creationId xmlns="" xmlns:a16="http://schemas.microsoft.com/office/drawing/2014/main" id="{2B58B4C6-F6C1-7940-B7CA-D66063A74722}"/>
              </a:ext>
            </a:extLst>
          </p:cNvPr>
          <p:cNvGraphicFramePr/>
          <p:nvPr>
            <p:extLst>
              <p:ext uri="{D42A27DB-BD31-4B8C-83A1-F6EECF244321}">
                <p14:modId xmlns:p14="http://schemas.microsoft.com/office/powerpoint/2010/main" val="2843646972"/>
              </p:ext>
            </p:extLst>
          </p:nvPr>
        </p:nvGraphicFramePr>
        <p:xfrm>
          <a:off x="195000" y="1059582"/>
          <a:ext cx="3673964" cy="34350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Диаграмма 11">
            <a:extLst>
              <a:ext uri="{FF2B5EF4-FFF2-40B4-BE49-F238E27FC236}">
                <a16:creationId xmlns="" xmlns:a16="http://schemas.microsoft.com/office/drawing/2014/main" id="{0634FFAE-A211-6E4D-A034-FFF4E6E5E1B0}"/>
              </a:ext>
            </a:extLst>
          </p:cNvPr>
          <p:cNvGraphicFramePr/>
          <p:nvPr>
            <p:extLst>
              <p:ext uri="{D42A27DB-BD31-4B8C-83A1-F6EECF244321}">
                <p14:modId xmlns:p14="http://schemas.microsoft.com/office/powerpoint/2010/main" val="3554503721"/>
              </p:ext>
            </p:extLst>
          </p:nvPr>
        </p:nvGraphicFramePr>
        <p:xfrm>
          <a:off x="4427984" y="924995"/>
          <a:ext cx="2998859" cy="19512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Диаграмма 12">
            <a:extLst>
              <a:ext uri="{FF2B5EF4-FFF2-40B4-BE49-F238E27FC236}">
                <a16:creationId xmlns="" xmlns:a16="http://schemas.microsoft.com/office/drawing/2014/main" id="{58EC40F7-7E89-EB4E-AF9E-958E93CD1164}"/>
              </a:ext>
            </a:extLst>
          </p:cNvPr>
          <p:cNvGraphicFramePr/>
          <p:nvPr>
            <p:extLst>
              <p:ext uri="{D42A27DB-BD31-4B8C-83A1-F6EECF244321}">
                <p14:modId xmlns:p14="http://schemas.microsoft.com/office/powerpoint/2010/main" val="2493872062"/>
              </p:ext>
            </p:extLst>
          </p:nvPr>
        </p:nvGraphicFramePr>
        <p:xfrm>
          <a:off x="4427984" y="2859782"/>
          <a:ext cx="3166271" cy="206864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7280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7589" cy="5328593"/>
          </a:xfrm>
          <a:prstGeom prst="rect">
            <a:avLst/>
          </a:prstGeom>
        </p:spPr>
      </p:pic>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5</a:t>
            </a:fld>
            <a:endParaRPr lang="ru-RU" sz="1400" dirty="0">
              <a:solidFill>
                <a:srgbClr val="323B8D"/>
              </a:solidFill>
              <a:latin typeface="Gotham Pro Medium" pitchFamily="50" charset="0"/>
              <a:cs typeface="Gotham Pro Medium" pitchFamily="50" charset="0"/>
            </a:endParaRPr>
          </a:p>
        </p:txBody>
      </p:sp>
      <p:sp>
        <p:nvSpPr>
          <p:cNvPr id="9" name="TextBox 8"/>
          <p:cNvSpPr txBox="1"/>
          <p:nvPr/>
        </p:nvSpPr>
        <p:spPr>
          <a:xfrm>
            <a:off x="1475656" y="411510"/>
            <a:ext cx="6696744" cy="523220"/>
          </a:xfrm>
          <a:prstGeom prst="rect">
            <a:avLst/>
          </a:prstGeom>
          <a:noFill/>
        </p:spPr>
        <p:txBody>
          <a:bodyPr wrap="square" rtlCol="0">
            <a:spAutoFit/>
          </a:bodyPr>
          <a:lstStyle/>
          <a:p>
            <a:pPr algn="ctr"/>
            <a:r>
              <a:rPr lang="ru-RU" sz="2800" b="1" dirty="0">
                <a:solidFill>
                  <a:srgbClr val="323B8D"/>
                </a:solidFill>
                <a:latin typeface="Francker CYR Condensed Regular" panose="020B0706040704040203" pitchFamily="34" charset="-52"/>
              </a:rPr>
              <a:t>Разработка новых стандартов ООО "НТС"</a:t>
            </a:r>
          </a:p>
        </p:txBody>
      </p:sp>
      <p:pic>
        <p:nvPicPr>
          <p:cNvPr id="15" name="Рисунок 14">
            <a:extLst>
              <a:ext uri="{FF2B5EF4-FFF2-40B4-BE49-F238E27FC236}">
                <a16:creationId xmlns="" xmlns:a16="http://schemas.microsoft.com/office/drawing/2014/main" id="{A650E83B-B503-564E-B785-85DDF1B3C3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2897" y="3470623"/>
            <a:ext cx="1148146" cy="1053424"/>
          </a:xfrm>
          <a:prstGeom prst="rect">
            <a:avLst/>
          </a:prstGeom>
        </p:spPr>
      </p:pic>
      <p:pic>
        <p:nvPicPr>
          <p:cNvPr id="16" name="Рисунок 15">
            <a:extLst>
              <a:ext uri="{FF2B5EF4-FFF2-40B4-BE49-F238E27FC236}">
                <a16:creationId xmlns="" xmlns:a16="http://schemas.microsoft.com/office/drawing/2014/main" id="{38277ED3-F05B-7D46-B60C-4A071713CA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1222058"/>
            <a:ext cx="1889750" cy="634539"/>
          </a:xfrm>
          <a:prstGeom prst="rect">
            <a:avLst/>
          </a:prstGeom>
        </p:spPr>
      </p:pic>
      <p:pic>
        <p:nvPicPr>
          <p:cNvPr id="17" name="Рисунок 16">
            <a:extLst>
              <a:ext uri="{FF2B5EF4-FFF2-40B4-BE49-F238E27FC236}">
                <a16:creationId xmlns="" xmlns:a16="http://schemas.microsoft.com/office/drawing/2014/main" id="{7A680C13-A462-C64C-A1CC-7455798876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4528" y="3868239"/>
            <a:ext cx="1513340" cy="1002305"/>
          </a:xfrm>
          <a:prstGeom prst="rect">
            <a:avLst/>
          </a:prstGeom>
        </p:spPr>
      </p:pic>
      <p:pic>
        <p:nvPicPr>
          <p:cNvPr id="18" name="Рисунок 17">
            <a:extLst>
              <a:ext uri="{FF2B5EF4-FFF2-40B4-BE49-F238E27FC236}">
                <a16:creationId xmlns="" xmlns:a16="http://schemas.microsoft.com/office/drawing/2014/main" id="{C062D091-0E3F-AF41-BE36-BB55A52407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064" y="3305428"/>
            <a:ext cx="1246473" cy="944204"/>
          </a:xfrm>
          <a:prstGeom prst="rect">
            <a:avLst/>
          </a:prstGeom>
        </p:spPr>
      </p:pic>
      <p:pic>
        <p:nvPicPr>
          <p:cNvPr id="19" name="Рисунок 18">
            <a:extLst>
              <a:ext uri="{FF2B5EF4-FFF2-40B4-BE49-F238E27FC236}">
                <a16:creationId xmlns="" xmlns:a16="http://schemas.microsoft.com/office/drawing/2014/main" id="{4773B565-F2DA-5242-9080-55F25844D7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6854" y="1270248"/>
            <a:ext cx="1200683" cy="1350768"/>
          </a:xfrm>
          <a:prstGeom prst="rect">
            <a:avLst/>
          </a:prstGeom>
        </p:spPr>
      </p:pic>
      <p:pic>
        <p:nvPicPr>
          <p:cNvPr id="20" name="Рисунок 19">
            <a:extLst>
              <a:ext uri="{FF2B5EF4-FFF2-40B4-BE49-F238E27FC236}">
                <a16:creationId xmlns="" xmlns:a16="http://schemas.microsoft.com/office/drawing/2014/main" id="{0F5D40B6-BF2B-D343-BE8D-5FE426F941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31840" y="917309"/>
            <a:ext cx="1658717" cy="1244038"/>
          </a:xfrm>
          <a:prstGeom prst="rect">
            <a:avLst/>
          </a:prstGeom>
        </p:spPr>
      </p:pic>
      <p:sp>
        <p:nvSpPr>
          <p:cNvPr id="21" name="TextBox 20">
            <a:extLst>
              <a:ext uri="{FF2B5EF4-FFF2-40B4-BE49-F238E27FC236}">
                <a16:creationId xmlns="" xmlns:a16="http://schemas.microsoft.com/office/drawing/2014/main" id="{4FEEA89A-392D-6F4A-A327-2FDAC2C16CCD}"/>
              </a:ext>
            </a:extLst>
          </p:cNvPr>
          <p:cNvSpPr txBox="1"/>
          <p:nvPr/>
        </p:nvSpPr>
        <p:spPr>
          <a:xfrm>
            <a:off x="3197350" y="2374524"/>
            <a:ext cx="1741188" cy="923330"/>
          </a:xfrm>
          <a:prstGeom prst="rect">
            <a:avLst/>
          </a:prstGeom>
          <a:noFill/>
        </p:spPr>
        <p:txBody>
          <a:bodyPr wrap="square" rtlCol="0">
            <a:spAutoFit/>
          </a:bodyPr>
          <a:lstStyle/>
          <a:p>
            <a:r>
              <a:rPr lang="ru-RU" sz="5400" dirty="0"/>
              <a:t>ПНСТ</a:t>
            </a:r>
            <a:endParaRPr lang="ru-RU" sz="1050" dirty="0"/>
          </a:p>
        </p:txBody>
      </p:sp>
    </p:spTree>
    <p:extLst>
      <p:ext uri="{BB962C8B-B14F-4D97-AF65-F5344CB8AC3E}">
        <p14:creationId xmlns:p14="http://schemas.microsoft.com/office/powerpoint/2010/main" val="2870562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 y="0"/>
            <a:ext cx="9137589" cy="5409468"/>
          </a:xfrm>
          <a:prstGeom prst="rect">
            <a:avLst/>
          </a:prstGeom>
        </p:spPr>
      </p:pic>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6</a:t>
            </a:fld>
            <a:endParaRPr lang="ru-RU" sz="1400" dirty="0">
              <a:solidFill>
                <a:srgbClr val="323B8D"/>
              </a:solidFill>
              <a:latin typeface="Gotham Pro Medium" pitchFamily="50" charset="0"/>
              <a:cs typeface="Gotham Pro Medium" pitchFamily="50" charset="0"/>
            </a:endParaRPr>
          </a:p>
        </p:txBody>
      </p:sp>
      <p:sp>
        <p:nvSpPr>
          <p:cNvPr id="9" name="TextBox 8"/>
          <p:cNvSpPr txBox="1"/>
          <p:nvPr/>
        </p:nvSpPr>
        <p:spPr>
          <a:xfrm>
            <a:off x="1475656" y="411510"/>
            <a:ext cx="6984776" cy="461665"/>
          </a:xfrm>
          <a:prstGeom prst="rect">
            <a:avLst/>
          </a:prstGeom>
          <a:noFill/>
        </p:spPr>
        <p:txBody>
          <a:bodyPr wrap="square" rtlCol="0">
            <a:spAutoFit/>
          </a:bodyPr>
          <a:lstStyle/>
          <a:p>
            <a:r>
              <a:rPr lang="ru-RU" sz="2400" b="1" dirty="0">
                <a:solidFill>
                  <a:srgbClr val="323B8D"/>
                </a:solidFill>
                <a:latin typeface="Francker CYR Condensed Regular" panose="020B0706040704040203" pitchFamily="34" charset="-52"/>
              </a:rPr>
              <a:t>Проблемы при применении модификаторов</a:t>
            </a:r>
          </a:p>
        </p:txBody>
      </p:sp>
      <p:graphicFrame>
        <p:nvGraphicFramePr>
          <p:cNvPr id="12" name="Схема 11">
            <a:extLst>
              <a:ext uri="{FF2B5EF4-FFF2-40B4-BE49-F238E27FC236}">
                <a16:creationId xmlns="" xmlns:a16="http://schemas.microsoft.com/office/drawing/2014/main" id="{87AE3794-AC06-6E41-AF52-8957F06129C5}"/>
              </a:ext>
            </a:extLst>
          </p:cNvPr>
          <p:cNvGraphicFramePr/>
          <p:nvPr>
            <p:extLst>
              <p:ext uri="{D42A27DB-BD31-4B8C-83A1-F6EECF244321}">
                <p14:modId xmlns:p14="http://schemas.microsoft.com/office/powerpoint/2010/main" val="1552402577"/>
              </p:ext>
            </p:extLst>
          </p:nvPr>
        </p:nvGraphicFramePr>
        <p:xfrm>
          <a:off x="132824" y="982636"/>
          <a:ext cx="7967568" cy="3677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a:extLst>
              <a:ext uri="{FF2B5EF4-FFF2-40B4-BE49-F238E27FC236}">
                <a16:creationId xmlns="" xmlns:a16="http://schemas.microsoft.com/office/drawing/2014/main" id="{7CA6E14B-1283-974E-9E7F-391D3A7D793D}"/>
              </a:ext>
            </a:extLst>
          </p:cNvPr>
          <p:cNvSpPr txBox="1"/>
          <p:nvPr/>
        </p:nvSpPr>
        <p:spPr>
          <a:xfrm>
            <a:off x="3006811" y="4689245"/>
            <a:ext cx="4840230" cy="461665"/>
          </a:xfrm>
          <a:prstGeom prst="rect">
            <a:avLst/>
          </a:prstGeom>
          <a:noFill/>
        </p:spPr>
        <p:txBody>
          <a:bodyPr wrap="square" rtlCol="0">
            <a:spAutoFit/>
          </a:bodyPr>
          <a:lstStyle/>
          <a:p>
            <a:pPr algn="ctr"/>
            <a:r>
              <a:rPr lang="ru-RU" sz="1200" dirty="0">
                <a:solidFill>
                  <a:schemeClr val="accent5">
                    <a:lumMod val="50000"/>
                  </a:schemeClr>
                </a:solidFill>
              </a:rPr>
              <a:t>В настоящий момент, нашей организацией,</a:t>
            </a:r>
            <a:endParaRPr lang="en-US" sz="1200" dirty="0">
              <a:solidFill>
                <a:schemeClr val="accent5">
                  <a:lumMod val="50000"/>
                </a:schemeClr>
              </a:solidFill>
            </a:endParaRPr>
          </a:p>
          <a:p>
            <a:pPr algn="ctr"/>
            <a:r>
              <a:rPr lang="ru-RU" sz="1200" dirty="0">
                <a:solidFill>
                  <a:schemeClr val="accent5">
                    <a:lumMod val="50000"/>
                  </a:schemeClr>
                </a:solidFill>
              </a:rPr>
              <a:t>большинство проблем осмыслены и решены.</a:t>
            </a:r>
          </a:p>
        </p:txBody>
      </p:sp>
      <p:pic>
        <p:nvPicPr>
          <p:cNvPr id="14" name="Рисунок 13">
            <a:extLst>
              <a:ext uri="{FF2B5EF4-FFF2-40B4-BE49-F238E27FC236}">
                <a16:creationId xmlns="" xmlns:a16="http://schemas.microsoft.com/office/drawing/2014/main" id="{F017DD79-BFFA-474A-A545-5DF811454BB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56176" y="1006973"/>
            <a:ext cx="858234" cy="938988"/>
          </a:xfrm>
          <a:prstGeom prst="rect">
            <a:avLst/>
          </a:prstGeom>
        </p:spPr>
      </p:pic>
      <p:pic>
        <p:nvPicPr>
          <p:cNvPr id="22" name="Рисунок 21">
            <a:extLst>
              <a:ext uri="{FF2B5EF4-FFF2-40B4-BE49-F238E27FC236}">
                <a16:creationId xmlns="" xmlns:a16="http://schemas.microsoft.com/office/drawing/2014/main" id="{35621BED-8A54-3249-A37D-DD4FB1B7817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31171" y="4254211"/>
            <a:ext cx="1018456" cy="763842"/>
          </a:xfrm>
          <a:prstGeom prst="rect">
            <a:avLst/>
          </a:prstGeom>
        </p:spPr>
      </p:pic>
    </p:spTree>
    <p:extLst>
      <p:ext uri="{BB962C8B-B14F-4D97-AF65-F5344CB8AC3E}">
        <p14:creationId xmlns:p14="http://schemas.microsoft.com/office/powerpoint/2010/main" val="172419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3" y="5274"/>
            <a:ext cx="9137589" cy="5141974"/>
          </a:xfrm>
          <a:prstGeom prst="rect">
            <a:avLst/>
          </a:prstGeom>
        </p:spPr>
      </p:pic>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7</a:t>
            </a:fld>
            <a:endParaRPr lang="ru-RU" sz="1400" dirty="0">
              <a:solidFill>
                <a:srgbClr val="323B8D"/>
              </a:solidFill>
              <a:latin typeface="Gotham Pro Medium" pitchFamily="50" charset="0"/>
              <a:cs typeface="Gotham Pro Medium" pitchFamily="50" charset="0"/>
            </a:endParaRPr>
          </a:p>
        </p:txBody>
      </p:sp>
      <p:sp>
        <p:nvSpPr>
          <p:cNvPr id="9" name="TextBox 8"/>
          <p:cNvSpPr txBox="1"/>
          <p:nvPr/>
        </p:nvSpPr>
        <p:spPr>
          <a:xfrm>
            <a:off x="1475656" y="411510"/>
            <a:ext cx="6597012" cy="477054"/>
          </a:xfrm>
          <a:prstGeom prst="rect">
            <a:avLst/>
          </a:prstGeom>
          <a:noFill/>
        </p:spPr>
        <p:txBody>
          <a:bodyPr wrap="square" rtlCol="0">
            <a:spAutoFit/>
          </a:bodyPr>
          <a:lstStyle/>
          <a:p>
            <a:r>
              <a:rPr lang="ru-RU" sz="2500" dirty="0">
                <a:solidFill>
                  <a:srgbClr val="323B8D"/>
                </a:solidFill>
                <a:latin typeface="Francker CYR Condensed Regular" panose="020B0706040704040203" pitchFamily="34" charset="-52"/>
                <a:cs typeface="Gotham Pro Medium" pitchFamily="50" charset="0"/>
              </a:rPr>
              <a:t>Рабочая группа ФДА «РОСАВТОДОР»</a:t>
            </a:r>
          </a:p>
        </p:txBody>
      </p:sp>
      <p:pic>
        <p:nvPicPr>
          <p:cNvPr id="10" name="Рисунок 9">
            <a:extLst>
              <a:ext uri="{FF2B5EF4-FFF2-40B4-BE49-F238E27FC236}">
                <a16:creationId xmlns="" xmlns:a16="http://schemas.microsoft.com/office/drawing/2014/main" id="{20AAAE6B-0C20-C249-848A-E6FBF40BD4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0597" y="3202218"/>
            <a:ext cx="1098377" cy="892045"/>
          </a:xfrm>
          <a:prstGeom prst="rect">
            <a:avLst/>
          </a:prstGeom>
        </p:spPr>
      </p:pic>
      <p:pic>
        <p:nvPicPr>
          <p:cNvPr id="11" name="Рисунок 10">
            <a:extLst>
              <a:ext uri="{FF2B5EF4-FFF2-40B4-BE49-F238E27FC236}">
                <a16:creationId xmlns="" xmlns:a16="http://schemas.microsoft.com/office/drawing/2014/main" id="{6FEE7AC2-36EC-2F43-B14E-F74C94CBBD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854" y="2263990"/>
            <a:ext cx="2076376" cy="1384251"/>
          </a:xfrm>
          <a:prstGeom prst="rect">
            <a:avLst/>
          </a:prstGeom>
        </p:spPr>
      </p:pic>
      <p:pic>
        <p:nvPicPr>
          <p:cNvPr id="12" name="Рисунок 11">
            <a:extLst>
              <a:ext uri="{FF2B5EF4-FFF2-40B4-BE49-F238E27FC236}">
                <a16:creationId xmlns="" xmlns:a16="http://schemas.microsoft.com/office/drawing/2014/main" id="{1A09E457-58B3-E542-B233-4226F80A00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5701" y="1132157"/>
            <a:ext cx="1642683" cy="347046"/>
          </a:xfrm>
          <a:prstGeom prst="rect">
            <a:avLst/>
          </a:prstGeom>
        </p:spPr>
      </p:pic>
      <p:pic>
        <p:nvPicPr>
          <p:cNvPr id="13" name="Рисунок 12">
            <a:extLst>
              <a:ext uri="{FF2B5EF4-FFF2-40B4-BE49-F238E27FC236}">
                <a16:creationId xmlns="" xmlns:a16="http://schemas.microsoft.com/office/drawing/2014/main" id="{8DDEF082-502F-5445-8160-0A47C38E07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2137" y="2398445"/>
            <a:ext cx="836162" cy="684788"/>
          </a:xfrm>
          <a:prstGeom prst="rect">
            <a:avLst/>
          </a:prstGeom>
        </p:spPr>
      </p:pic>
      <p:pic>
        <p:nvPicPr>
          <p:cNvPr id="14" name="Рисунок 13">
            <a:extLst>
              <a:ext uri="{FF2B5EF4-FFF2-40B4-BE49-F238E27FC236}">
                <a16:creationId xmlns="" xmlns:a16="http://schemas.microsoft.com/office/drawing/2014/main" id="{4253950A-8677-8845-BD3D-252DC574E5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3693" y="3997216"/>
            <a:ext cx="1926698" cy="526831"/>
          </a:xfrm>
          <a:prstGeom prst="rect">
            <a:avLst/>
          </a:prstGeom>
        </p:spPr>
      </p:pic>
      <p:pic>
        <p:nvPicPr>
          <p:cNvPr id="20" name="Рисунок 19">
            <a:extLst>
              <a:ext uri="{FF2B5EF4-FFF2-40B4-BE49-F238E27FC236}">
                <a16:creationId xmlns="" xmlns:a16="http://schemas.microsoft.com/office/drawing/2014/main" id="{4E611409-FF9B-774C-941F-EF24CA971C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5318" y="1717413"/>
            <a:ext cx="1654297" cy="413574"/>
          </a:xfrm>
          <a:prstGeom prst="rect">
            <a:avLst/>
          </a:prstGeom>
        </p:spPr>
      </p:pic>
      <p:pic>
        <p:nvPicPr>
          <p:cNvPr id="21" name="Рисунок 20">
            <a:extLst>
              <a:ext uri="{FF2B5EF4-FFF2-40B4-BE49-F238E27FC236}">
                <a16:creationId xmlns="" xmlns:a16="http://schemas.microsoft.com/office/drawing/2014/main" id="{A3286E1C-7316-054F-ACA1-80C7B0B4EE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40034" y="3236928"/>
            <a:ext cx="876056" cy="876056"/>
          </a:xfrm>
          <a:prstGeom prst="rect">
            <a:avLst/>
          </a:prstGeom>
        </p:spPr>
      </p:pic>
      <p:pic>
        <p:nvPicPr>
          <p:cNvPr id="22" name="Рисунок 21">
            <a:extLst>
              <a:ext uri="{FF2B5EF4-FFF2-40B4-BE49-F238E27FC236}">
                <a16:creationId xmlns="" xmlns:a16="http://schemas.microsoft.com/office/drawing/2014/main" id="{CE4436E1-97EE-364E-AAAA-91A15C5627A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3608" y="1292593"/>
            <a:ext cx="2125010" cy="3007349"/>
          </a:xfrm>
          <a:prstGeom prst="rect">
            <a:avLst/>
          </a:prstGeom>
        </p:spPr>
      </p:pic>
      <p:pic>
        <p:nvPicPr>
          <p:cNvPr id="23" name="Рисунок 22">
            <a:extLst>
              <a:ext uri="{FF2B5EF4-FFF2-40B4-BE49-F238E27FC236}">
                <a16:creationId xmlns="" xmlns:a16="http://schemas.microsoft.com/office/drawing/2014/main" id="{C93F7A66-3D92-3645-B8C9-A0B4F280CE7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64939" y="1013963"/>
            <a:ext cx="1890558" cy="559606"/>
          </a:xfrm>
          <a:prstGeom prst="rect">
            <a:avLst/>
          </a:prstGeom>
        </p:spPr>
      </p:pic>
      <p:pic>
        <p:nvPicPr>
          <p:cNvPr id="24" name="Рисунок 23">
            <a:extLst>
              <a:ext uri="{FF2B5EF4-FFF2-40B4-BE49-F238E27FC236}">
                <a16:creationId xmlns="" xmlns:a16="http://schemas.microsoft.com/office/drawing/2014/main" id="{8D8D897A-5A47-F543-919D-2592C167953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48114" y="1995316"/>
            <a:ext cx="1167319" cy="695045"/>
          </a:xfrm>
          <a:prstGeom prst="rect">
            <a:avLst/>
          </a:prstGeom>
        </p:spPr>
      </p:pic>
    </p:spTree>
    <p:extLst>
      <p:ext uri="{BB962C8B-B14F-4D97-AF65-F5344CB8AC3E}">
        <p14:creationId xmlns:p14="http://schemas.microsoft.com/office/powerpoint/2010/main" val="401472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 y="762"/>
            <a:ext cx="9137589" cy="5141974"/>
          </a:xfrm>
          <a:prstGeom prst="rect">
            <a:avLst/>
          </a:prstGeom>
        </p:spPr>
      </p:pic>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8</a:t>
            </a:fld>
            <a:endParaRPr lang="ru-RU" sz="1400" dirty="0">
              <a:solidFill>
                <a:srgbClr val="323B8D"/>
              </a:solidFill>
              <a:latin typeface="Gotham Pro Medium" pitchFamily="50" charset="0"/>
              <a:cs typeface="Gotham Pro Medium" pitchFamily="50" charset="0"/>
            </a:endParaRPr>
          </a:p>
        </p:txBody>
      </p:sp>
      <p:sp>
        <p:nvSpPr>
          <p:cNvPr id="9" name="TextBox 8"/>
          <p:cNvSpPr txBox="1"/>
          <p:nvPr/>
        </p:nvSpPr>
        <p:spPr>
          <a:xfrm>
            <a:off x="683568" y="267494"/>
            <a:ext cx="7632848" cy="830997"/>
          </a:xfrm>
          <a:prstGeom prst="rect">
            <a:avLst/>
          </a:prstGeom>
          <a:noFill/>
        </p:spPr>
        <p:txBody>
          <a:bodyPr wrap="square" rtlCol="0">
            <a:spAutoFit/>
          </a:bodyPr>
          <a:lstStyle/>
          <a:p>
            <a:r>
              <a:rPr lang="ru-RU" sz="2400" b="1" dirty="0">
                <a:solidFill>
                  <a:srgbClr val="323B8D"/>
                </a:solidFill>
                <a:latin typeface="Francker CYR Condensed Regular" panose="020B0706040704040203" pitchFamily="34" charset="-52"/>
              </a:rPr>
              <a:t>Сравнительные результаты испытаний А 16 ВН с добавлением композиционного материала «УНИРЕМ»</a:t>
            </a:r>
            <a:endParaRPr lang="ru-RU" sz="2400" dirty="0">
              <a:solidFill>
                <a:srgbClr val="323B8D"/>
              </a:solidFill>
              <a:latin typeface="Francker CYR Condensed Regular" panose="020B0706040704040203" pitchFamily="34" charset="-52"/>
              <a:cs typeface="Gotham Pro Medium" pitchFamily="50" charset="0"/>
            </a:endParaRPr>
          </a:p>
        </p:txBody>
      </p:sp>
      <p:graphicFrame>
        <p:nvGraphicFramePr>
          <p:cNvPr id="10" name="Таблица 9">
            <a:extLst>
              <a:ext uri="{FF2B5EF4-FFF2-40B4-BE49-F238E27FC236}">
                <a16:creationId xmlns="" xmlns:a16="http://schemas.microsoft.com/office/drawing/2014/main" id="{1E3A184A-A989-0540-9FB9-50E145DC5982}"/>
              </a:ext>
            </a:extLst>
          </p:cNvPr>
          <p:cNvGraphicFramePr>
            <a:graphicFrameLocks noGrp="1"/>
          </p:cNvGraphicFramePr>
          <p:nvPr>
            <p:extLst>
              <p:ext uri="{D42A27DB-BD31-4B8C-83A1-F6EECF244321}">
                <p14:modId xmlns:p14="http://schemas.microsoft.com/office/powerpoint/2010/main" val="745103708"/>
              </p:ext>
            </p:extLst>
          </p:nvPr>
        </p:nvGraphicFramePr>
        <p:xfrm>
          <a:off x="880533" y="1490132"/>
          <a:ext cx="7075843" cy="3366321"/>
        </p:xfrm>
        <a:graphic>
          <a:graphicData uri="http://schemas.openxmlformats.org/drawingml/2006/table">
            <a:tbl>
              <a:tblPr/>
              <a:tblGrid>
                <a:gridCol w="3327451">
                  <a:extLst>
                    <a:ext uri="{9D8B030D-6E8A-4147-A177-3AD203B41FA5}">
                      <a16:colId xmlns="" xmlns:a16="http://schemas.microsoft.com/office/drawing/2014/main" val="20000"/>
                    </a:ext>
                  </a:extLst>
                </a:gridCol>
                <a:gridCol w="1844129">
                  <a:extLst>
                    <a:ext uri="{9D8B030D-6E8A-4147-A177-3AD203B41FA5}">
                      <a16:colId xmlns="" xmlns:a16="http://schemas.microsoft.com/office/drawing/2014/main" val="20001"/>
                    </a:ext>
                  </a:extLst>
                </a:gridCol>
                <a:gridCol w="951745">
                  <a:extLst>
                    <a:ext uri="{9D8B030D-6E8A-4147-A177-3AD203B41FA5}">
                      <a16:colId xmlns="" xmlns:a16="http://schemas.microsoft.com/office/drawing/2014/main" val="20002"/>
                    </a:ext>
                  </a:extLst>
                </a:gridCol>
                <a:gridCol w="952518">
                  <a:extLst>
                    <a:ext uri="{9D8B030D-6E8A-4147-A177-3AD203B41FA5}">
                      <a16:colId xmlns="" xmlns:a16="http://schemas.microsoft.com/office/drawing/2014/main" val="20003"/>
                    </a:ext>
                  </a:extLst>
                </a:gridCol>
              </a:tblGrid>
              <a:tr h="252075">
                <a:tc rowSpan="2">
                  <a:txBody>
                    <a:bodyPr/>
                    <a:lstStyle/>
                    <a:p>
                      <a:pPr algn="l" fontAlgn="b"/>
                      <a:r>
                        <a:rPr lang="ru-RU" sz="1000" b="0" i="0" u="none" strike="noStrike" dirty="0">
                          <a:solidFill>
                            <a:srgbClr val="000000"/>
                          </a:solidFill>
                          <a:effectLst/>
                          <a:latin typeface="Arial" charset="0"/>
                          <a:ea typeface="Arial" charset="0"/>
                          <a:cs typeface="Arial" charset="0"/>
                        </a:rPr>
                        <a:t>Наименование показателя</a:t>
                      </a:r>
                    </a:p>
                  </a:txBody>
                  <a:tcPr marL="12700" marR="12700" marT="12700" marB="0" anchor="ctr" anchorCtr="1">
                    <a:lnL>
                      <a:noFill/>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ru-RU" sz="1000" b="0" i="0" u="none" strike="noStrike" dirty="0">
                          <a:solidFill>
                            <a:srgbClr val="000000"/>
                          </a:solidFill>
                          <a:effectLst/>
                          <a:latin typeface="Arial" charset="0"/>
                          <a:ea typeface="Arial" charset="0"/>
                          <a:cs typeface="Arial" charset="0"/>
                        </a:rPr>
                        <a:t>Требования ПНСТ</a:t>
                      </a:r>
                    </a:p>
                    <a:p>
                      <a:pPr algn="ctr" fontAlgn="b"/>
                      <a:r>
                        <a:rPr lang="ru-RU" sz="1000" b="0" i="0" u="none" strike="noStrike" dirty="0">
                          <a:solidFill>
                            <a:srgbClr val="000000"/>
                          </a:solidFill>
                          <a:effectLst/>
                          <a:latin typeface="Arial" charset="0"/>
                          <a:ea typeface="Arial" charset="0"/>
                          <a:cs typeface="Arial" charset="0"/>
                        </a:rPr>
                        <a:t>184-2016</a:t>
                      </a:r>
                    </a:p>
                  </a:txBody>
                  <a:tcPr marL="12700" marR="12700" marT="1270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b"/>
                      <a:r>
                        <a:rPr lang="ru-RU" sz="1000" b="0" i="0" u="none" strike="noStrike">
                          <a:solidFill>
                            <a:srgbClr val="000000"/>
                          </a:solidFill>
                          <a:effectLst/>
                          <a:latin typeface="Arial" charset="0"/>
                          <a:ea typeface="Arial" charset="0"/>
                          <a:cs typeface="Arial" charset="0"/>
                        </a:rPr>
                        <a:t>Фактическое значение</a:t>
                      </a:r>
                    </a:p>
                  </a:txBody>
                  <a:tcPr marL="12700" marR="12700" marT="12700" marB="0" anchor="ctr" anchorCtr="1">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extLst>
                  <a:ext uri="{0D108BD9-81ED-4DB2-BD59-A6C34878D82A}">
                    <a16:rowId xmlns="" xmlns:a16="http://schemas.microsoft.com/office/drawing/2014/main" val="10000"/>
                  </a:ext>
                </a:extLst>
              </a:tr>
              <a:tr h="265041">
                <a:tc vMerge="1">
                  <a:txBody>
                    <a:bodyPr/>
                    <a:lstStyle/>
                    <a:p>
                      <a:endParaRPr lang="ru-RU"/>
                    </a:p>
                  </a:txBody>
                  <a:tcPr/>
                </a:tc>
                <a:tc vMerge="1">
                  <a:txBody>
                    <a:bodyPr/>
                    <a:lstStyle/>
                    <a:p>
                      <a:endParaRPr lang="ru-RU"/>
                    </a:p>
                  </a:txBody>
                  <a:tcPr/>
                </a:tc>
                <a:tc>
                  <a:txBody>
                    <a:bodyPr/>
                    <a:lstStyle/>
                    <a:p>
                      <a:pPr algn="l" fontAlgn="b"/>
                      <a:r>
                        <a:rPr lang="ru-RU" sz="1000" b="0" i="0" u="none" strike="noStrike">
                          <a:solidFill>
                            <a:srgbClr val="000000"/>
                          </a:solidFill>
                          <a:effectLst/>
                          <a:latin typeface="Arial" charset="0"/>
                          <a:ea typeface="Arial" charset="0"/>
                          <a:cs typeface="Arial" charset="0"/>
                        </a:rPr>
                        <a:t>А 16 ВН</a:t>
                      </a:r>
                    </a:p>
                  </a:txBody>
                  <a:tcPr marL="12700" marR="12700" marT="1270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000" b="0" i="0" u="none" strike="noStrike" dirty="0">
                          <a:solidFill>
                            <a:srgbClr val="000000"/>
                          </a:solidFill>
                          <a:effectLst/>
                          <a:latin typeface="Arial" charset="0"/>
                          <a:ea typeface="Arial" charset="0"/>
                          <a:cs typeface="Arial" charset="0"/>
                        </a:rPr>
                        <a:t>А 16 ВН + УНИРЕМ</a:t>
                      </a:r>
                    </a:p>
                  </a:txBody>
                  <a:tcPr marL="12700" marR="12700" marT="12700" marB="0" anchor="ctr" anchorCtr="1">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30155">
                <a:tc>
                  <a:txBody>
                    <a:bodyPr/>
                    <a:lstStyle/>
                    <a:p>
                      <a:pPr algn="l" rtl="0" fontAlgn="ctr"/>
                      <a:r>
                        <a:rPr lang="ru-RU" sz="1000" b="0" i="0" u="none" strike="noStrike" dirty="0">
                          <a:solidFill>
                            <a:srgbClr val="1A161C"/>
                          </a:solidFill>
                          <a:effectLst/>
                          <a:latin typeface="Arial" charset="0"/>
                          <a:ea typeface="Arial" charset="0"/>
                          <a:cs typeface="Arial" charset="0"/>
                        </a:rPr>
                        <a:t>Содержание воздушных пустот</a:t>
                      </a:r>
                      <a:r>
                        <a:rPr lang="ru-RU" sz="1000" b="0" i="0" u="none" strike="noStrike" dirty="0">
                          <a:solidFill>
                            <a:srgbClr val="5B545B"/>
                          </a:solidFill>
                          <a:effectLst/>
                          <a:latin typeface="Arial" charset="0"/>
                          <a:ea typeface="Arial" charset="0"/>
                          <a:cs typeface="Arial" charset="0"/>
                        </a:rPr>
                        <a:t>, </a:t>
                      </a:r>
                      <a:r>
                        <a:rPr lang="ru-RU" sz="1000" b="0" i="0" u="none" strike="noStrike" dirty="0">
                          <a:solidFill>
                            <a:srgbClr val="1A161C"/>
                          </a:solidFill>
                          <a:effectLst/>
                          <a:latin typeface="Arial" charset="0"/>
                          <a:ea typeface="Arial" charset="0"/>
                          <a:cs typeface="Arial" charset="0"/>
                        </a:rPr>
                        <a:t>%</a:t>
                      </a:r>
                    </a:p>
                  </a:txBody>
                  <a:tcPr marL="12700" marR="12700" marT="12700"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bg-BG" sz="1000" b="0" i="0" u="none" strike="noStrike" dirty="0">
                          <a:solidFill>
                            <a:srgbClr val="1A161C"/>
                          </a:solidFill>
                          <a:effectLst/>
                          <a:latin typeface="Arial" charset="0"/>
                          <a:ea typeface="Arial" charset="0"/>
                          <a:cs typeface="Arial" charset="0"/>
                        </a:rPr>
                        <a:t>ОТ 2</a:t>
                      </a:r>
                      <a:r>
                        <a:rPr lang="bg-BG" sz="1000" b="0" i="0" u="none" strike="noStrike" dirty="0">
                          <a:solidFill>
                            <a:srgbClr val="343638"/>
                          </a:solidFill>
                          <a:effectLst/>
                          <a:latin typeface="Arial" charset="0"/>
                          <a:ea typeface="Arial" charset="0"/>
                          <a:cs typeface="Arial" charset="0"/>
                        </a:rPr>
                        <a:t>,</a:t>
                      </a:r>
                      <a:r>
                        <a:rPr lang="bg-BG" sz="1000" b="0" i="0" u="none" strike="noStrike" dirty="0">
                          <a:solidFill>
                            <a:srgbClr val="1A161C"/>
                          </a:solidFill>
                          <a:effectLst/>
                          <a:latin typeface="Arial" charset="0"/>
                          <a:ea typeface="Arial" charset="0"/>
                          <a:cs typeface="Arial" charset="0"/>
                        </a:rPr>
                        <a:t>5 ДО 4 </a:t>
                      </a:r>
                      <a:r>
                        <a:rPr lang="bg-BG" sz="1000" b="0" i="0" u="none" strike="noStrike" dirty="0">
                          <a:solidFill>
                            <a:srgbClr val="4D444B"/>
                          </a:solidFill>
                          <a:effectLst/>
                          <a:latin typeface="Arial" charset="0"/>
                          <a:ea typeface="Arial" charset="0"/>
                          <a:cs typeface="Arial" charset="0"/>
                        </a:rPr>
                        <a:t>,</a:t>
                      </a:r>
                      <a:r>
                        <a:rPr lang="bg-BG" sz="1000" b="0" i="0" u="none" strike="noStrike" dirty="0">
                          <a:solidFill>
                            <a:srgbClr val="1A161C"/>
                          </a:solidFill>
                          <a:effectLst/>
                          <a:latin typeface="Arial" charset="0"/>
                          <a:ea typeface="Arial" charset="0"/>
                          <a:cs typeface="Arial" charset="0"/>
                        </a:rPr>
                        <a:t>5</a:t>
                      </a:r>
                    </a:p>
                  </a:txBody>
                  <a:tcPr marL="12700" marR="12700" marT="127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uk-UA" sz="1000" b="0" i="0" u="none" strike="noStrike" dirty="0">
                          <a:solidFill>
                            <a:srgbClr val="1A161C"/>
                          </a:solidFill>
                          <a:effectLst/>
                          <a:latin typeface="Arial" charset="0"/>
                          <a:ea typeface="Arial" charset="0"/>
                          <a:cs typeface="Arial" charset="0"/>
                        </a:rPr>
                        <a:t>3,8</a:t>
                      </a:r>
                    </a:p>
                  </a:txBody>
                  <a:tcPr marL="12700" marR="12700" marT="127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000" b="0" i="0" u="none" strike="noStrike">
                          <a:solidFill>
                            <a:srgbClr val="1A161C"/>
                          </a:solidFill>
                          <a:effectLst/>
                          <a:latin typeface="Arial" charset="0"/>
                          <a:ea typeface="Arial" charset="0"/>
                          <a:cs typeface="Arial" charset="0"/>
                        </a:rPr>
                        <a:t>4</a:t>
                      </a:r>
                    </a:p>
                  </a:txBody>
                  <a:tcPr marL="12700" marR="12700" marT="12700"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30155">
                <a:tc>
                  <a:txBody>
                    <a:bodyPr/>
                    <a:lstStyle/>
                    <a:p>
                      <a:pPr algn="l" rtl="0" fontAlgn="ctr"/>
                      <a:r>
                        <a:rPr lang="ru-RU" sz="1000" b="0" i="0" u="none" strike="noStrike">
                          <a:solidFill>
                            <a:srgbClr val="1A161C"/>
                          </a:solidFill>
                          <a:effectLst/>
                          <a:latin typeface="Arial" charset="0"/>
                          <a:ea typeface="Arial" charset="0"/>
                          <a:cs typeface="Arial" charset="0"/>
                        </a:rPr>
                        <a:t>Максимальная плотность</a:t>
                      </a:r>
                      <a:r>
                        <a:rPr lang="ru-RU" sz="1000" b="0" i="0" u="none" strike="noStrike">
                          <a:solidFill>
                            <a:srgbClr val="5B545B"/>
                          </a:solidFill>
                          <a:effectLst/>
                          <a:latin typeface="Arial" charset="0"/>
                          <a:ea typeface="Arial" charset="0"/>
                          <a:cs typeface="Arial" charset="0"/>
                        </a:rPr>
                        <a:t>, </a:t>
                      </a:r>
                      <a:r>
                        <a:rPr lang="ru-RU" sz="1000" b="0" i="0" u="none" strike="noStrike">
                          <a:solidFill>
                            <a:srgbClr val="1A161C"/>
                          </a:solidFill>
                          <a:effectLst/>
                          <a:latin typeface="Arial" charset="0"/>
                          <a:ea typeface="Arial" charset="0"/>
                          <a:cs typeface="Arial" charset="0"/>
                        </a:rPr>
                        <a:t>г/смЗ</a:t>
                      </a:r>
                    </a:p>
                  </a:txBody>
                  <a:tcPr marL="12700" marR="12700" marT="12700"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000" b="0" i="0" u="none" strike="noStrike" dirty="0">
                          <a:solidFill>
                            <a:srgbClr val="1A161C"/>
                          </a:solidFill>
                          <a:effectLst/>
                          <a:latin typeface="Arial" charset="0"/>
                          <a:ea typeface="Arial" charset="0"/>
                          <a:cs typeface="Arial" charset="0"/>
                        </a:rPr>
                        <a:t>не нормируется</a:t>
                      </a:r>
                    </a:p>
                  </a:txBody>
                  <a:tcPr marL="12700" marR="12700" marT="127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i-FI" sz="1000" b="0" i="0" u="none" strike="noStrike">
                          <a:solidFill>
                            <a:srgbClr val="1A161C"/>
                          </a:solidFill>
                          <a:effectLst/>
                          <a:latin typeface="Arial" charset="0"/>
                          <a:ea typeface="Arial" charset="0"/>
                          <a:cs typeface="Arial" charset="0"/>
                        </a:rPr>
                        <a:t>2,59</a:t>
                      </a:r>
                    </a:p>
                  </a:txBody>
                  <a:tcPr marL="12700" marR="12700" marT="127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i-FI" sz="1000" b="0" i="0" u="none" strike="noStrike" dirty="0">
                          <a:solidFill>
                            <a:srgbClr val="1A161C"/>
                          </a:solidFill>
                          <a:effectLst/>
                          <a:latin typeface="Arial" charset="0"/>
                          <a:ea typeface="Arial" charset="0"/>
                          <a:cs typeface="Arial" charset="0"/>
                        </a:rPr>
                        <a:t>2,599</a:t>
                      </a:r>
                    </a:p>
                  </a:txBody>
                  <a:tcPr marL="12700" marR="12700" marT="12700"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230155">
                <a:tc>
                  <a:txBody>
                    <a:bodyPr/>
                    <a:lstStyle/>
                    <a:p>
                      <a:pPr algn="l" rtl="0" fontAlgn="ctr"/>
                      <a:r>
                        <a:rPr lang="ru-RU" sz="1000" b="0" i="0" u="none" strike="noStrike">
                          <a:solidFill>
                            <a:srgbClr val="1A161C"/>
                          </a:solidFill>
                          <a:effectLst/>
                          <a:latin typeface="Arial" charset="0"/>
                          <a:ea typeface="Arial" charset="0"/>
                          <a:cs typeface="Arial" charset="0"/>
                        </a:rPr>
                        <a:t>Объемная плотность</a:t>
                      </a:r>
                      <a:r>
                        <a:rPr lang="ru-RU" sz="1000" b="0" i="0" u="none" strike="noStrike">
                          <a:solidFill>
                            <a:srgbClr val="343638"/>
                          </a:solidFill>
                          <a:effectLst/>
                          <a:latin typeface="Arial" charset="0"/>
                          <a:ea typeface="Arial" charset="0"/>
                          <a:cs typeface="Arial" charset="0"/>
                        </a:rPr>
                        <a:t>, </a:t>
                      </a:r>
                      <a:r>
                        <a:rPr lang="ru-RU" sz="1000" b="0" i="0" u="none" strike="noStrike">
                          <a:solidFill>
                            <a:srgbClr val="1A161C"/>
                          </a:solidFill>
                          <a:effectLst/>
                          <a:latin typeface="Arial" charset="0"/>
                          <a:ea typeface="Arial" charset="0"/>
                          <a:cs typeface="Arial" charset="0"/>
                        </a:rPr>
                        <a:t>г/смЗ</a:t>
                      </a:r>
                    </a:p>
                  </a:txBody>
                  <a:tcPr marL="12700" marR="12700" marT="12700"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000" b="0" i="0" u="none" strike="noStrike" dirty="0">
                          <a:solidFill>
                            <a:srgbClr val="1A161C"/>
                          </a:solidFill>
                          <a:effectLst/>
                          <a:latin typeface="Arial" charset="0"/>
                          <a:ea typeface="Arial" charset="0"/>
                          <a:cs typeface="Arial" charset="0"/>
                        </a:rPr>
                        <a:t>не нормируется</a:t>
                      </a:r>
                    </a:p>
                  </a:txBody>
                  <a:tcPr marL="12700" marR="12700" marT="127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cs-CZ" sz="1000" b="0" i="0" u="none" strike="noStrike">
                          <a:solidFill>
                            <a:srgbClr val="1A161C"/>
                          </a:solidFill>
                          <a:effectLst/>
                          <a:latin typeface="Arial" charset="0"/>
                          <a:ea typeface="Arial" charset="0"/>
                          <a:cs typeface="Arial" charset="0"/>
                        </a:rPr>
                        <a:t>2,492</a:t>
                      </a:r>
                    </a:p>
                  </a:txBody>
                  <a:tcPr marL="12700" marR="12700" marT="127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cs-CZ" sz="1000" b="0" i="0" u="none" strike="noStrike">
                          <a:solidFill>
                            <a:srgbClr val="1A161C"/>
                          </a:solidFill>
                          <a:effectLst/>
                          <a:latin typeface="Arial" charset="0"/>
                          <a:ea typeface="Arial" charset="0"/>
                          <a:cs typeface="Arial" charset="0"/>
                        </a:rPr>
                        <a:t>2,496</a:t>
                      </a:r>
                    </a:p>
                  </a:txBody>
                  <a:tcPr marL="12700" marR="12700" marT="12700"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230155">
                <a:tc>
                  <a:txBody>
                    <a:bodyPr/>
                    <a:lstStyle/>
                    <a:p>
                      <a:pPr algn="l" fontAlgn="b"/>
                      <a:r>
                        <a:rPr lang="ru-RU" sz="1000" b="0" i="0" u="none" strike="noStrike">
                          <a:solidFill>
                            <a:srgbClr val="000000"/>
                          </a:solidFill>
                          <a:effectLst/>
                          <a:latin typeface="Arial" charset="0"/>
                          <a:ea typeface="Arial" charset="0"/>
                          <a:cs typeface="Arial" charset="0"/>
                        </a:rPr>
                        <a:t>Пустоты в минеральном заполнителе (ПМЗ), %</a:t>
                      </a:r>
                    </a:p>
                  </a:txBody>
                  <a:tcPr marL="12700" marR="12700" marT="12700" marB="0" anchor="b">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0" i="0" u="none" strike="noStrike" dirty="0">
                          <a:solidFill>
                            <a:srgbClr val="000000"/>
                          </a:solidFill>
                          <a:effectLst/>
                          <a:latin typeface="Arial" charset="0"/>
                          <a:ea typeface="Arial" charset="0"/>
                          <a:cs typeface="Arial" charset="0"/>
                        </a:rPr>
                        <a:t>не менее 14</a:t>
                      </a:r>
                    </a:p>
                  </a:txBody>
                  <a:tcPr marL="12700" marR="12700" marT="1270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nl-NL" sz="1000" b="0" i="0" u="none" strike="noStrike">
                          <a:solidFill>
                            <a:srgbClr val="000000"/>
                          </a:solidFill>
                          <a:effectLst/>
                          <a:latin typeface="Arial" charset="0"/>
                          <a:ea typeface="Arial" charset="0"/>
                          <a:cs typeface="Arial" charset="0"/>
                        </a:rPr>
                        <a:t>17,8</a:t>
                      </a:r>
                    </a:p>
                  </a:txBody>
                  <a:tcPr marL="12700" marR="12700" marT="1270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00" b="0" i="0" u="none" strike="noStrike">
                          <a:solidFill>
                            <a:srgbClr val="000000"/>
                          </a:solidFill>
                          <a:effectLst/>
                          <a:latin typeface="Arial" charset="0"/>
                          <a:ea typeface="Arial" charset="0"/>
                          <a:cs typeface="Arial" charset="0"/>
                        </a:rPr>
                        <a:t>17,7</a:t>
                      </a:r>
                    </a:p>
                  </a:txBody>
                  <a:tcPr marL="12700" marR="12700" marT="12700" marB="0" anchor="b">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265041">
                <a:tc>
                  <a:txBody>
                    <a:bodyPr/>
                    <a:lstStyle/>
                    <a:p>
                      <a:pPr algn="l" rtl="0" fontAlgn="ctr"/>
                      <a:r>
                        <a:rPr lang="ru-RU" sz="1000" b="0" i="0" u="none" strike="noStrike" dirty="0">
                          <a:solidFill>
                            <a:srgbClr val="0C080C"/>
                          </a:solidFill>
                          <a:effectLst/>
                          <a:latin typeface="Arial" charset="0"/>
                          <a:ea typeface="Arial" charset="0"/>
                          <a:cs typeface="Arial" charset="0"/>
                        </a:rPr>
                        <a:t>Пустоты наполненные битумным вяжущем (ПНБ)</a:t>
                      </a:r>
                      <a:r>
                        <a:rPr lang="ru-RU" sz="1000" b="0" i="0" u="none" strike="noStrike" dirty="0">
                          <a:solidFill>
                            <a:srgbClr val="2F2D2F"/>
                          </a:solidFill>
                          <a:effectLst/>
                          <a:latin typeface="Arial" charset="0"/>
                          <a:ea typeface="Arial" charset="0"/>
                          <a:cs typeface="Arial" charset="0"/>
                        </a:rPr>
                        <a:t>, %</a:t>
                      </a:r>
                      <a:endParaRPr lang="ru-RU" sz="1000" b="0" i="0" u="none" strike="noStrike" dirty="0">
                        <a:solidFill>
                          <a:srgbClr val="0C080C"/>
                        </a:solidFill>
                        <a:effectLst/>
                        <a:latin typeface="Arial" charset="0"/>
                        <a:ea typeface="Arial" charset="0"/>
                        <a:cs typeface="Arial" charset="0"/>
                      </a:endParaRPr>
                    </a:p>
                  </a:txBody>
                  <a:tcPr marL="12700" marR="12700" marT="12700"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mr-IN" sz="1000" b="0" i="0" u="none" strike="noStrike" dirty="0">
                          <a:solidFill>
                            <a:srgbClr val="0C080C"/>
                          </a:solidFill>
                          <a:effectLst/>
                          <a:latin typeface="Arial" charset="0"/>
                          <a:ea typeface="Arial" charset="0"/>
                          <a:cs typeface="Arial" charset="0"/>
                        </a:rPr>
                        <a:t>70-80</a:t>
                      </a:r>
                    </a:p>
                  </a:txBody>
                  <a:tcPr marL="12700" marR="12700" marT="127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s-IS" sz="1000" b="0" i="0" u="none" strike="noStrike" dirty="0">
                          <a:solidFill>
                            <a:srgbClr val="0C080C"/>
                          </a:solidFill>
                          <a:effectLst/>
                          <a:latin typeface="Arial" charset="0"/>
                          <a:ea typeface="Arial" charset="0"/>
                          <a:cs typeface="Arial" charset="0"/>
                        </a:rPr>
                        <a:t>78,6</a:t>
                      </a:r>
                    </a:p>
                  </a:txBody>
                  <a:tcPr marL="12700" marR="12700" marT="127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uk-UA" sz="1000" b="0" i="0" u="none" strike="noStrike">
                          <a:solidFill>
                            <a:srgbClr val="0C080C"/>
                          </a:solidFill>
                          <a:effectLst/>
                          <a:latin typeface="Arial" charset="0"/>
                          <a:ea typeface="Arial" charset="0"/>
                          <a:cs typeface="Arial" charset="0"/>
                        </a:rPr>
                        <a:t>77,4</a:t>
                      </a:r>
                    </a:p>
                  </a:txBody>
                  <a:tcPr marL="12700" marR="12700" marT="12700"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230155">
                <a:tc>
                  <a:txBody>
                    <a:bodyPr/>
                    <a:lstStyle/>
                    <a:p>
                      <a:pPr algn="l" rtl="0" fontAlgn="ctr"/>
                      <a:r>
                        <a:rPr lang="ru-RU" sz="1000" b="0" i="0" u="none" strike="noStrike">
                          <a:solidFill>
                            <a:srgbClr val="0C080C"/>
                          </a:solidFill>
                          <a:effectLst/>
                          <a:latin typeface="Arial" charset="0"/>
                          <a:ea typeface="Arial" charset="0"/>
                          <a:cs typeface="Arial" charset="0"/>
                        </a:rPr>
                        <a:t>Водонасыщение</a:t>
                      </a:r>
                      <a:r>
                        <a:rPr lang="ru-RU" sz="1000" b="0" i="0" u="none" strike="noStrike">
                          <a:solidFill>
                            <a:srgbClr val="4B4449"/>
                          </a:solidFill>
                          <a:effectLst/>
                          <a:latin typeface="Arial" charset="0"/>
                          <a:ea typeface="Arial" charset="0"/>
                          <a:cs typeface="Arial" charset="0"/>
                        </a:rPr>
                        <a:t>, </a:t>
                      </a:r>
                      <a:r>
                        <a:rPr lang="ru-RU" sz="1000" b="0" i="0" u="none" strike="noStrike">
                          <a:solidFill>
                            <a:srgbClr val="2F2D2F"/>
                          </a:solidFill>
                          <a:effectLst/>
                          <a:latin typeface="Arial" charset="0"/>
                          <a:ea typeface="Arial" charset="0"/>
                          <a:cs typeface="Arial" charset="0"/>
                        </a:rPr>
                        <a:t>%, </a:t>
                      </a:r>
                      <a:r>
                        <a:rPr lang="ru-RU" sz="1000" b="0" i="0" u="none" strike="noStrike">
                          <a:solidFill>
                            <a:srgbClr val="0C080C"/>
                          </a:solidFill>
                          <a:effectLst/>
                          <a:latin typeface="Arial" charset="0"/>
                          <a:ea typeface="Arial" charset="0"/>
                          <a:cs typeface="Arial" charset="0"/>
                        </a:rPr>
                        <a:t>от объема</a:t>
                      </a:r>
                    </a:p>
                  </a:txBody>
                  <a:tcPr marL="12700" marR="12700" marT="12700"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bg-BG" sz="1000" b="0" i="0" u="none" strike="noStrike" dirty="0">
                          <a:solidFill>
                            <a:srgbClr val="0C080C"/>
                          </a:solidFill>
                          <a:effectLst/>
                          <a:latin typeface="Arial" charset="0"/>
                          <a:ea typeface="Arial" charset="0"/>
                          <a:cs typeface="Arial" charset="0"/>
                        </a:rPr>
                        <a:t>ОТ 1</a:t>
                      </a:r>
                      <a:r>
                        <a:rPr lang="bg-BG" sz="1000" b="0" i="0" u="none" strike="noStrike" dirty="0">
                          <a:solidFill>
                            <a:srgbClr val="4B4449"/>
                          </a:solidFill>
                          <a:effectLst/>
                          <a:latin typeface="Arial" charset="0"/>
                          <a:ea typeface="Arial" charset="0"/>
                          <a:cs typeface="Arial" charset="0"/>
                        </a:rPr>
                        <a:t>,</a:t>
                      </a:r>
                      <a:r>
                        <a:rPr lang="bg-BG" sz="1000" b="0" i="0" u="none" strike="noStrike" dirty="0">
                          <a:solidFill>
                            <a:srgbClr val="0C080C"/>
                          </a:solidFill>
                          <a:effectLst/>
                          <a:latin typeface="Arial" charset="0"/>
                          <a:ea typeface="Arial" charset="0"/>
                          <a:cs typeface="Arial" charset="0"/>
                        </a:rPr>
                        <a:t>0 ДО 4</a:t>
                      </a:r>
                      <a:r>
                        <a:rPr lang="bg-BG" sz="1000" b="0" i="0" u="none" strike="noStrike" dirty="0">
                          <a:solidFill>
                            <a:srgbClr val="4B4449"/>
                          </a:solidFill>
                          <a:effectLst/>
                          <a:latin typeface="Arial" charset="0"/>
                          <a:ea typeface="Arial" charset="0"/>
                          <a:cs typeface="Arial" charset="0"/>
                        </a:rPr>
                        <a:t>,</a:t>
                      </a:r>
                      <a:r>
                        <a:rPr lang="bg-BG" sz="1000" b="0" i="0" u="none" strike="noStrike" dirty="0">
                          <a:solidFill>
                            <a:srgbClr val="0C080C"/>
                          </a:solidFill>
                          <a:effectLst/>
                          <a:latin typeface="Arial" charset="0"/>
                          <a:ea typeface="Arial" charset="0"/>
                          <a:cs typeface="Arial" charset="0"/>
                        </a:rPr>
                        <a:t>0</a:t>
                      </a:r>
                    </a:p>
                  </a:txBody>
                  <a:tcPr marL="12700" marR="12700" marT="127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i-FI" sz="1000" b="0" i="0" u="none" strike="noStrike" dirty="0">
                          <a:solidFill>
                            <a:srgbClr val="0C080C"/>
                          </a:solidFill>
                          <a:effectLst/>
                          <a:latin typeface="Arial" charset="0"/>
                          <a:ea typeface="Arial" charset="0"/>
                          <a:cs typeface="Arial" charset="0"/>
                        </a:rPr>
                        <a:t>2,6</a:t>
                      </a:r>
                    </a:p>
                  </a:txBody>
                  <a:tcPr marL="12700" marR="12700" marT="127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uk-UA" sz="1000" b="0" i="0" u="none" strike="noStrike" dirty="0">
                          <a:solidFill>
                            <a:srgbClr val="0C080C"/>
                          </a:solidFill>
                          <a:effectLst/>
                          <a:latin typeface="Arial" charset="0"/>
                          <a:ea typeface="Arial" charset="0"/>
                          <a:cs typeface="Arial" charset="0"/>
                        </a:rPr>
                        <a:t>3,1</a:t>
                      </a:r>
                    </a:p>
                  </a:txBody>
                  <a:tcPr marL="12700" marR="12700" marT="12700"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230155">
                <a:tc>
                  <a:txBody>
                    <a:bodyPr/>
                    <a:lstStyle/>
                    <a:p>
                      <a:pPr algn="l" rtl="0" fontAlgn="ctr"/>
                      <a:r>
                        <a:rPr lang="ru-RU" sz="1000" b="0" i="0" u="none" strike="noStrike">
                          <a:solidFill>
                            <a:srgbClr val="0C080C"/>
                          </a:solidFill>
                          <a:effectLst/>
                          <a:latin typeface="Arial" charset="0"/>
                          <a:ea typeface="Arial" charset="0"/>
                          <a:cs typeface="Arial" charset="0"/>
                        </a:rPr>
                        <a:t>Глубина колеи</a:t>
                      </a:r>
                      <a:r>
                        <a:rPr lang="ru-RU" sz="1000" b="0" i="0" u="none" strike="noStrike">
                          <a:solidFill>
                            <a:srgbClr val="2F2D2F"/>
                          </a:solidFill>
                          <a:effectLst/>
                          <a:latin typeface="Arial" charset="0"/>
                          <a:ea typeface="Arial" charset="0"/>
                          <a:cs typeface="Arial" charset="0"/>
                        </a:rPr>
                        <a:t>, </a:t>
                      </a:r>
                      <a:r>
                        <a:rPr lang="ru-RU" sz="1000" b="0" i="0" u="none" strike="noStrike">
                          <a:solidFill>
                            <a:srgbClr val="0C080C"/>
                          </a:solidFill>
                          <a:effectLst/>
                          <a:latin typeface="Arial" charset="0"/>
                          <a:ea typeface="Arial" charset="0"/>
                          <a:cs typeface="Arial" charset="0"/>
                        </a:rPr>
                        <a:t>мм</a:t>
                      </a:r>
                    </a:p>
                  </a:txBody>
                  <a:tcPr marL="12700" marR="12700" marT="12700"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000" b="0" i="0" u="none" strike="noStrike" dirty="0">
                          <a:solidFill>
                            <a:srgbClr val="0C080C"/>
                          </a:solidFill>
                          <a:effectLst/>
                          <a:latin typeface="Arial" charset="0"/>
                          <a:ea typeface="Arial" charset="0"/>
                          <a:cs typeface="Arial" charset="0"/>
                        </a:rPr>
                        <a:t>не более 4</a:t>
                      </a:r>
                      <a:r>
                        <a:rPr lang="ru-RU" sz="1000" b="0" i="0" u="none" strike="noStrike" dirty="0">
                          <a:solidFill>
                            <a:srgbClr val="4B4449"/>
                          </a:solidFill>
                          <a:effectLst/>
                          <a:latin typeface="Arial" charset="0"/>
                          <a:ea typeface="Arial" charset="0"/>
                          <a:cs typeface="Arial" charset="0"/>
                        </a:rPr>
                        <a:t>,</a:t>
                      </a:r>
                      <a:r>
                        <a:rPr lang="ru-RU" sz="1000" b="0" i="0" u="none" strike="noStrike" dirty="0">
                          <a:solidFill>
                            <a:srgbClr val="0C080C"/>
                          </a:solidFill>
                          <a:effectLst/>
                          <a:latin typeface="Arial" charset="0"/>
                          <a:ea typeface="Arial" charset="0"/>
                          <a:cs typeface="Arial" charset="0"/>
                        </a:rPr>
                        <a:t>0</a:t>
                      </a:r>
                    </a:p>
                  </a:txBody>
                  <a:tcPr marL="12700" marR="12700" marT="127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i-FI" sz="1000" b="0" i="0" u="none" strike="noStrike" dirty="0">
                          <a:solidFill>
                            <a:srgbClr val="0C080C"/>
                          </a:solidFill>
                          <a:effectLst/>
                          <a:latin typeface="Arial" charset="0"/>
                          <a:ea typeface="Arial" charset="0"/>
                          <a:cs typeface="Arial" charset="0"/>
                        </a:rPr>
                        <a:t>2,5</a:t>
                      </a:r>
                    </a:p>
                  </a:txBody>
                  <a:tcPr marL="12700" marR="12700" marT="127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i-FI" sz="1000" b="0" i="0" u="none" strike="noStrike">
                          <a:solidFill>
                            <a:srgbClr val="0C080C"/>
                          </a:solidFill>
                          <a:effectLst/>
                          <a:latin typeface="Arial" charset="0"/>
                          <a:ea typeface="Arial" charset="0"/>
                          <a:cs typeface="Arial" charset="0"/>
                        </a:rPr>
                        <a:t>1,5</a:t>
                      </a:r>
                    </a:p>
                  </a:txBody>
                  <a:tcPr marL="12700" marR="12700" marT="12700"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230155">
                <a:tc>
                  <a:txBody>
                    <a:bodyPr/>
                    <a:lstStyle/>
                    <a:p>
                      <a:pPr algn="l" fontAlgn="b"/>
                      <a:r>
                        <a:rPr lang="ru-RU" sz="1000" b="0" i="0" u="none" strike="noStrike">
                          <a:solidFill>
                            <a:srgbClr val="000000"/>
                          </a:solidFill>
                          <a:effectLst/>
                          <a:latin typeface="Arial" charset="0"/>
                          <a:ea typeface="Arial" charset="0"/>
                          <a:cs typeface="Arial" charset="0"/>
                        </a:rPr>
                        <a:t>Угол кривой колееобразования,мм/1000 циклов</a:t>
                      </a:r>
                    </a:p>
                  </a:txBody>
                  <a:tcPr marL="12700" marR="12700" marT="12700" marB="0" anchor="b">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0" i="0" u="none" strike="noStrike" dirty="0">
                          <a:solidFill>
                            <a:srgbClr val="000000"/>
                          </a:solidFill>
                          <a:effectLst/>
                          <a:latin typeface="Arial" charset="0"/>
                          <a:ea typeface="Arial" charset="0"/>
                          <a:cs typeface="Arial" charset="0"/>
                        </a:rPr>
                        <a:t>не более 0,15</a:t>
                      </a:r>
                    </a:p>
                  </a:txBody>
                  <a:tcPr marL="12700" marR="12700" marT="1270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s-IS" sz="1000" b="0" i="0" u="none" strike="noStrike" dirty="0">
                          <a:solidFill>
                            <a:srgbClr val="000000"/>
                          </a:solidFill>
                          <a:effectLst/>
                          <a:latin typeface="Arial" charset="0"/>
                          <a:ea typeface="Arial" charset="0"/>
                          <a:cs typeface="Arial" charset="0"/>
                        </a:rPr>
                        <a:t>0,07</a:t>
                      </a:r>
                    </a:p>
                  </a:txBody>
                  <a:tcPr marL="12700" marR="12700" marT="1270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effectLst/>
                          <a:latin typeface="Arial" charset="0"/>
                          <a:ea typeface="Arial" charset="0"/>
                          <a:cs typeface="Arial" charset="0"/>
                        </a:rPr>
                        <a:t>0,02</a:t>
                      </a:r>
                    </a:p>
                  </a:txBody>
                  <a:tcPr marL="12700" marR="12700" marT="12700" marB="0" anchor="b">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230155">
                <a:tc>
                  <a:txBody>
                    <a:bodyPr/>
                    <a:lstStyle/>
                    <a:p>
                      <a:pPr algn="l" rtl="0" fontAlgn="ctr"/>
                      <a:r>
                        <a:rPr lang="ru-RU" sz="1000" b="0" i="0" u="none" strike="noStrike">
                          <a:solidFill>
                            <a:srgbClr val="0C080C"/>
                          </a:solidFill>
                          <a:effectLst/>
                          <a:latin typeface="Arial" charset="0"/>
                          <a:ea typeface="Arial" charset="0"/>
                          <a:cs typeface="Arial" charset="0"/>
                        </a:rPr>
                        <a:t>Отношение пыль-вяжущее</a:t>
                      </a:r>
                    </a:p>
                  </a:txBody>
                  <a:tcPr marL="12700" marR="12700" marT="12700"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mr-IN" sz="1000" b="0" i="0" u="none" strike="noStrike" dirty="0">
                          <a:solidFill>
                            <a:srgbClr val="0C080C"/>
                          </a:solidFill>
                          <a:effectLst/>
                          <a:latin typeface="Arial" charset="0"/>
                          <a:ea typeface="Arial" charset="0"/>
                          <a:cs typeface="Arial" charset="0"/>
                        </a:rPr>
                        <a:t>0</a:t>
                      </a:r>
                      <a:r>
                        <a:rPr lang="mr-IN" sz="1000" b="0" i="0" u="none" strike="noStrike" dirty="0">
                          <a:solidFill>
                            <a:srgbClr val="4B4449"/>
                          </a:solidFill>
                          <a:effectLst/>
                          <a:latin typeface="Arial" charset="0"/>
                          <a:ea typeface="Arial" charset="0"/>
                          <a:cs typeface="Arial" charset="0"/>
                        </a:rPr>
                        <a:t>,</a:t>
                      </a:r>
                      <a:r>
                        <a:rPr lang="mr-IN" sz="1000" b="0" i="0" u="none" strike="noStrike" dirty="0">
                          <a:solidFill>
                            <a:srgbClr val="0C080C"/>
                          </a:solidFill>
                          <a:effectLst/>
                          <a:latin typeface="Arial" charset="0"/>
                          <a:ea typeface="Arial" charset="0"/>
                          <a:cs typeface="Arial" charset="0"/>
                        </a:rPr>
                        <a:t>6-2</a:t>
                      </a:r>
                      <a:r>
                        <a:rPr lang="mr-IN" sz="1000" b="0" i="0" u="none" strike="noStrike" dirty="0">
                          <a:solidFill>
                            <a:srgbClr val="4B4449"/>
                          </a:solidFill>
                          <a:effectLst/>
                          <a:latin typeface="Arial" charset="0"/>
                          <a:ea typeface="Arial" charset="0"/>
                          <a:cs typeface="Arial" charset="0"/>
                        </a:rPr>
                        <a:t>,</a:t>
                      </a:r>
                      <a:r>
                        <a:rPr lang="mr-IN" sz="1000" b="0" i="0" u="none" strike="noStrike" dirty="0">
                          <a:solidFill>
                            <a:srgbClr val="0C080C"/>
                          </a:solidFill>
                          <a:effectLst/>
                          <a:latin typeface="Arial" charset="0"/>
                          <a:ea typeface="Arial" charset="0"/>
                          <a:cs typeface="Arial" charset="0"/>
                        </a:rPr>
                        <a:t>0</a:t>
                      </a:r>
                    </a:p>
                  </a:txBody>
                  <a:tcPr marL="12700" marR="12700" marT="127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i-FI" sz="1000" b="0" i="0" u="none" strike="noStrike" dirty="0">
                          <a:solidFill>
                            <a:srgbClr val="0C080C"/>
                          </a:solidFill>
                          <a:effectLst/>
                          <a:latin typeface="Arial" charset="0"/>
                          <a:ea typeface="Arial" charset="0"/>
                          <a:cs typeface="Arial" charset="0"/>
                        </a:rPr>
                        <a:t>1,2</a:t>
                      </a:r>
                    </a:p>
                  </a:txBody>
                  <a:tcPr marL="12700" marR="12700" marT="127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i-FI" sz="1000" b="0" i="0" u="none" strike="noStrike" dirty="0">
                          <a:solidFill>
                            <a:srgbClr val="0C080C"/>
                          </a:solidFill>
                          <a:effectLst/>
                          <a:latin typeface="Arial" charset="0"/>
                          <a:ea typeface="Arial" charset="0"/>
                          <a:cs typeface="Arial" charset="0"/>
                        </a:rPr>
                        <a:t>1,2</a:t>
                      </a:r>
                    </a:p>
                  </a:txBody>
                  <a:tcPr marL="12700" marR="12700" marT="12700"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r h="230155">
                <a:tc>
                  <a:txBody>
                    <a:bodyPr/>
                    <a:lstStyle/>
                    <a:p>
                      <a:pPr algn="l" fontAlgn="b"/>
                      <a:r>
                        <a:rPr lang="ru-RU" sz="1000" b="0" i="0" u="none" strike="noStrike">
                          <a:solidFill>
                            <a:srgbClr val="000000"/>
                          </a:solidFill>
                          <a:effectLst/>
                          <a:latin typeface="Arial" charset="0"/>
                          <a:ea typeface="Arial" charset="0"/>
                          <a:cs typeface="Arial" charset="0"/>
                        </a:rPr>
                        <a:t>Предел прочности при изгибе, МПа</a:t>
                      </a:r>
                    </a:p>
                  </a:txBody>
                  <a:tcPr marL="12700" marR="12700" marT="12700" marB="0" anchor="b">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000" b="0" i="0" u="none" strike="noStrike" dirty="0">
                          <a:solidFill>
                            <a:srgbClr val="000000"/>
                          </a:solidFill>
                          <a:effectLst/>
                          <a:latin typeface="Arial" charset="0"/>
                          <a:ea typeface="Arial" charset="0"/>
                          <a:cs typeface="Arial" charset="0"/>
                        </a:rPr>
                        <a:t>не менее 7,0</a:t>
                      </a:r>
                    </a:p>
                  </a:txBody>
                  <a:tcPr marL="12700" marR="12700" marT="1270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uk-UA" sz="1000" b="0" i="0" u="none" strike="noStrike">
                          <a:solidFill>
                            <a:srgbClr val="000000"/>
                          </a:solidFill>
                          <a:effectLst/>
                          <a:latin typeface="Arial" charset="0"/>
                          <a:ea typeface="Arial" charset="0"/>
                          <a:cs typeface="Arial" charset="0"/>
                        </a:rPr>
                        <a:t>8,6</a:t>
                      </a:r>
                    </a:p>
                  </a:txBody>
                  <a:tcPr marL="12700" marR="12700" marT="1270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000" b="0" i="0" u="none" strike="noStrike" dirty="0">
                          <a:solidFill>
                            <a:srgbClr val="000000"/>
                          </a:solidFill>
                          <a:effectLst/>
                          <a:latin typeface="Arial" charset="0"/>
                          <a:ea typeface="Arial" charset="0"/>
                          <a:cs typeface="Arial" charset="0"/>
                        </a:rPr>
                        <a:t>9,1</a:t>
                      </a:r>
                    </a:p>
                  </a:txBody>
                  <a:tcPr marL="12700" marR="12700" marT="12700" marB="0" anchor="b">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1"/>
                  </a:ext>
                </a:extLst>
              </a:tr>
              <a:tr h="230155">
                <a:tc>
                  <a:txBody>
                    <a:bodyPr/>
                    <a:lstStyle/>
                    <a:p>
                      <a:pPr algn="l" fontAlgn="b"/>
                      <a:r>
                        <a:rPr lang="ru-RU" sz="1000" b="0" i="0" u="none" strike="noStrike">
                          <a:solidFill>
                            <a:srgbClr val="000000"/>
                          </a:solidFill>
                          <a:effectLst/>
                          <a:latin typeface="Arial" charset="0"/>
                          <a:ea typeface="Arial" charset="0"/>
                          <a:cs typeface="Arial" charset="0"/>
                        </a:rPr>
                        <a:t>Предельная относительная деформация</a:t>
                      </a:r>
                    </a:p>
                  </a:txBody>
                  <a:tcPr marL="12700" marR="12700" marT="12700" marB="0" anchor="b">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err="1">
                          <a:solidFill>
                            <a:srgbClr val="000000"/>
                          </a:solidFill>
                          <a:effectLst/>
                          <a:latin typeface="Arial" charset="0"/>
                          <a:ea typeface="Arial" charset="0"/>
                          <a:cs typeface="Arial" charset="0"/>
                        </a:rPr>
                        <a:t>не</a:t>
                      </a:r>
                      <a:r>
                        <a:rPr lang="en-US" sz="1000" b="0" i="0" u="none" strike="noStrike" dirty="0">
                          <a:solidFill>
                            <a:srgbClr val="000000"/>
                          </a:solidFill>
                          <a:effectLst/>
                          <a:latin typeface="Arial" charset="0"/>
                          <a:ea typeface="Arial" charset="0"/>
                          <a:cs typeface="Arial" charset="0"/>
                        </a:rPr>
                        <a:t> </a:t>
                      </a:r>
                      <a:r>
                        <a:rPr lang="en-US" sz="1000" b="0" i="0" u="none" strike="noStrike" dirty="0" err="1">
                          <a:solidFill>
                            <a:srgbClr val="000000"/>
                          </a:solidFill>
                          <a:effectLst/>
                          <a:latin typeface="Arial" charset="0"/>
                          <a:ea typeface="Arial" charset="0"/>
                          <a:cs typeface="Arial" charset="0"/>
                        </a:rPr>
                        <a:t>менее</a:t>
                      </a:r>
                      <a:r>
                        <a:rPr lang="en-US" sz="1000" b="0" i="0" u="none" strike="noStrike" dirty="0">
                          <a:solidFill>
                            <a:srgbClr val="000000"/>
                          </a:solidFill>
                          <a:effectLst/>
                          <a:latin typeface="Arial" charset="0"/>
                          <a:ea typeface="Arial" charset="0"/>
                          <a:cs typeface="Arial" charset="0"/>
                        </a:rPr>
                        <a:t> 0,005</a:t>
                      </a:r>
                    </a:p>
                  </a:txBody>
                  <a:tcPr marL="12700" marR="12700" marT="1270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Arial" charset="0"/>
                          <a:ea typeface="Arial" charset="0"/>
                          <a:cs typeface="Arial" charset="0"/>
                        </a:rPr>
                        <a:t>0,0072</a:t>
                      </a:r>
                    </a:p>
                  </a:txBody>
                  <a:tcPr marL="12700" marR="12700" marT="1270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effectLst/>
                          <a:latin typeface="Arial" charset="0"/>
                          <a:ea typeface="Arial" charset="0"/>
                          <a:cs typeface="Arial" charset="0"/>
                        </a:rPr>
                        <a:t>0,0064</a:t>
                      </a:r>
                    </a:p>
                  </a:txBody>
                  <a:tcPr marL="12700" marR="12700" marT="12700" marB="0" anchor="b">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2"/>
                  </a:ext>
                </a:extLst>
              </a:tr>
              <a:tr h="230155">
                <a:tc>
                  <a:txBody>
                    <a:bodyPr/>
                    <a:lstStyle/>
                    <a:p>
                      <a:pPr algn="l" rtl="0" fontAlgn="ctr"/>
                      <a:r>
                        <a:rPr lang="ru-RU" sz="1000" b="0" i="0" u="none" strike="noStrike" dirty="0">
                          <a:solidFill>
                            <a:srgbClr val="0C080C"/>
                          </a:solidFill>
                          <a:effectLst/>
                          <a:latin typeface="Arial" charset="0"/>
                          <a:ea typeface="Arial" charset="0"/>
                          <a:cs typeface="Arial" charset="0"/>
                        </a:rPr>
                        <a:t>Водостойкость</a:t>
                      </a:r>
                    </a:p>
                  </a:txBody>
                  <a:tcPr marL="12700" marR="12700" marT="12700"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ru-RU" sz="1000" b="0" i="0" u="none" strike="noStrike" dirty="0">
                          <a:solidFill>
                            <a:srgbClr val="0C080C"/>
                          </a:solidFill>
                          <a:effectLst/>
                          <a:latin typeface="Arial" charset="0"/>
                          <a:ea typeface="Arial" charset="0"/>
                          <a:cs typeface="Arial" charset="0"/>
                        </a:rPr>
                        <a:t>не менее 0</a:t>
                      </a:r>
                      <a:r>
                        <a:rPr lang="ru-RU" sz="1000" b="0" i="0" u="none" strike="noStrike" dirty="0">
                          <a:solidFill>
                            <a:srgbClr val="2F2D2F"/>
                          </a:solidFill>
                          <a:effectLst/>
                          <a:latin typeface="Arial" charset="0"/>
                          <a:ea typeface="Arial" charset="0"/>
                          <a:cs typeface="Arial" charset="0"/>
                        </a:rPr>
                        <a:t>,</a:t>
                      </a:r>
                      <a:r>
                        <a:rPr lang="ru-RU" sz="1000" b="0" i="0" u="none" strike="noStrike" dirty="0">
                          <a:solidFill>
                            <a:srgbClr val="0C080C"/>
                          </a:solidFill>
                          <a:effectLst/>
                          <a:latin typeface="Arial" charset="0"/>
                          <a:ea typeface="Arial" charset="0"/>
                          <a:cs typeface="Arial" charset="0"/>
                        </a:rPr>
                        <a:t>85</a:t>
                      </a:r>
                    </a:p>
                  </a:txBody>
                  <a:tcPr marL="12700" marR="12700" marT="127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uk-UA" sz="1000" b="0" i="0" u="none" strike="noStrike">
                          <a:solidFill>
                            <a:srgbClr val="0C080C"/>
                          </a:solidFill>
                          <a:effectLst/>
                          <a:latin typeface="Arial" charset="0"/>
                          <a:ea typeface="Arial" charset="0"/>
                          <a:cs typeface="Arial" charset="0"/>
                        </a:rPr>
                        <a:t>0,85</a:t>
                      </a:r>
                    </a:p>
                  </a:txBody>
                  <a:tcPr marL="12700" marR="12700" marT="127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uk-UA" sz="1000" b="0" i="0" u="none" strike="noStrike" dirty="0">
                          <a:solidFill>
                            <a:srgbClr val="0C080C"/>
                          </a:solidFill>
                          <a:effectLst/>
                          <a:latin typeface="Arial" charset="0"/>
                          <a:ea typeface="Arial" charset="0"/>
                          <a:cs typeface="Arial" charset="0"/>
                        </a:rPr>
                        <a:t>0,85</a:t>
                      </a:r>
                    </a:p>
                  </a:txBody>
                  <a:tcPr marL="12700" marR="12700" marT="12700"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13"/>
                  </a:ext>
                </a:extLst>
              </a:tr>
            </a:tbl>
          </a:graphicData>
        </a:graphic>
      </p:graphicFrame>
      <p:sp>
        <p:nvSpPr>
          <p:cNvPr id="11" name="Скругленный прямоугольник 10">
            <a:extLst>
              <a:ext uri="{FF2B5EF4-FFF2-40B4-BE49-F238E27FC236}">
                <a16:creationId xmlns="" xmlns:a16="http://schemas.microsoft.com/office/drawing/2014/main" id="{4DD1349B-7087-EC44-A78F-1A7565F144A6}"/>
              </a:ext>
            </a:extLst>
          </p:cNvPr>
          <p:cNvSpPr/>
          <p:nvPr/>
        </p:nvSpPr>
        <p:spPr>
          <a:xfrm>
            <a:off x="830450" y="3482718"/>
            <a:ext cx="7258357" cy="478955"/>
          </a:xfrm>
          <a:prstGeom prst="round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Tree>
    <p:extLst>
      <p:ext uri="{BB962C8B-B14F-4D97-AF65-F5344CB8AC3E}">
        <p14:creationId xmlns:p14="http://schemas.microsoft.com/office/powerpoint/2010/main" val="656663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61" y="1526"/>
            <a:ext cx="9137589" cy="5141974"/>
          </a:xfrm>
          <a:prstGeom prst="rect">
            <a:avLst/>
          </a:prstGeom>
        </p:spPr>
      </p:pic>
      <p:sp>
        <p:nvSpPr>
          <p:cNvPr id="7" name="TextBox 6"/>
          <p:cNvSpPr txBox="1"/>
          <p:nvPr/>
        </p:nvSpPr>
        <p:spPr>
          <a:xfrm>
            <a:off x="8100392" y="4388113"/>
            <a:ext cx="4464496" cy="271869"/>
          </a:xfrm>
          <a:prstGeom prst="rect">
            <a:avLst/>
          </a:prstGeom>
          <a:noFill/>
        </p:spPr>
        <p:txBody>
          <a:bodyPr wrap="square" rtlCol="0">
            <a:spAutoFit/>
          </a:bodyPr>
          <a:lstStyle/>
          <a:p>
            <a:pPr defTabSz="756000">
              <a:lnSpc>
                <a:spcPts val="1400"/>
              </a:lnSpc>
            </a:pPr>
            <a:fld id="{3C4B73A0-0D28-4522-B133-C3DF26E27F1D}" type="slidenum">
              <a:rPr lang="en-US" sz="1400" smtClean="0">
                <a:solidFill>
                  <a:srgbClr val="323B8D"/>
                </a:solidFill>
                <a:latin typeface="Gotham Pro Medium" pitchFamily="50" charset="0"/>
                <a:cs typeface="Gotham Pro Medium" pitchFamily="50" charset="0"/>
              </a:rPr>
              <a:t>9</a:t>
            </a:fld>
            <a:endParaRPr lang="ru-RU" sz="1400" dirty="0">
              <a:solidFill>
                <a:srgbClr val="323B8D"/>
              </a:solidFill>
              <a:latin typeface="Gotham Pro Medium" pitchFamily="50" charset="0"/>
              <a:cs typeface="Gotham Pro Medium" pitchFamily="50" charset="0"/>
            </a:endParaRPr>
          </a:p>
        </p:txBody>
      </p:sp>
      <p:sp>
        <p:nvSpPr>
          <p:cNvPr id="9" name="TextBox 8"/>
          <p:cNvSpPr txBox="1"/>
          <p:nvPr/>
        </p:nvSpPr>
        <p:spPr>
          <a:xfrm>
            <a:off x="467544" y="267494"/>
            <a:ext cx="7742246" cy="1200329"/>
          </a:xfrm>
          <a:prstGeom prst="rect">
            <a:avLst/>
          </a:prstGeom>
          <a:noFill/>
        </p:spPr>
        <p:txBody>
          <a:bodyPr wrap="square" rtlCol="0">
            <a:spAutoFit/>
          </a:bodyPr>
          <a:lstStyle/>
          <a:p>
            <a:r>
              <a:rPr lang="ru-RU" sz="2400" b="1" dirty="0">
                <a:solidFill>
                  <a:srgbClr val="323B8D"/>
                </a:solidFill>
                <a:latin typeface="Francker CYR Condensed Regular" panose="020B0706040704040203" pitchFamily="34" charset="-52"/>
              </a:rPr>
              <a:t>Сравнительные</a:t>
            </a:r>
            <a:r>
              <a:rPr lang="ru-RU" sz="2400" b="1" dirty="0">
                <a:solidFill>
                  <a:schemeClr val="accent5">
                    <a:lumMod val="75000"/>
                  </a:schemeClr>
                </a:solidFill>
                <a:latin typeface="Francker CYR Condensed Regular" panose="020B0706040704040203" pitchFamily="34" charset="-52"/>
              </a:rPr>
              <a:t> </a:t>
            </a:r>
            <a:r>
              <a:rPr lang="ru-RU" sz="2400" b="1" dirty="0">
                <a:solidFill>
                  <a:srgbClr val="323B8D"/>
                </a:solidFill>
                <a:latin typeface="Francker CYR Condensed Regular" panose="020B0706040704040203" pitchFamily="34" charset="-52"/>
              </a:rPr>
              <a:t>результаты испытаний ЩМА-16 с добавлением композиционного материала «УНИРЕМ»</a:t>
            </a:r>
          </a:p>
        </p:txBody>
      </p:sp>
      <p:graphicFrame>
        <p:nvGraphicFramePr>
          <p:cNvPr id="14" name="Таблица 13">
            <a:extLst>
              <a:ext uri="{FF2B5EF4-FFF2-40B4-BE49-F238E27FC236}">
                <a16:creationId xmlns="" xmlns:a16="http://schemas.microsoft.com/office/drawing/2014/main" id="{C54F429C-BEA6-264B-BEBA-BE22B6CE3548}"/>
              </a:ext>
            </a:extLst>
          </p:cNvPr>
          <p:cNvGraphicFramePr>
            <a:graphicFrameLocks noGrp="1"/>
          </p:cNvGraphicFramePr>
          <p:nvPr>
            <p:extLst>
              <p:ext uri="{D42A27DB-BD31-4B8C-83A1-F6EECF244321}">
                <p14:modId xmlns:p14="http://schemas.microsoft.com/office/powerpoint/2010/main" val="3827405439"/>
              </p:ext>
            </p:extLst>
          </p:nvPr>
        </p:nvGraphicFramePr>
        <p:xfrm>
          <a:off x="808567" y="1447803"/>
          <a:ext cx="5995681" cy="2404399"/>
        </p:xfrm>
        <a:graphic>
          <a:graphicData uri="http://schemas.openxmlformats.org/drawingml/2006/table">
            <a:tbl>
              <a:tblPr/>
              <a:tblGrid>
                <a:gridCol w="2557791">
                  <a:extLst>
                    <a:ext uri="{9D8B030D-6E8A-4147-A177-3AD203B41FA5}">
                      <a16:colId xmlns="" xmlns:a16="http://schemas.microsoft.com/office/drawing/2014/main" val="20000"/>
                    </a:ext>
                  </a:extLst>
                </a:gridCol>
                <a:gridCol w="1365988">
                  <a:extLst>
                    <a:ext uri="{9D8B030D-6E8A-4147-A177-3AD203B41FA5}">
                      <a16:colId xmlns="" xmlns:a16="http://schemas.microsoft.com/office/drawing/2014/main" val="20001"/>
                    </a:ext>
                  </a:extLst>
                </a:gridCol>
                <a:gridCol w="889267">
                  <a:extLst>
                    <a:ext uri="{9D8B030D-6E8A-4147-A177-3AD203B41FA5}">
                      <a16:colId xmlns="" xmlns:a16="http://schemas.microsoft.com/office/drawing/2014/main" val="20002"/>
                    </a:ext>
                  </a:extLst>
                </a:gridCol>
                <a:gridCol w="1182635">
                  <a:extLst>
                    <a:ext uri="{9D8B030D-6E8A-4147-A177-3AD203B41FA5}">
                      <a16:colId xmlns="" xmlns:a16="http://schemas.microsoft.com/office/drawing/2014/main" val="20003"/>
                    </a:ext>
                  </a:extLst>
                </a:gridCol>
              </a:tblGrid>
              <a:tr h="186050">
                <a:tc rowSpan="2">
                  <a:txBody>
                    <a:bodyPr/>
                    <a:lstStyle/>
                    <a:p>
                      <a:pPr algn="l" rtl="0" fontAlgn="ctr"/>
                      <a:r>
                        <a:rPr lang="ru-RU" sz="900" b="0" i="0" u="none" strike="noStrike" dirty="0">
                          <a:solidFill>
                            <a:srgbClr val="080508"/>
                          </a:solidFill>
                          <a:effectLst/>
                          <a:latin typeface="Arial" charset="0"/>
                          <a:ea typeface="Arial" charset="0"/>
                          <a:cs typeface="Arial" charset="0"/>
                        </a:rPr>
                        <a:t>Наименование показателя</a:t>
                      </a:r>
                    </a:p>
                  </a:txBody>
                  <a:tcPr marL="80380" marR="80380" marT="40190" marB="40190" anchor="ctr" anchorCtr="1">
                    <a:lnL>
                      <a:noFill/>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ru-RU" sz="900" b="0" i="0" u="none" strike="noStrike" dirty="0">
                          <a:solidFill>
                            <a:srgbClr val="080508"/>
                          </a:solidFill>
                          <a:effectLst/>
                          <a:latin typeface="Arial" charset="0"/>
                          <a:ea typeface="Arial" charset="0"/>
                          <a:cs typeface="Arial" charset="0"/>
                        </a:rPr>
                        <a:t>Требования </a:t>
                      </a:r>
                    </a:p>
                    <a:p>
                      <a:pPr algn="ctr" rtl="0" fontAlgn="ctr"/>
                      <a:r>
                        <a:rPr lang="ru-RU" sz="900" b="0" i="0" u="none" strike="noStrike" dirty="0">
                          <a:solidFill>
                            <a:srgbClr val="080508"/>
                          </a:solidFill>
                          <a:effectLst/>
                          <a:latin typeface="Arial" charset="0"/>
                          <a:ea typeface="Arial" charset="0"/>
                          <a:cs typeface="Arial" charset="0"/>
                        </a:rPr>
                        <a:t>ПНСТ 183 -2016</a:t>
                      </a:r>
                    </a:p>
                  </a:txBody>
                  <a:tcPr marL="80380" marR="80380" marT="40190" marB="4019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b"/>
                      <a:r>
                        <a:rPr lang="ru-RU" sz="900" b="0" i="0" u="none" strike="noStrike">
                          <a:solidFill>
                            <a:srgbClr val="000000"/>
                          </a:solidFill>
                          <a:effectLst/>
                          <a:latin typeface="Arial" charset="0"/>
                          <a:ea typeface="Arial" charset="0"/>
                          <a:cs typeface="Arial" charset="0"/>
                        </a:rPr>
                        <a:t>Фактические значения</a:t>
                      </a:r>
                    </a:p>
                  </a:txBody>
                  <a:tcPr marL="80380" marR="80380" marT="40190" marB="40190" anchor="ctr" anchorCtr="1">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extLst>
                  <a:ext uri="{0D108BD9-81ED-4DB2-BD59-A6C34878D82A}">
                    <a16:rowId xmlns="" xmlns:a16="http://schemas.microsoft.com/office/drawing/2014/main" val="10000"/>
                  </a:ext>
                </a:extLst>
              </a:tr>
              <a:tr h="171737">
                <a:tc vMerge="1">
                  <a:txBody>
                    <a:bodyPr/>
                    <a:lstStyle/>
                    <a:p>
                      <a:endParaRPr lang="ru-RU"/>
                    </a:p>
                  </a:txBody>
                  <a:tcPr/>
                </a:tc>
                <a:tc vMerge="1">
                  <a:txBody>
                    <a:bodyPr/>
                    <a:lstStyle/>
                    <a:p>
                      <a:endParaRPr lang="ru-RU"/>
                    </a:p>
                  </a:txBody>
                  <a:tcPr/>
                </a:tc>
                <a:tc>
                  <a:txBody>
                    <a:bodyPr/>
                    <a:lstStyle/>
                    <a:p>
                      <a:pPr algn="l" rtl="0" fontAlgn="ctr"/>
                      <a:r>
                        <a:rPr lang="mr-IN" sz="900" b="0" i="0" u="none" strike="noStrike" dirty="0">
                          <a:solidFill>
                            <a:srgbClr val="080508"/>
                          </a:solidFill>
                          <a:effectLst/>
                          <a:latin typeface="Arial" charset="0"/>
                          <a:ea typeface="Arial" charset="0"/>
                          <a:cs typeface="Arial" charset="0"/>
                        </a:rPr>
                        <a:t>ЩМА-16</a:t>
                      </a:r>
                    </a:p>
                  </a:txBody>
                  <a:tcPr marL="11164" marR="11164" marT="11164"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ru-RU" sz="900" b="0" i="0" u="none" strike="noStrike" dirty="0">
                          <a:solidFill>
                            <a:srgbClr val="080508"/>
                          </a:solidFill>
                          <a:effectLst/>
                          <a:latin typeface="Arial" charset="0"/>
                          <a:ea typeface="Arial" charset="0"/>
                          <a:cs typeface="Arial" charset="0"/>
                        </a:rPr>
                        <a:t>ЩМА-16 </a:t>
                      </a:r>
                      <a:r>
                        <a:rPr lang="ru-RU" sz="900" b="0" i="0" u="none" strike="noStrike" dirty="0">
                          <a:solidFill>
                            <a:srgbClr val="281A23"/>
                          </a:solidFill>
                          <a:effectLst/>
                          <a:latin typeface="Arial" charset="0"/>
                          <a:ea typeface="Arial" charset="0"/>
                          <a:cs typeface="Arial" charset="0"/>
                        </a:rPr>
                        <a:t>+ УНИРЕМ</a:t>
                      </a:r>
                      <a:endParaRPr lang="ru-RU" sz="900" b="0" i="0" u="none" strike="noStrike" dirty="0">
                        <a:solidFill>
                          <a:srgbClr val="080508"/>
                        </a:solidFill>
                        <a:effectLst/>
                        <a:latin typeface="Arial" charset="0"/>
                        <a:ea typeface="Arial" charset="0"/>
                        <a:cs typeface="Arial" charset="0"/>
                      </a:endParaRPr>
                    </a:p>
                  </a:txBody>
                  <a:tcPr marL="11164" marR="11164" marT="11164" marB="0" anchor="ctr" anchorCtr="1">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171737">
                <a:tc>
                  <a:txBody>
                    <a:bodyPr/>
                    <a:lstStyle/>
                    <a:p>
                      <a:pPr algn="l" rtl="0" fontAlgn="ctr"/>
                      <a:r>
                        <a:rPr lang="ru-RU" sz="900" b="0" i="0" u="none" strike="noStrike">
                          <a:solidFill>
                            <a:srgbClr val="080508"/>
                          </a:solidFill>
                          <a:effectLst/>
                          <a:latin typeface="Arial" charset="0"/>
                          <a:ea typeface="Arial" charset="0"/>
                          <a:cs typeface="Arial" charset="0"/>
                        </a:rPr>
                        <a:t>Содержание воздушных пустот</a:t>
                      </a:r>
                      <a:r>
                        <a:rPr lang="ru-RU" sz="900" b="0" i="0" u="none" strike="noStrike">
                          <a:solidFill>
                            <a:srgbClr val="383136"/>
                          </a:solidFill>
                          <a:effectLst/>
                          <a:latin typeface="Arial" charset="0"/>
                          <a:ea typeface="Arial" charset="0"/>
                          <a:cs typeface="Arial" charset="0"/>
                        </a:rPr>
                        <a:t>, </a:t>
                      </a:r>
                      <a:r>
                        <a:rPr lang="ru-RU" sz="900" b="0" i="0" u="none" strike="noStrike">
                          <a:solidFill>
                            <a:srgbClr val="080508"/>
                          </a:solidFill>
                          <a:effectLst/>
                          <a:latin typeface="Arial" charset="0"/>
                          <a:ea typeface="Arial" charset="0"/>
                          <a:cs typeface="Arial" charset="0"/>
                        </a:rPr>
                        <a:t>%</a:t>
                      </a:r>
                    </a:p>
                  </a:txBody>
                  <a:tcPr marL="11164" marR="11164" marT="11164"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nb-NO" sz="900" b="0" i="0" u="none" strike="noStrike">
                          <a:solidFill>
                            <a:srgbClr val="080508"/>
                          </a:solidFill>
                          <a:effectLst/>
                          <a:latin typeface="Arial" charset="0"/>
                          <a:ea typeface="Arial" charset="0"/>
                          <a:cs typeface="Arial" charset="0"/>
                        </a:rPr>
                        <a:t>от 2</a:t>
                      </a:r>
                      <a:r>
                        <a:rPr lang="nb-NO" sz="900" b="0" i="0" u="none" strike="noStrike">
                          <a:solidFill>
                            <a:srgbClr val="383136"/>
                          </a:solidFill>
                          <a:effectLst/>
                          <a:latin typeface="Arial" charset="0"/>
                          <a:ea typeface="Arial" charset="0"/>
                          <a:cs typeface="Arial" charset="0"/>
                        </a:rPr>
                        <a:t>,</a:t>
                      </a:r>
                      <a:r>
                        <a:rPr lang="nb-NO" sz="900" b="0" i="0" u="none" strike="noStrike">
                          <a:solidFill>
                            <a:srgbClr val="080508"/>
                          </a:solidFill>
                          <a:effectLst/>
                          <a:latin typeface="Arial" charset="0"/>
                          <a:ea typeface="Arial" charset="0"/>
                          <a:cs typeface="Arial" charset="0"/>
                        </a:rPr>
                        <a:t>0 до 4</a:t>
                      </a:r>
                      <a:r>
                        <a:rPr lang="nb-NO" sz="900" b="0" i="0" u="none" strike="noStrike">
                          <a:solidFill>
                            <a:srgbClr val="383136"/>
                          </a:solidFill>
                          <a:effectLst/>
                          <a:latin typeface="Arial" charset="0"/>
                          <a:ea typeface="Arial" charset="0"/>
                          <a:cs typeface="Arial" charset="0"/>
                        </a:rPr>
                        <a:t>,</a:t>
                      </a:r>
                      <a:r>
                        <a:rPr lang="nb-NO" sz="900" b="0" i="0" u="none" strike="noStrike">
                          <a:solidFill>
                            <a:srgbClr val="080508"/>
                          </a:solidFill>
                          <a:effectLst/>
                          <a:latin typeface="Arial" charset="0"/>
                          <a:ea typeface="Arial" charset="0"/>
                          <a:cs typeface="Arial" charset="0"/>
                        </a:rPr>
                        <a:t>0</a:t>
                      </a:r>
                    </a:p>
                  </a:txBody>
                  <a:tcPr marL="11164" marR="11164" marT="1116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i-FI" sz="900" b="0" i="0" u="none" strike="noStrike">
                          <a:solidFill>
                            <a:srgbClr val="080508"/>
                          </a:solidFill>
                          <a:effectLst/>
                          <a:latin typeface="Arial" charset="0"/>
                          <a:ea typeface="Arial" charset="0"/>
                          <a:cs typeface="Arial" charset="0"/>
                        </a:rPr>
                        <a:t>2,8</a:t>
                      </a:r>
                    </a:p>
                  </a:txBody>
                  <a:tcPr marL="11164" marR="11164" marT="1116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i-FI" sz="900" b="0" i="0" u="none" strike="noStrike">
                          <a:solidFill>
                            <a:srgbClr val="080508"/>
                          </a:solidFill>
                          <a:effectLst/>
                          <a:latin typeface="Arial" charset="0"/>
                          <a:ea typeface="Arial" charset="0"/>
                          <a:cs typeface="Arial" charset="0"/>
                        </a:rPr>
                        <a:t>2,2</a:t>
                      </a:r>
                    </a:p>
                  </a:txBody>
                  <a:tcPr marL="11164" marR="11164" marT="11164"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171737">
                <a:tc>
                  <a:txBody>
                    <a:bodyPr/>
                    <a:lstStyle/>
                    <a:p>
                      <a:pPr algn="l" rtl="0" fontAlgn="ctr"/>
                      <a:r>
                        <a:rPr lang="ru-RU" sz="900" b="0" i="0" u="none" strike="noStrike">
                          <a:solidFill>
                            <a:srgbClr val="080508"/>
                          </a:solidFill>
                          <a:effectLst/>
                          <a:latin typeface="Arial" charset="0"/>
                          <a:ea typeface="Arial" charset="0"/>
                          <a:cs typeface="Arial" charset="0"/>
                        </a:rPr>
                        <a:t>Максимальная плотность</a:t>
                      </a:r>
                      <a:r>
                        <a:rPr lang="ru-RU" sz="900" b="0" i="0" u="none" strike="noStrike">
                          <a:solidFill>
                            <a:srgbClr val="281A23"/>
                          </a:solidFill>
                          <a:effectLst/>
                          <a:latin typeface="Arial" charset="0"/>
                          <a:ea typeface="Arial" charset="0"/>
                          <a:cs typeface="Arial" charset="0"/>
                        </a:rPr>
                        <a:t>, </a:t>
                      </a:r>
                      <a:r>
                        <a:rPr lang="ru-RU" sz="900" b="0" i="0" u="none" strike="noStrike">
                          <a:solidFill>
                            <a:srgbClr val="080508"/>
                          </a:solidFill>
                          <a:effectLst/>
                          <a:latin typeface="Arial" charset="0"/>
                          <a:ea typeface="Arial" charset="0"/>
                          <a:cs typeface="Arial" charset="0"/>
                        </a:rPr>
                        <a:t>г/см3</a:t>
                      </a:r>
                    </a:p>
                  </a:txBody>
                  <a:tcPr marL="11164" marR="11164" marT="11164"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900" b="0" i="0" u="none" strike="noStrike">
                          <a:solidFill>
                            <a:srgbClr val="080508"/>
                          </a:solidFill>
                          <a:effectLst/>
                          <a:latin typeface="Arial" charset="0"/>
                          <a:ea typeface="Arial" charset="0"/>
                          <a:cs typeface="Arial" charset="0"/>
                        </a:rPr>
                        <a:t>не нормируется</a:t>
                      </a:r>
                    </a:p>
                  </a:txBody>
                  <a:tcPr marL="11164" marR="11164" marT="1116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i-FI" sz="900" b="0" i="0" u="none" strike="noStrike">
                          <a:solidFill>
                            <a:srgbClr val="080508"/>
                          </a:solidFill>
                          <a:effectLst/>
                          <a:latin typeface="Arial" charset="0"/>
                          <a:ea typeface="Arial" charset="0"/>
                          <a:cs typeface="Arial" charset="0"/>
                        </a:rPr>
                        <a:t>2,644</a:t>
                      </a:r>
                    </a:p>
                  </a:txBody>
                  <a:tcPr marL="11164" marR="11164" marT="1116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i-FI" sz="900" b="0" i="0" u="none" strike="noStrike">
                          <a:solidFill>
                            <a:srgbClr val="080508"/>
                          </a:solidFill>
                          <a:effectLst/>
                          <a:latin typeface="Arial" charset="0"/>
                          <a:ea typeface="Arial" charset="0"/>
                          <a:cs typeface="Arial" charset="0"/>
                        </a:rPr>
                        <a:t>2,646</a:t>
                      </a:r>
                    </a:p>
                  </a:txBody>
                  <a:tcPr marL="11164" marR="11164" marT="11164"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171737">
                <a:tc>
                  <a:txBody>
                    <a:bodyPr/>
                    <a:lstStyle/>
                    <a:p>
                      <a:pPr algn="l" rtl="0" fontAlgn="ctr"/>
                      <a:r>
                        <a:rPr lang="ru-RU" sz="900" b="0" i="0" u="none" strike="noStrike">
                          <a:solidFill>
                            <a:srgbClr val="080508"/>
                          </a:solidFill>
                          <a:effectLst/>
                          <a:latin typeface="Arial" charset="0"/>
                          <a:ea typeface="Arial" charset="0"/>
                          <a:cs typeface="Arial" charset="0"/>
                        </a:rPr>
                        <a:t>Объемная плотность</a:t>
                      </a:r>
                      <a:r>
                        <a:rPr lang="ru-RU" sz="900" b="0" i="0" u="none" strike="noStrike">
                          <a:solidFill>
                            <a:srgbClr val="383136"/>
                          </a:solidFill>
                          <a:effectLst/>
                          <a:latin typeface="Arial" charset="0"/>
                          <a:ea typeface="Arial" charset="0"/>
                          <a:cs typeface="Arial" charset="0"/>
                        </a:rPr>
                        <a:t>, </a:t>
                      </a:r>
                      <a:r>
                        <a:rPr lang="ru-RU" sz="900" b="0" i="0" u="none" strike="noStrike">
                          <a:solidFill>
                            <a:srgbClr val="080508"/>
                          </a:solidFill>
                          <a:effectLst/>
                          <a:latin typeface="Arial" charset="0"/>
                          <a:ea typeface="Arial" charset="0"/>
                          <a:cs typeface="Arial" charset="0"/>
                        </a:rPr>
                        <a:t>г/см3</a:t>
                      </a:r>
                    </a:p>
                  </a:txBody>
                  <a:tcPr marL="11164" marR="11164" marT="11164"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900" b="0" i="0" u="none" strike="noStrike">
                          <a:solidFill>
                            <a:srgbClr val="080508"/>
                          </a:solidFill>
                          <a:effectLst/>
                          <a:latin typeface="Arial" charset="0"/>
                          <a:ea typeface="Arial" charset="0"/>
                          <a:cs typeface="Arial" charset="0"/>
                        </a:rPr>
                        <a:t>не нормируется</a:t>
                      </a:r>
                    </a:p>
                  </a:txBody>
                  <a:tcPr marL="11164" marR="11164" marT="1116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i-FI" sz="900" b="0" i="0" u="none" strike="noStrike">
                          <a:solidFill>
                            <a:srgbClr val="080508"/>
                          </a:solidFill>
                          <a:effectLst/>
                          <a:latin typeface="Arial" charset="0"/>
                          <a:ea typeface="Arial" charset="0"/>
                          <a:cs typeface="Arial" charset="0"/>
                        </a:rPr>
                        <a:t>2,571</a:t>
                      </a:r>
                    </a:p>
                  </a:txBody>
                  <a:tcPr marL="11164" marR="11164" marT="1116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cs-CZ" sz="900" b="0" i="0" u="none" strike="noStrike">
                          <a:solidFill>
                            <a:srgbClr val="080508"/>
                          </a:solidFill>
                          <a:effectLst/>
                          <a:latin typeface="Arial" charset="0"/>
                          <a:ea typeface="Arial" charset="0"/>
                          <a:cs typeface="Arial" charset="0"/>
                        </a:rPr>
                        <a:t>2,589</a:t>
                      </a:r>
                    </a:p>
                  </a:txBody>
                  <a:tcPr marL="11164" marR="11164" marT="11164"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171737">
                <a:tc>
                  <a:txBody>
                    <a:bodyPr/>
                    <a:lstStyle/>
                    <a:p>
                      <a:pPr algn="l" rtl="0" fontAlgn="ctr"/>
                      <a:r>
                        <a:rPr lang="ru-RU" sz="900" b="0" i="0" u="none" strike="noStrike" dirty="0">
                          <a:solidFill>
                            <a:srgbClr val="080508"/>
                          </a:solidFill>
                          <a:effectLst/>
                          <a:latin typeface="Arial" charset="0"/>
                          <a:ea typeface="Arial" charset="0"/>
                          <a:cs typeface="Arial" charset="0"/>
                        </a:rPr>
                        <a:t>Пустоты в минеральном заполнителе (ПМЗ), %</a:t>
                      </a:r>
                    </a:p>
                  </a:txBody>
                  <a:tcPr marL="11164" marR="11164" marT="11164"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900" b="0" i="0" u="none" strike="noStrike">
                          <a:solidFill>
                            <a:srgbClr val="080508"/>
                          </a:solidFill>
                          <a:effectLst/>
                          <a:latin typeface="Arial" charset="0"/>
                          <a:ea typeface="Arial" charset="0"/>
                          <a:cs typeface="Arial" charset="0"/>
                        </a:rPr>
                        <a:t>не менее 16</a:t>
                      </a:r>
                    </a:p>
                  </a:txBody>
                  <a:tcPr marL="11164" marR="11164" marT="1116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uk-UA" sz="900" b="0" i="0" u="none" strike="noStrike">
                          <a:solidFill>
                            <a:srgbClr val="080508"/>
                          </a:solidFill>
                          <a:effectLst/>
                          <a:latin typeface="Arial" charset="0"/>
                          <a:ea typeface="Arial" charset="0"/>
                          <a:cs typeface="Arial" charset="0"/>
                        </a:rPr>
                        <a:t>16,8</a:t>
                      </a:r>
                    </a:p>
                  </a:txBody>
                  <a:tcPr marL="11164" marR="11164" marT="1116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900" b="0" i="0" u="none" strike="noStrike">
                          <a:solidFill>
                            <a:srgbClr val="080508"/>
                          </a:solidFill>
                          <a:effectLst/>
                          <a:latin typeface="Arial" charset="0"/>
                          <a:ea typeface="Arial" charset="0"/>
                          <a:cs typeface="Arial" charset="0"/>
                        </a:rPr>
                        <a:t>16</a:t>
                      </a:r>
                    </a:p>
                  </a:txBody>
                  <a:tcPr marL="11164" marR="11164" marT="11164"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171737">
                <a:tc>
                  <a:txBody>
                    <a:bodyPr/>
                    <a:lstStyle/>
                    <a:p>
                      <a:pPr algn="l" rtl="0" fontAlgn="ctr"/>
                      <a:r>
                        <a:rPr lang="ru-RU" sz="900" b="0" i="0" u="none" strike="noStrike">
                          <a:solidFill>
                            <a:srgbClr val="080508"/>
                          </a:solidFill>
                          <a:effectLst/>
                          <a:latin typeface="Arial" charset="0"/>
                          <a:ea typeface="Arial" charset="0"/>
                          <a:cs typeface="Arial" charset="0"/>
                        </a:rPr>
                        <a:t>Водонасыщение</a:t>
                      </a:r>
                      <a:r>
                        <a:rPr lang="ru-RU" sz="900" b="0" i="0" u="none" strike="noStrike">
                          <a:solidFill>
                            <a:srgbClr val="383136"/>
                          </a:solidFill>
                          <a:effectLst/>
                          <a:latin typeface="Arial" charset="0"/>
                          <a:ea typeface="Arial" charset="0"/>
                          <a:cs typeface="Arial" charset="0"/>
                        </a:rPr>
                        <a:t>, </a:t>
                      </a:r>
                      <a:r>
                        <a:rPr lang="ru-RU" sz="900" b="0" i="0" u="none" strike="noStrike">
                          <a:solidFill>
                            <a:srgbClr val="080508"/>
                          </a:solidFill>
                          <a:effectLst/>
                          <a:latin typeface="Arial" charset="0"/>
                          <a:ea typeface="Arial" charset="0"/>
                          <a:cs typeface="Arial" charset="0"/>
                        </a:rPr>
                        <a:t>%</a:t>
                      </a:r>
                      <a:r>
                        <a:rPr lang="ru-RU" sz="900" b="0" i="0" u="none" strike="noStrike">
                          <a:solidFill>
                            <a:srgbClr val="383136"/>
                          </a:solidFill>
                          <a:effectLst/>
                          <a:latin typeface="Arial" charset="0"/>
                          <a:ea typeface="Arial" charset="0"/>
                          <a:cs typeface="Arial" charset="0"/>
                        </a:rPr>
                        <a:t>, </a:t>
                      </a:r>
                      <a:r>
                        <a:rPr lang="ru-RU" sz="900" b="0" i="0" u="none" strike="noStrike">
                          <a:solidFill>
                            <a:srgbClr val="080508"/>
                          </a:solidFill>
                          <a:effectLst/>
                          <a:latin typeface="Arial" charset="0"/>
                          <a:ea typeface="Arial" charset="0"/>
                          <a:cs typeface="Arial" charset="0"/>
                        </a:rPr>
                        <a:t>от объема</a:t>
                      </a:r>
                    </a:p>
                  </a:txBody>
                  <a:tcPr marL="11164" marR="11164" marT="11164"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bg-BG" sz="900" b="0" i="0" u="none" strike="noStrike">
                          <a:solidFill>
                            <a:srgbClr val="080508"/>
                          </a:solidFill>
                          <a:effectLst/>
                          <a:latin typeface="Arial" charset="0"/>
                          <a:ea typeface="Arial" charset="0"/>
                          <a:cs typeface="Arial" charset="0"/>
                        </a:rPr>
                        <a:t>ОТ 1</a:t>
                      </a:r>
                      <a:r>
                        <a:rPr lang="bg-BG" sz="900" b="0" i="0" u="none" strike="noStrike">
                          <a:solidFill>
                            <a:srgbClr val="281A23"/>
                          </a:solidFill>
                          <a:effectLst/>
                          <a:latin typeface="Arial" charset="0"/>
                          <a:ea typeface="Arial" charset="0"/>
                          <a:cs typeface="Arial" charset="0"/>
                        </a:rPr>
                        <a:t>,</a:t>
                      </a:r>
                      <a:r>
                        <a:rPr lang="bg-BG" sz="900" b="0" i="0" u="none" strike="noStrike">
                          <a:solidFill>
                            <a:srgbClr val="080508"/>
                          </a:solidFill>
                          <a:effectLst/>
                          <a:latin typeface="Arial" charset="0"/>
                          <a:ea typeface="Arial" charset="0"/>
                          <a:cs typeface="Arial" charset="0"/>
                        </a:rPr>
                        <a:t>0 ДО 3,5</a:t>
                      </a:r>
                    </a:p>
                  </a:txBody>
                  <a:tcPr marL="11164" marR="11164" marT="1116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i-FI" sz="900" b="0" i="0" u="none" strike="noStrike">
                          <a:solidFill>
                            <a:srgbClr val="080508"/>
                          </a:solidFill>
                          <a:effectLst/>
                          <a:latin typeface="Arial" charset="0"/>
                          <a:ea typeface="Arial" charset="0"/>
                          <a:cs typeface="Arial" charset="0"/>
                        </a:rPr>
                        <a:t>2,2</a:t>
                      </a:r>
                    </a:p>
                  </a:txBody>
                  <a:tcPr marL="11164" marR="11164" marT="1116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i-FI" sz="900" b="0" i="0" u="none" strike="noStrike">
                          <a:solidFill>
                            <a:srgbClr val="080508"/>
                          </a:solidFill>
                          <a:effectLst/>
                          <a:latin typeface="Arial" charset="0"/>
                          <a:ea typeface="Arial" charset="0"/>
                          <a:cs typeface="Arial" charset="0"/>
                        </a:rPr>
                        <a:t>1,5</a:t>
                      </a:r>
                    </a:p>
                  </a:txBody>
                  <a:tcPr marL="11164" marR="11164" marT="11164"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171737">
                <a:tc>
                  <a:txBody>
                    <a:bodyPr/>
                    <a:lstStyle/>
                    <a:p>
                      <a:pPr algn="l" rtl="0" fontAlgn="ctr"/>
                      <a:r>
                        <a:rPr lang="ru-RU" sz="900" b="0" i="0" u="none" strike="noStrike">
                          <a:solidFill>
                            <a:srgbClr val="080508"/>
                          </a:solidFill>
                          <a:effectLst/>
                          <a:latin typeface="Arial" charset="0"/>
                          <a:ea typeface="Arial" charset="0"/>
                          <a:cs typeface="Arial" charset="0"/>
                        </a:rPr>
                        <a:t>Стекание вяжущего</a:t>
                      </a:r>
                      <a:r>
                        <a:rPr lang="ru-RU" sz="900" b="0" i="0" u="none" strike="noStrike">
                          <a:solidFill>
                            <a:srgbClr val="383136"/>
                          </a:solidFill>
                          <a:effectLst/>
                          <a:latin typeface="Arial" charset="0"/>
                          <a:ea typeface="Arial" charset="0"/>
                          <a:cs typeface="Arial" charset="0"/>
                        </a:rPr>
                        <a:t>, %</a:t>
                      </a:r>
                      <a:endParaRPr lang="ru-RU" sz="900" b="0" i="0" u="none" strike="noStrike">
                        <a:solidFill>
                          <a:srgbClr val="080508"/>
                        </a:solidFill>
                        <a:effectLst/>
                        <a:latin typeface="Arial" charset="0"/>
                        <a:ea typeface="Arial" charset="0"/>
                        <a:cs typeface="Arial" charset="0"/>
                      </a:endParaRPr>
                    </a:p>
                  </a:txBody>
                  <a:tcPr marL="11164" marR="11164" marT="11164"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900" b="0" i="0" u="none" strike="noStrike">
                          <a:solidFill>
                            <a:srgbClr val="080508"/>
                          </a:solidFill>
                          <a:effectLst/>
                          <a:latin typeface="Arial" charset="0"/>
                          <a:ea typeface="Arial" charset="0"/>
                          <a:cs typeface="Arial" charset="0"/>
                        </a:rPr>
                        <a:t>не более 0</a:t>
                      </a:r>
                      <a:r>
                        <a:rPr lang="ru-RU" sz="900" b="0" i="0" u="none" strike="noStrike">
                          <a:solidFill>
                            <a:srgbClr val="281A23"/>
                          </a:solidFill>
                          <a:effectLst/>
                          <a:latin typeface="Arial" charset="0"/>
                          <a:ea typeface="Arial" charset="0"/>
                          <a:cs typeface="Arial" charset="0"/>
                        </a:rPr>
                        <a:t>,</a:t>
                      </a:r>
                      <a:r>
                        <a:rPr lang="ru-RU" sz="900" b="0" i="0" u="none" strike="noStrike">
                          <a:solidFill>
                            <a:srgbClr val="080508"/>
                          </a:solidFill>
                          <a:effectLst/>
                          <a:latin typeface="Arial" charset="0"/>
                          <a:ea typeface="Arial" charset="0"/>
                          <a:cs typeface="Arial" charset="0"/>
                        </a:rPr>
                        <a:t>20</a:t>
                      </a:r>
                    </a:p>
                  </a:txBody>
                  <a:tcPr marL="11164" marR="11164" marT="1116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s-IS" sz="900" b="0" i="0" u="none" strike="noStrike" dirty="0">
                          <a:solidFill>
                            <a:srgbClr val="080508"/>
                          </a:solidFill>
                          <a:effectLst/>
                          <a:latin typeface="Arial" charset="0"/>
                          <a:ea typeface="Arial" charset="0"/>
                          <a:cs typeface="Arial" charset="0"/>
                        </a:rPr>
                        <a:t>0,04</a:t>
                      </a:r>
                    </a:p>
                  </a:txBody>
                  <a:tcPr marL="11164" marR="11164" marT="1116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s-IS" sz="900" b="0" i="0" u="none" strike="noStrike">
                          <a:solidFill>
                            <a:srgbClr val="080508"/>
                          </a:solidFill>
                          <a:effectLst/>
                          <a:latin typeface="Arial" charset="0"/>
                          <a:ea typeface="Arial" charset="0"/>
                          <a:cs typeface="Arial" charset="0"/>
                        </a:rPr>
                        <a:t>0,05</a:t>
                      </a:r>
                    </a:p>
                  </a:txBody>
                  <a:tcPr marL="11164" marR="11164" marT="11164"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171737">
                <a:tc>
                  <a:txBody>
                    <a:bodyPr/>
                    <a:lstStyle/>
                    <a:p>
                      <a:pPr algn="l" rtl="0" fontAlgn="ctr"/>
                      <a:r>
                        <a:rPr lang="ru-RU" sz="900" b="0" i="0" u="none" strike="noStrike">
                          <a:solidFill>
                            <a:srgbClr val="080508"/>
                          </a:solidFill>
                          <a:effectLst/>
                          <a:latin typeface="Arial" charset="0"/>
                          <a:ea typeface="Arial" charset="0"/>
                          <a:cs typeface="Arial" charset="0"/>
                        </a:rPr>
                        <a:t>Глубина колеи</a:t>
                      </a:r>
                      <a:r>
                        <a:rPr lang="ru-RU" sz="900" b="0" i="0" u="none" strike="noStrike">
                          <a:solidFill>
                            <a:srgbClr val="464246"/>
                          </a:solidFill>
                          <a:effectLst/>
                          <a:latin typeface="Arial" charset="0"/>
                          <a:ea typeface="Arial" charset="0"/>
                          <a:cs typeface="Arial" charset="0"/>
                        </a:rPr>
                        <a:t>, </a:t>
                      </a:r>
                      <a:r>
                        <a:rPr lang="ru-RU" sz="900" b="0" i="0" u="none" strike="noStrike">
                          <a:solidFill>
                            <a:srgbClr val="080508"/>
                          </a:solidFill>
                          <a:effectLst/>
                          <a:latin typeface="Arial" charset="0"/>
                          <a:ea typeface="Arial" charset="0"/>
                          <a:cs typeface="Arial" charset="0"/>
                        </a:rPr>
                        <a:t>мм</a:t>
                      </a:r>
                    </a:p>
                  </a:txBody>
                  <a:tcPr marL="11164" marR="11164" marT="11164"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900" b="0" i="0" u="none" strike="noStrike">
                          <a:solidFill>
                            <a:srgbClr val="080508"/>
                          </a:solidFill>
                          <a:effectLst/>
                          <a:latin typeface="Arial" charset="0"/>
                          <a:ea typeface="Arial" charset="0"/>
                          <a:cs typeface="Arial" charset="0"/>
                        </a:rPr>
                        <a:t>не более 3</a:t>
                      </a:r>
                      <a:r>
                        <a:rPr lang="ru-RU" sz="900" b="0" i="0" u="none" strike="noStrike">
                          <a:solidFill>
                            <a:srgbClr val="281A23"/>
                          </a:solidFill>
                          <a:effectLst/>
                          <a:latin typeface="Arial" charset="0"/>
                          <a:ea typeface="Arial" charset="0"/>
                          <a:cs typeface="Arial" charset="0"/>
                        </a:rPr>
                        <a:t>,</a:t>
                      </a:r>
                      <a:r>
                        <a:rPr lang="ru-RU" sz="900" b="0" i="0" u="none" strike="noStrike">
                          <a:solidFill>
                            <a:srgbClr val="080508"/>
                          </a:solidFill>
                          <a:effectLst/>
                          <a:latin typeface="Arial" charset="0"/>
                          <a:ea typeface="Arial" charset="0"/>
                          <a:cs typeface="Arial" charset="0"/>
                        </a:rPr>
                        <a:t>5</a:t>
                      </a:r>
                    </a:p>
                  </a:txBody>
                  <a:tcPr marL="11164" marR="11164" marT="1116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uk-UA" sz="900" b="0" i="0" u="none" strike="noStrike">
                          <a:solidFill>
                            <a:srgbClr val="080508"/>
                          </a:solidFill>
                          <a:effectLst/>
                          <a:latin typeface="Arial" charset="0"/>
                          <a:ea typeface="Arial" charset="0"/>
                          <a:cs typeface="Arial" charset="0"/>
                        </a:rPr>
                        <a:t>3,4</a:t>
                      </a:r>
                    </a:p>
                  </a:txBody>
                  <a:tcPr marL="11164" marR="11164" marT="1116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i-FI" sz="900" b="0" i="0" u="none" strike="noStrike">
                          <a:solidFill>
                            <a:srgbClr val="080508"/>
                          </a:solidFill>
                          <a:effectLst/>
                          <a:latin typeface="Arial" charset="0"/>
                          <a:ea typeface="Arial" charset="0"/>
                          <a:cs typeface="Arial" charset="0"/>
                        </a:rPr>
                        <a:t>2,5</a:t>
                      </a:r>
                    </a:p>
                  </a:txBody>
                  <a:tcPr marL="11164" marR="11164" marT="11164"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171737">
                <a:tc>
                  <a:txBody>
                    <a:bodyPr/>
                    <a:lstStyle/>
                    <a:p>
                      <a:pPr algn="l" rtl="0" fontAlgn="ctr"/>
                      <a:r>
                        <a:rPr lang="ru-RU" sz="900" b="0" i="0" u="none" strike="noStrike">
                          <a:solidFill>
                            <a:srgbClr val="080508"/>
                          </a:solidFill>
                          <a:effectLst/>
                          <a:latin typeface="Arial" charset="0"/>
                          <a:ea typeface="Arial" charset="0"/>
                          <a:cs typeface="Arial" charset="0"/>
                        </a:rPr>
                        <a:t>Угол кривой колееобразования</a:t>
                      </a:r>
                      <a:r>
                        <a:rPr lang="ru-RU" sz="900" b="0" i="0" u="none" strike="noStrike">
                          <a:solidFill>
                            <a:srgbClr val="383136"/>
                          </a:solidFill>
                          <a:effectLst/>
                          <a:latin typeface="Arial" charset="0"/>
                          <a:ea typeface="Arial" charset="0"/>
                          <a:cs typeface="Arial" charset="0"/>
                        </a:rPr>
                        <a:t>, мм/1000 циклов</a:t>
                      </a:r>
                      <a:endParaRPr lang="ru-RU" sz="900" b="0" i="0" u="none" strike="noStrike">
                        <a:solidFill>
                          <a:srgbClr val="080508"/>
                        </a:solidFill>
                        <a:effectLst/>
                        <a:latin typeface="Arial" charset="0"/>
                        <a:ea typeface="Arial" charset="0"/>
                        <a:cs typeface="Arial" charset="0"/>
                      </a:endParaRPr>
                    </a:p>
                  </a:txBody>
                  <a:tcPr marL="11164" marR="11164" marT="11164"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900" b="0" i="0" u="none" strike="noStrike">
                          <a:solidFill>
                            <a:srgbClr val="080508"/>
                          </a:solidFill>
                          <a:effectLst/>
                          <a:latin typeface="Arial" charset="0"/>
                          <a:ea typeface="Arial" charset="0"/>
                          <a:cs typeface="Arial" charset="0"/>
                        </a:rPr>
                        <a:t>не более О</a:t>
                      </a:r>
                      <a:r>
                        <a:rPr lang="ru-RU" sz="900" b="0" i="0" u="none" strike="noStrike">
                          <a:solidFill>
                            <a:srgbClr val="464246"/>
                          </a:solidFill>
                          <a:effectLst/>
                          <a:latin typeface="Arial" charset="0"/>
                          <a:ea typeface="Arial" charset="0"/>
                          <a:cs typeface="Arial" charset="0"/>
                        </a:rPr>
                        <a:t>,</a:t>
                      </a:r>
                      <a:r>
                        <a:rPr lang="ru-RU" sz="900" b="0" i="0" u="none" strike="noStrike">
                          <a:solidFill>
                            <a:srgbClr val="080508"/>
                          </a:solidFill>
                          <a:effectLst/>
                          <a:latin typeface="Arial" charset="0"/>
                          <a:ea typeface="Arial" charset="0"/>
                          <a:cs typeface="Arial" charset="0"/>
                        </a:rPr>
                        <a:t>15</a:t>
                      </a:r>
                    </a:p>
                  </a:txBody>
                  <a:tcPr marL="11164" marR="11164" marT="1116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s-IS" sz="900" b="0" i="0" u="none" strike="noStrike">
                          <a:solidFill>
                            <a:srgbClr val="080508"/>
                          </a:solidFill>
                          <a:effectLst/>
                          <a:latin typeface="Arial" charset="0"/>
                          <a:ea typeface="Arial" charset="0"/>
                          <a:cs typeface="Arial" charset="0"/>
                        </a:rPr>
                        <a:t>0,07</a:t>
                      </a:r>
                    </a:p>
                  </a:txBody>
                  <a:tcPr marL="11164" marR="11164" marT="1116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s-IS" sz="900" b="0" i="0" u="none" strike="noStrike">
                          <a:solidFill>
                            <a:srgbClr val="080508"/>
                          </a:solidFill>
                          <a:effectLst/>
                          <a:latin typeface="Arial" charset="0"/>
                          <a:ea typeface="Arial" charset="0"/>
                          <a:cs typeface="Arial" charset="0"/>
                        </a:rPr>
                        <a:t>0,04</a:t>
                      </a:r>
                    </a:p>
                  </a:txBody>
                  <a:tcPr marL="11164" marR="11164" marT="11164"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171737">
                <a:tc>
                  <a:txBody>
                    <a:bodyPr/>
                    <a:lstStyle/>
                    <a:p>
                      <a:pPr algn="l" rtl="0" fontAlgn="ctr"/>
                      <a:r>
                        <a:rPr lang="ru-RU" sz="900" b="0" i="0" u="none" strike="noStrike" dirty="0">
                          <a:solidFill>
                            <a:srgbClr val="080508"/>
                          </a:solidFill>
                          <a:effectLst/>
                          <a:latin typeface="Arial" charset="0"/>
                          <a:ea typeface="Arial" charset="0"/>
                          <a:cs typeface="Arial" charset="0"/>
                        </a:rPr>
                        <a:t>Предел прочности при изгибе</a:t>
                      </a:r>
                      <a:r>
                        <a:rPr lang="ru-RU" sz="900" b="0" i="0" u="none" strike="noStrike" dirty="0">
                          <a:solidFill>
                            <a:srgbClr val="383136"/>
                          </a:solidFill>
                          <a:effectLst/>
                          <a:latin typeface="Arial" charset="0"/>
                          <a:ea typeface="Arial" charset="0"/>
                          <a:cs typeface="Arial" charset="0"/>
                        </a:rPr>
                        <a:t>, Мпа</a:t>
                      </a:r>
                      <a:endParaRPr lang="ru-RU" sz="900" b="0" i="0" u="none" strike="noStrike" dirty="0">
                        <a:solidFill>
                          <a:srgbClr val="080508"/>
                        </a:solidFill>
                        <a:effectLst/>
                        <a:latin typeface="Arial" charset="0"/>
                        <a:ea typeface="Arial" charset="0"/>
                        <a:cs typeface="Arial" charset="0"/>
                      </a:endParaRPr>
                    </a:p>
                  </a:txBody>
                  <a:tcPr marL="11164" marR="11164" marT="11164"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900" b="0" i="0" u="none" strike="noStrike">
                          <a:solidFill>
                            <a:srgbClr val="080508"/>
                          </a:solidFill>
                          <a:effectLst/>
                          <a:latin typeface="Arial" charset="0"/>
                          <a:ea typeface="Arial" charset="0"/>
                          <a:cs typeface="Arial" charset="0"/>
                        </a:rPr>
                        <a:t>не менее 7</a:t>
                      </a:r>
                      <a:r>
                        <a:rPr lang="ru-RU" sz="900" b="0" i="0" u="none" strike="noStrike">
                          <a:solidFill>
                            <a:srgbClr val="281A23"/>
                          </a:solidFill>
                          <a:effectLst/>
                          <a:latin typeface="Arial" charset="0"/>
                          <a:ea typeface="Arial" charset="0"/>
                          <a:cs typeface="Arial" charset="0"/>
                        </a:rPr>
                        <a:t>,</a:t>
                      </a:r>
                      <a:r>
                        <a:rPr lang="ru-RU" sz="900" b="0" i="0" u="none" strike="noStrike">
                          <a:solidFill>
                            <a:srgbClr val="080508"/>
                          </a:solidFill>
                          <a:effectLst/>
                          <a:latin typeface="Arial" charset="0"/>
                          <a:ea typeface="Arial" charset="0"/>
                          <a:cs typeface="Arial" charset="0"/>
                        </a:rPr>
                        <a:t>5</a:t>
                      </a:r>
                    </a:p>
                  </a:txBody>
                  <a:tcPr marL="11164" marR="11164" marT="1116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i-FI" sz="900" b="0" i="0" u="none" strike="noStrike">
                          <a:solidFill>
                            <a:srgbClr val="080508"/>
                          </a:solidFill>
                          <a:effectLst/>
                          <a:latin typeface="Arial" charset="0"/>
                          <a:ea typeface="Arial" charset="0"/>
                          <a:cs typeface="Arial" charset="0"/>
                        </a:rPr>
                        <a:t>8,7</a:t>
                      </a:r>
                    </a:p>
                  </a:txBody>
                  <a:tcPr marL="11164" marR="11164" marT="1116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uk-UA" sz="900" b="0" i="0" u="none" strike="noStrike">
                          <a:solidFill>
                            <a:srgbClr val="080508"/>
                          </a:solidFill>
                          <a:effectLst/>
                          <a:latin typeface="Arial" charset="0"/>
                          <a:ea typeface="Arial" charset="0"/>
                          <a:cs typeface="Arial" charset="0"/>
                        </a:rPr>
                        <a:t>10,6</a:t>
                      </a:r>
                    </a:p>
                  </a:txBody>
                  <a:tcPr marL="11164" marR="11164" marT="11164"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r h="171737">
                <a:tc>
                  <a:txBody>
                    <a:bodyPr/>
                    <a:lstStyle/>
                    <a:p>
                      <a:pPr algn="l" rtl="0" fontAlgn="ctr"/>
                      <a:r>
                        <a:rPr lang="ru-RU" sz="900" b="0" i="0" u="none" strike="noStrike">
                          <a:solidFill>
                            <a:srgbClr val="080508"/>
                          </a:solidFill>
                          <a:effectLst/>
                          <a:latin typeface="Arial" charset="0"/>
                          <a:ea typeface="Arial" charset="0"/>
                          <a:cs typeface="Arial" charset="0"/>
                        </a:rPr>
                        <a:t>Предельная относительная деформация</a:t>
                      </a:r>
                    </a:p>
                  </a:txBody>
                  <a:tcPr marL="11164" marR="11164" marT="11164"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0" i="0" u="none" strike="noStrike">
                          <a:solidFill>
                            <a:srgbClr val="080508"/>
                          </a:solidFill>
                          <a:effectLst/>
                          <a:latin typeface="Arial" charset="0"/>
                          <a:ea typeface="Arial" charset="0"/>
                          <a:cs typeface="Arial" charset="0"/>
                        </a:rPr>
                        <a:t>не менее 0</a:t>
                      </a:r>
                      <a:r>
                        <a:rPr lang="en-US" sz="900" b="0" i="0" u="none" strike="noStrike">
                          <a:solidFill>
                            <a:srgbClr val="383136"/>
                          </a:solidFill>
                          <a:effectLst/>
                          <a:latin typeface="Arial" charset="0"/>
                          <a:ea typeface="Arial" charset="0"/>
                          <a:cs typeface="Arial" charset="0"/>
                        </a:rPr>
                        <a:t>,</a:t>
                      </a:r>
                      <a:r>
                        <a:rPr lang="en-US" sz="900" b="0" i="0" u="none" strike="noStrike">
                          <a:solidFill>
                            <a:srgbClr val="080508"/>
                          </a:solidFill>
                          <a:effectLst/>
                          <a:latin typeface="Arial" charset="0"/>
                          <a:ea typeface="Arial" charset="0"/>
                          <a:cs typeface="Arial" charset="0"/>
                        </a:rPr>
                        <a:t>005</a:t>
                      </a:r>
                    </a:p>
                  </a:txBody>
                  <a:tcPr marL="11164" marR="11164" marT="1116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0" i="0" u="none" strike="noStrike">
                          <a:solidFill>
                            <a:srgbClr val="080508"/>
                          </a:solidFill>
                          <a:effectLst/>
                          <a:latin typeface="Arial" charset="0"/>
                          <a:ea typeface="Arial" charset="0"/>
                          <a:cs typeface="Arial" charset="0"/>
                        </a:rPr>
                        <a:t>0,0067</a:t>
                      </a:r>
                    </a:p>
                  </a:txBody>
                  <a:tcPr marL="11164" marR="11164" marT="1116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900" b="0" i="0" u="none" strike="noStrike">
                          <a:solidFill>
                            <a:srgbClr val="080508"/>
                          </a:solidFill>
                          <a:effectLst/>
                          <a:latin typeface="Arial" charset="0"/>
                          <a:ea typeface="Arial" charset="0"/>
                          <a:cs typeface="Arial" charset="0"/>
                        </a:rPr>
                        <a:t>0,007</a:t>
                      </a:r>
                    </a:p>
                  </a:txBody>
                  <a:tcPr marL="11164" marR="11164" marT="11164"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1"/>
                  </a:ext>
                </a:extLst>
              </a:tr>
              <a:tr h="184005">
                <a:tc>
                  <a:txBody>
                    <a:bodyPr/>
                    <a:lstStyle/>
                    <a:p>
                      <a:pPr algn="l" rtl="0" fontAlgn="ctr"/>
                      <a:r>
                        <a:rPr lang="ru-RU" sz="900" b="0" i="0" u="none" strike="noStrike" dirty="0">
                          <a:solidFill>
                            <a:srgbClr val="080508"/>
                          </a:solidFill>
                          <a:effectLst/>
                          <a:latin typeface="Arial" charset="0"/>
                          <a:ea typeface="Arial" charset="0"/>
                          <a:cs typeface="Arial" charset="0"/>
                        </a:rPr>
                        <a:t>Водостойкость</a:t>
                      </a:r>
                    </a:p>
                  </a:txBody>
                  <a:tcPr marL="11164" marR="11164" marT="11164"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900" b="0" i="0" u="none" strike="noStrike" dirty="0">
                          <a:solidFill>
                            <a:srgbClr val="080508"/>
                          </a:solidFill>
                          <a:effectLst/>
                          <a:latin typeface="Arial" charset="0"/>
                          <a:ea typeface="Arial" charset="0"/>
                          <a:cs typeface="Arial" charset="0"/>
                        </a:rPr>
                        <a:t>не менее 0</a:t>
                      </a:r>
                      <a:r>
                        <a:rPr lang="ru-RU" sz="900" b="0" i="0" u="none" strike="noStrike" dirty="0">
                          <a:solidFill>
                            <a:srgbClr val="383136"/>
                          </a:solidFill>
                          <a:effectLst/>
                          <a:latin typeface="Arial" charset="0"/>
                          <a:ea typeface="Arial" charset="0"/>
                          <a:cs typeface="Arial" charset="0"/>
                        </a:rPr>
                        <a:t>,</a:t>
                      </a:r>
                      <a:r>
                        <a:rPr lang="ru-RU" sz="900" b="0" i="0" u="none" strike="noStrike" dirty="0">
                          <a:solidFill>
                            <a:srgbClr val="080508"/>
                          </a:solidFill>
                          <a:effectLst/>
                          <a:latin typeface="Arial" charset="0"/>
                          <a:ea typeface="Arial" charset="0"/>
                          <a:cs typeface="Arial" charset="0"/>
                        </a:rPr>
                        <a:t>85</a:t>
                      </a:r>
                    </a:p>
                  </a:txBody>
                  <a:tcPr marL="11164" marR="11164" marT="1116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i-FI" sz="900" b="0" i="0" u="none" strike="noStrike">
                          <a:solidFill>
                            <a:srgbClr val="080508"/>
                          </a:solidFill>
                          <a:effectLst/>
                          <a:latin typeface="Arial" charset="0"/>
                          <a:ea typeface="Arial" charset="0"/>
                          <a:cs typeface="Arial" charset="0"/>
                        </a:rPr>
                        <a:t>0,9</a:t>
                      </a:r>
                    </a:p>
                  </a:txBody>
                  <a:tcPr marL="11164" marR="11164" marT="1116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i-FI" sz="900" b="0" i="0" u="none" strike="noStrike" dirty="0">
                          <a:solidFill>
                            <a:srgbClr val="080508"/>
                          </a:solidFill>
                          <a:effectLst/>
                          <a:latin typeface="Arial" charset="0"/>
                          <a:ea typeface="Arial" charset="0"/>
                          <a:cs typeface="Arial" charset="0"/>
                        </a:rPr>
                        <a:t>0,93</a:t>
                      </a:r>
                    </a:p>
                  </a:txBody>
                  <a:tcPr marL="11164" marR="11164" marT="11164"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2"/>
                  </a:ext>
                </a:extLst>
              </a:tr>
            </a:tbl>
          </a:graphicData>
        </a:graphic>
      </p:graphicFrame>
      <p:pic>
        <p:nvPicPr>
          <p:cNvPr id="15" name="Рисунок 14">
            <a:extLst>
              <a:ext uri="{FF2B5EF4-FFF2-40B4-BE49-F238E27FC236}">
                <a16:creationId xmlns="" xmlns:a16="http://schemas.microsoft.com/office/drawing/2014/main" id="{7C5A1BF9-FE17-814B-B58D-4BC780BE2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920" y="3867894"/>
            <a:ext cx="3957240" cy="855620"/>
          </a:xfrm>
          <a:prstGeom prst="rect">
            <a:avLst/>
          </a:prstGeom>
        </p:spPr>
      </p:pic>
      <p:pic>
        <p:nvPicPr>
          <p:cNvPr id="16" name="Рисунок 15">
            <a:extLst>
              <a:ext uri="{FF2B5EF4-FFF2-40B4-BE49-F238E27FC236}">
                <a16:creationId xmlns="" xmlns:a16="http://schemas.microsoft.com/office/drawing/2014/main" id="{13B74FE1-72B2-C449-8A31-7D9D62485D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4261158"/>
            <a:ext cx="1368152" cy="797648"/>
          </a:xfrm>
          <a:prstGeom prst="rect">
            <a:avLst/>
          </a:prstGeom>
        </p:spPr>
      </p:pic>
      <p:sp>
        <p:nvSpPr>
          <p:cNvPr id="17" name="Скругленный прямоугольник 16">
            <a:extLst>
              <a:ext uri="{FF2B5EF4-FFF2-40B4-BE49-F238E27FC236}">
                <a16:creationId xmlns="" xmlns:a16="http://schemas.microsoft.com/office/drawing/2014/main" id="{E99642BC-CF74-F14E-AFE8-7A267924C2EE}"/>
              </a:ext>
            </a:extLst>
          </p:cNvPr>
          <p:cNvSpPr/>
          <p:nvPr/>
        </p:nvSpPr>
        <p:spPr>
          <a:xfrm>
            <a:off x="729872" y="3026004"/>
            <a:ext cx="6160564" cy="695867"/>
          </a:xfrm>
          <a:prstGeom prst="round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74080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3819</Words>
  <Application>Microsoft Macintosh PowerPoint</Application>
  <PresentationFormat>Экран (16:9)</PresentationFormat>
  <Paragraphs>661</Paragraphs>
  <Slides>24</Slides>
  <Notes>23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24</vt:i4>
      </vt:variant>
    </vt:vector>
  </HeadingPairs>
  <TitlesOfParts>
    <vt:vector size="34" baseType="lpstr">
      <vt:lpstr>Calibri</vt:lpstr>
      <vt:lpstr>Cambria</vt:lpstr>
      <vt:lpstr>Francker CYR Condensed Regular</vt:lpstr>
      <vt:lpstr>Francker W10</vt:lpstr>
      <vt:lpstr>Gotham Pro Light</vt:lpstr>
      <vt:lpstr>Gotham Pro Medium</vt:lpstr>
      <vt:lpstr>Times New Roman</vt:lpstr>
      <vt:lpstr>Wingdings</vt:lpstr>
      <vt:lpstr>Arial</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пользователь Microsoft Office</cp:lastModifiedBy>
  <cp:revision>38</cp:revision>
  <dcterms:created xsi:type="dcterms:W3CDTF">2019-04-17T17:59:01Z</dcterms:created>
  <dcterms:modified xsi:type="dcterms:W3CDTF">2019-07-02T15:43:52Z</dcterms:modified>
</cp:coreProperties>
</file>