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80" r:id="rId15"/>
    <p:sldId id="279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56"/>
            <p14:sldId id="258"/>
            <p14:sldId id="259"/>
            <p14:sldId id="260"/>
            <p14:sldId id="261"/>
            <p14:sldId id="263"/>
            <p14:sldId id="265"/>
            <p14:sldId id="267"/>
            <p14:sldId id="269"/>
            <p14:sldId id="271"/>
            <p14:sldId id="273"/>
            <p14:sldId id="275"/>
            <p14:sldId id="277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23B8D"/>
    <a:srgbClr val="261F5B"/>
    <a:srgbClr val="00007A"/>
    <a:srgbClr val="190E6C"/>
    <a:srgbClr val="9A9999"/>
    <a:srgbClr val="63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6"/>
  </p:normalViewPr>
  <p:slideViewPr>
    <p:cSldViewPr>
      <p:cViewPr varScale="1">
        <p:scale>
          <a:sx n="114" d="100"/>
          <a:sy n="114" d="100"/>
        </p:scale>
        <p:origin x="51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0FC-1D19-4A4F-9CCC-694A704A89D8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89B9-6FC5-459D-82AB-5A3D3C2D6D6C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BCBF-E91C-416C-AA58-1B4D119DCC1C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A6EA-F080-4BB7-87D3-DC3F6FEF63A1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27B-6377-4AC5-B63E-0B4E265975B8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9E4-37CD-4D7F-8977-628151E83286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98CE-6B16-47F8-BD50-1FE8EE17F8DE}" type="datetime1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937-6DE9-4A6E-B4A0-EE34350AA72B}" type="datetime1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136A-C33E-40EF-9E7C-DD9C82220213}" type="datetime1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C01-C685-424D-BEA5-D7C368398753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461-D94C-4804-93C5-F22A6B3DEC21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D9F-315B-4B38-A7D7-20D10B40E0C9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rupin@roadtec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hwa.dot.gov/policyinformation/statistic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5"/>
          </a:xfrm>
          <a:prstGeom prst="rect">
            <a:avLst/>
          </a:prstGeom>
          <a:ln>
            <a:solidFill>
              <a:srgbClr val="323B8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79712" y="1635646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Техника и технологии положительно влияющие на срок службы покрытия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0" y="2620441"/>
            <a:ext cx="6696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Докладчик – Крупин Николай Вадимович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Заместитель генерального директора ООО «</a:t>
            </a:r>
            <a:r>
              <a:rPr lang="ru-RU" sz="1600" dirty="0" err="1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Астех</a:t>
            </a:r>
            <a:r>
              <a:rPr lang="ru-RU" sz="16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Индастриз</a:t>
            </a:r>
            <a:r>
              <a:rPr lang="ru-RU" sz="16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»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Координатор технического комитета Ассоциации </a:t>
            </a:r>
            <a:r>
              <a:rPr lang="ru-RU" sz="1600" dirty="0" err="1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Р.О.С.Асфальт</a:t>
            </a:r>
            <a:endParaRPr lang="ru-RU" sz="1600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2440" y="4731990"/>
            <a:ext cx="44345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10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60032" y="195486"/>
            <a:ext cx="39700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укладки тонких горячих защитных слоев (</a:t>
            </a:r>
            <a:r>
              <a:rPr lang="en-US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NovaChip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Специалисты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мировых дорожных агентств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подсчитали,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обустройство тонкослойных защитных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покрытий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обходится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разы дешевле, чем ремонт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незащищенной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одежды.</a:t>
            </a: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Roadtec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создал уникальную машину,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способную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укладывать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тонкие слои типа Novachip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толщиной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7,5 мм.</a:t>
            </a: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Одновременно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укладкой проливается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битумное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вяжущее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способствующее отличному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сцеплению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верхнего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защитного слоя с дорожной одеждой,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значительному увеличению срока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службы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80975" indent="-180975" eaLnBrk="1" hangingPunct="1">
              <a:buFontTx/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Конструкция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укладчика с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запатентованной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гравитационной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подачей материала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обеспечивает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высочайшую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ровность укладки.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Ученые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дорожного мира доказали, что срок службы покрытия зависит от силы сцепления слоев асфальтобетона и даже разработали теорию монолитных асфальтобетонных покрытий. Такая машина сделает сцепление слоев максимально лучшим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возможного, ведь она единственная на рынке, которая работает с горячим битумом. Она также обеспечивает и непревзойденную ровность покрытия за счет гравитационной подачи материала, которая позволяет работать без смещения центра тяжести, как это происходит на всех других укладчиках при изменении количества материала в бункере. Это позволяет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добиться значительного увеличения срока службы покрытия.</a:t>
            </a:r>
          </a:p>
          <a:p>
            <a:pPr marL="0" indent="0" eaLnBrk="1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7" y="296402"/>
            <a:ext cx="4340541" cy="2908964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075806"/>
            <a:ext cx="2566402" cy="1713192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7187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2440" y="4731990"/>
            <a:ext cx="44345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11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42707" y="195486"/>
            <a:ext cx="4343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холодного ресайклинга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холодного ресайклинга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позволяет производить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 и капитальный ремонт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дорожной одежды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значительной экономией. В среднем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она достигает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2 000 000 рублей на километр.</a:t>
            </a: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показывает, что в среднем по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сравнению с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традиционными методами ремонта (фрезерование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укладка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мы получаем 85% прочности при 55% стоимости.</a:t>
            </a: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этом мы получаем промежуточный слой,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который не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дает отраженным трещинам выходить на верхний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слой дорожной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одежды.</a:t>
            </a: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технологии:</a:t>
            </a:r>
          </a:p>
          <a:p>
            <a:pPr marL="180975" indent="174625" eaLnBrk="1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сохранение природных ресурсов;</a:t>
            </a:r>
          </a:p>
          <a:p>
            <a:pPr marL="180975" indent="174625" eaLnBrk="1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уменьшение выбросов в атмосферу;</a:t>
            </a:r>
          </a:p>
          <a:p>
            <a:pPr marL="180975" indent="174625" eaLnBrk="1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улучшение структуры дорожной одежды;</a:t>
            </a:r>
          </a:p>
          <a:p>
            <a:pPr marL="180975" indent="174625" eaLnBrk="1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экономия времени и средств;</a:t>
            </a:r>
          </a:p>
          <a:p>
            <a:pPr marL="180975" indent="174625" eaLnBrk="1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нет необходимости закрывать движение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eaLnBrk="1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Холодный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ресайклинг на месте не только позволит снизить в два раза расходы на материалы и время на ремонтные работы, но и позволит увеличить несущую способность дорожной одежды за счет добавления щебня и/или неорганического вяжущего. Эта технология отлично себя зарекомендовала в Российской Федерации, где уже сделано более тысячи линейных километров только на дорогах федерального и регионального значения. Сэкономлено более 3-х миллиардов бюджетных денег.</a:t>
            </a:r>
          </a:p>
          <a:p>
            <a:pPr marL="180975" indent="174625" eaLnBrk="1" hangingPunct="1"/>
            <a:endParaRPr lang="ru-RU" alt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7494"/>
            <a:ext cx="4212506" cy="2874676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003798"/>
            <a:ext cx="2643625" cy="1810987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6479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2440" y="4731990"/>
            <a:ext cx="44345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29741" y="195486"/>
            <a:ext cx="42672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Регенерация покрытия и стабилизация грунта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Регенерация – переработка существующего покрытия с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захватом основания для получения обновленного, более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прочного основания. Для улучшения характеристик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дорожной одежды возможно добавление каменных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материалов, различных вяжущих и добавок.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Стабилизация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укрепление слабого грунта для создания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нового основания с увеличенной несущей способностью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путем перемешивания существующего или привозного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грунта с различными вяжущими и добавками.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tabLst>
                <a:tab pos="0" algn="l"/>
              </a:tabLs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Регенерация покрытия и стабилизация грунта могут использоваться с применением как отдельно взятых органических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минеральных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вяжущих (в том числе промышленных отходов – зол, шлаков, шламов и т.д.), так и различных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комбинаций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вяжущих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также с применением различных химических добавок. Но иногда достаточно просто перемешать материал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последующим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уплотнением для улучшения свойств покрытия – такая технология называется механическая стабилизация.</a:t>
            </a:r>
          </a:p>
          <a:p>
            <a:pPr marL="0" indent="0">
              <a:tabLst>
                <a:tab pos="0" algn="l"/>
              </a:tabLs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скорость строительства – до 5000 м</a:t>
            </a:r>
            <a:r>
              <a:rPr lang="ru-RU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смену, сокращение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энергозатрат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строительство, сокращение расходов на транспортировку материалов – все это позволяет значительно снизить себестоимость работ и сократить время на строительство и ремонт дорог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4191000" cy="2880320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1164" r="-137" b="10466"/>
          <a:stretch/>
        </p:blipFill>
        <p:spPr>
          <a:xfrm>
            <a:off x="1691680" y="3003797"/>
            <a:ext cx="2670381" cy="1744283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3784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2440" y="4731990"/>
            <a:ext cx="44345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49885" y="267494"/>
            <a:ext cx="40462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высокоскоростной укладки лотков, бордюров и барьеров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Многофункциональный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бордюроукладчик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скользящими формами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 для устройства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разделительных барьеров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типа «Нью-Джерси» на автомагистралях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оградительных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парапетов на мостах, </a:t>
            </a:r>
            <a:r>
              <a:rPr lang="ru-RU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прикромочных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лотков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также тротуаров, пешеходных 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велосипедных дорожек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дамб, клумб, мостов, сточных каналов,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бордюров различной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сложности, дренажных путепроводов,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лотков под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коммуникации и т.п.</a:t>
            </a: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Позволяет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укладывать конструкции с высотой до 2,5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м, горизонтальное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покрытие шириной до 6 м.</a:t>
            </a: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преимуществами технологии являются:</a:t>
            </a:r>
          </a:p>
          <a:p>
            <a:pPr marL="180975" indent="0" eaLnBrk="1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высокая производительность;</a:t>
            </a:r>
          </a:p>
          <a:p>
            <a:pPr marL="180975" indent="0" eaLnBrk="1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низкая стоимость строительства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eaLnBrk="1" hangingPunct="1"/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устройства барьеров,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прикромочных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лотков и бордюров при помощи укладчика со скользящими формами позволяет повысить производительность работ как минимум в два раза по сравнению с укладкой готовых конструкций.</a:t>
            </a:r>
          </a:p>
          <a:p>
            <a:pPr marL="0" indent="0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достигается 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значительное снижение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стоимости производства работ. Кроме этого можно отметить значительное уменьшение ручного труда и повышение качества производимых работ – аккуратность и ровность конструкции.</a:t>
            </a:r>
          </a:p>
          <a:p>
            <a:pPr marL="180975" indent="0" eaLnBrk="1" hangingPunct="1"/>
            <a:endParaRPr lang="ru-RU" alt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59" y="267494"/>
            <a:ext cx="4311361" cy="2971800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  <p:pic>
        <p:nvPicPr>
          <p:cNvPr id="8" name="8CD718A3-498C-43E0-B173-1CBED4D90DB0" descr="B8040E4F-624B-41EF-B9A7-EAFED17E57BF@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065244"/>
            <a:ext cx="2290657" cy="1717993"/>
          </a:xfrm>
          <a:prstGeom prst="rect">
            <a:avLst/>
          </a:prstGeom>
          <a:ln w="22225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2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4352" y="4731990"/>
            <a:ext cx="51154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1" y="552450"/>
            <a:ext cx="8201362" cy="417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2440" y="4731990"/>
            <a:ext cx="44345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23412" y="2255797"/>
            <a:ext cx="457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93" y="911453"/>
            <a:ext cx="1358875" cy="1245043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06447" y="2779017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Пожалуйста, задавайте вопросы!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7006" y="3860906"/>
            <a:ext cx="571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Крупин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Николай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Вадимович</a:t>
            </a:r>
            <a:endParaRPr lang="en-US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+7 921 960-93-27</a:t>
            </a:r>
          </a:p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Krupin@roadtec.ru</a:t>
            </a:r>
            <a:endParaRPr lang="ru-RU" sz="1200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9347" y="4731990"/>
            <a:ext cx="39655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11510"/>
            <a:ext cx="77517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u="sng" dirty="0">
                <a:latin typeface="+mn-lt"/>
              </a:rPr>
              <a:t>Основная тенденция дорожных покрытий в мире – асфальтобетон!</a:t>
            </a:r>
          </a:p>
        </p:txBody>
      </p:sp>
      <p:pic>
        <p:nvPicPr>
          <p:cNvPr id="10" name="Picture 4" descr="https://get.pxhere.com/photo/horizon-mountain-road-highway-asphalt-walkway-dirt-road-lane-road-trip-infrastructure-mountain-pass-road-surface-nonbuilding-structure-controlled-access-highway-157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15566"/>
            <a:ext cx="5471170" cy="3647447"/>
          </a:xfrm>
          <a:prstGeom prst="rect">
            <a:avLst/>
          </a:prstGeom>
          <a:ln w="22225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9347" y="4731990"/>
            <a:ext cx="39655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8" name="Picture 2" descr="http://asphaltmagazine.com/wp-content/uploads/2019/02/94perc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370"/>
            <a:ext cx="2055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646911"/>
              </p:ext>
            </p:extLst>
          </p:nvPr>
        </p:nvGraphicFramePr>
        <p:xfrm>
          <a:off x="457280" y="1944687"/>
          <a:ext cx="83820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304800">
                <a:tc gridSpan="5"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Класс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дороги  				</a:t>
                      </a:r>
                      <a:r>
                        <a:rPr lang="ru-RU" sz="1100" baseline="0" dirty="0" smtClean="0">
                          <a:solidFill>
                            <a:srgbClr val="003399"/>
                          </a:solidFill>
                        </a:rPr>
                        <a:t>Общее количество километров по осевой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			</a:t>
                      </a:r>
                      <a:r>
                        <a:rPr lang="ru-RU" sz="1100" b="1" baseline="0" dirty="0" smtClean="0">
                          <a:solidFill>
                            <a:srgbClr val="FF3300"/>
                          </a:solidFill>
                        </a:rPr>
                        <a:t>% асфальтобетонного покрытия</a:t>
                      </a:r>
                      <a:endParaRPr lang="ru-RU" sz="1100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800" b="1" dirty="0" smtClean="0"/>
                        <a:t>Все классы</a:t>
                      </a:r>
                      <a:r>
                        <a:rPr lang="ru-RU" sz="800" b="1" baseline="0" dirty="0" smtClean="0"/>
                        <a:t> дорог (городские и загородные)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003399"/>
                          </a:solidFill>
                        </a:rPr>
                        <a:t>1 499 200,00 км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94,0%</a:t>
                      </a:r>
                    </a:p>
                    <a:p>
                      <a:endParaRPr lang="ru-RU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800" b="1" dirty="0" smtClean="0"/>
                        <a:t>Все классы</a:t>
                      </a:r>
                      <a:r>
                        <a:rPr lang="ru-RU" sz="800" b="1" baseline="0" dirty="0" smtClean="0"/>
                        <a:t> дорог (только загородные)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003399"/>
                          </a:solidFill>
                        </a:rPr>
                        <a:t>977 600,00 км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95,7%</a:t>
                      </a:r>
                    </a:p>
                    <a:p>
                      <a:endParaRPr lang="ru-RU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800" b="1" dirty="0" smtClean="0"/>
                        <a:t>Все классы</a:t>
                      </a:r>
                      <a:r>
                        <a:rPr lang="ru-RU" sz="800" b="1" baseline="0" dirty="0" smtClean="0"/>
                        <a:t> дорог (только городские)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003399"/>
                          </a:solidFill>
                        </a:rPr>
                        <a:t>521 600,00 км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90,8%</a:t>
                      </a:r>
                    </a:p>
                    <a:p>
                      <a:endParaRPr lang="ru-RU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800" b="1" baseline="0" dirty="0" smtClean="0"/>
                        <a:t>Межштатные федеральные трассы, автострады, шоссейные дороги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003399"/>
                          </a:solidFill>
                        </a:rPr>
                        <a:t>105 600,00 км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76,1%</a:t>
                      </a:r>
                    </a:p>
                    <a:p>
                      <a:endParaRPr lang="ru-RU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Загородные</a:t>
                      </a:r>
                    </a:p>
                    <a:p>
                      <a:r>
                        <a:rPr lang="ru-RU" sz="800" b="1" dirty="0" smtClean="0">
                          <a:solidFill>
                            <a:srgbClr val="003399"/>
                          </a:solidFill>
                        </a:rPr>
                        <a:t>56 000,00 км</a:t>
                      </a:r>
                    </a:p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78,8%</a:t>
                      </a:r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Городские</a:t>
                      </a:r>
                    </a:p>
                    <a:p>
                      <a:r>
                        <a:rPr lang="ru-RU" sz="800" b="1" dirty="0" smtClean="0">
                          <a:solidFill>
                            <a:srgbClr val="003399"/>
                          </a:solidFill>
                        </a:rPr>
                        <a:t>49 600,00 км</a:t>
                      </a:r>
                    </a:p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73,0%</a:t>
                      </a:r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800" b="1" dirty="0" smtClean="0"/>
                        <a:t>Главные магистрали, вспомогательные магистрали, магистрали районного значения 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003399"/>
                          </a:solidFill>
                        </a:rPr>
                        <a:t>1 393 600,00 км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95,3%</a:t>
                      </a:r>
                    </a:p>
                    <a:p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Загородные</a:t>
                      </a:r>
                    </a:p>
                    <a:p>
                      <a:r>
                        <a:rPr lang="ru-RU" sz="800" b="1" dirty="0" smtClean="0">
                          <a:solidFill>
                            <a:srgbClr val="003399"/>
                          </a:solidFill>
                        </a:rPr>
                        <a:t>921 600,00 км</a:t>
                      </a:r>
                    </a:p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96,7%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Городские</a:t>
                      </a:r>
                    </a:p>
                    <a:p>
                      <a:r>
                        <a:rPr lang="ru-RU" sz="800" b="1" dirty="0" smtClean="0">
                          <a:solidFill>
                            <a:srgbClr val="003399"/>
                          </a:solidFill>
                        </a:rPr>
                        <a:t>472 000,00 км</a:t>
                      </a:r>
                    </a:p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92,6%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2656855" y="328295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cs typeface="Tahoma" panose="020B0604030504040204" pitchFamily="34" charset="0"/>
              </a:rPr>
              <a:t>Статистика США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2007" y="754698"/>
            <a:ext cx="60610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Статистика по магистральным дорогам*, опубликованная в отчете </a:t>
            </a:r>
            <a:r>
              <a:rPr lang="en-US" sz="1200" b="1" dirty="0">
                <a:latin typeface="+mn-lt"/>
              </a:rPr>
              <a:t>Highway Statistics</a:t>
            </a:r>
            <a:r>
              <a:rPr lang="ru-RU" sz="1200" b="1" dirty="0">
                <a:latin typeface="+mn-lt"/>
              </a:rPr>
              <a:t> за 2017 год, сделанном Федеральной дорожной администрацией США, говорит о том, что 94% магистральных дорог в США имеют асфальтобетонное покрытие!</a:t>
            </a:r>
          </a:p>
          <a:p>
            <a:pPr>
              <a:defRPr/>
            </a:pPr>
            <a:r>
              <a:rPr lang="en-US" sz="1200" b="1" dirty="0">
                <a:latin typeface="+mn-lt"/>
                <a:hlinkClick r:id="rId4"/>
              </a:rPr>
              <a:t>https://www.fhwa.dot.gov/policyinformation/statistics</a:t>
            </a:r>
            <a:r>
              <a:rPr lang="ru-RU" sz="1200" b="1" dirty="0">
                <a:latin typeface="+mn-lt"/>
                <a:hlinkClick r:id="rId4"/>
              </a:rPr>
              <a:t>/</a:t>
            </a:r>
            <a:r>
              <a:rPr lang="ru-RU" sz="1200" b="1" dirty="0">
                <a:latin typeface="+mn-l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80" y="4257516"/>
            <a:ext cx="56594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</a:rPr>
              <a:t>* Всего в США 4 448 150,00 км дорог с покрытием и 2 185 180,00 км без покрытия.</a:t>
            </a:r>
          </a:p>
        </p:txBody>
      </p:sp>
    </p:spTree>
    <p:extLst>
      <p:ext uri="{BB962C8B-B14F-4D97-AF65-F5344CB8AC3E}">
        <p14:creationId xmlns:p14="http://schemas.microsoft.com/office/powerpoint/2010/main" val="33930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9347" y="4731990"/>
            <a:ext cx="39655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832391" y="339502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cs typeface="Tahoma" panose="020B0604030504040204" pitchFamily="34" charset="0"/>
              </a:rPr>
              <a:t>Основные тенденции развития асфальтобетона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632" y="1002089"/>
            <a:ext cx="8713787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12775" indent="-342900"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Рост применения РАП (</a:t>
            </a:r>
            <a:r>
              <a:rPr lang="ru-RU" b="1" dirty="0" err="1">
                <a:latin typeface="+mn-lt"/>
              </a:rPr>
              <a:t>асфальтогранулята</a:t>
            </a:r>
            <a:r>
              <a:rPr lang="ru-RU" b="1" dirty="0">
                <a:latin typeface="+mn-lt"/>
              </a:rPr>
              <a:t>) в горячих и теплых асфальтобетонных смесях</a:t>
            </a:r>
            <a:r>
              <a:rPr lang="ru-RU" b="1" dirty="0" smtClean="0">
                <a:latin typeface="+mn-lt"/>
              </a:rPr>
              <a:t>.</a:t>
            </a:r>
            <a:endParaRPr lang="ru-RU" b="1" dirty="0">
              <a:latin typeface="+mn-lt"/>
            </a:endParaRPr>
          </a:p>
          <a:p>
            <a:pPr marL="612775" indent="-342900"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Применение омолаживающих агентов для компенсации характеристик состаренного битума в смесях с большим количеством РАП.</a:t>
            </a:r>
          </a:p>
          <a:p>
            <a:pPr marL="612775" indent="-342900"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Применение омолаживающих агентов на поверхности асфальтобетонных покрытий с целью восстановления свойств.</a:t>
            </a:r>
          </a:p>
          <a:p>
            <a:pPr marL="612775" indent="-342900"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Развитие технологии производства теплых асфальтобетонов. </a:t>
            </a:r>
            <a:endParaRPr lang="ru-RU" b="1" dirty="0" smtClean="0">
              <a:latin typeface="+mn-lt"/>
            </a:endParaRPr>
          </a:p>
          <a:p>
            <a:pPr marL="612775" indent="-342900">
              <a:buFont typeface="+mj-lt"/>
              <a:buAutoNum type="arabicPeriod"/>
              <a:defRPr/>
            </a:pPr>
            <a:r>
              <a:rPr lang="ru-RU" b="1" dirty="0" smtClean="0">
                <a:latin typeface="+mn-lt"/>
              </a:rPr>
              <a:t>Технологии </a:t>
            </a:r>
            <a:r>
              <a:rPr lang="ru-RU" b="1" dirty="0">
                <a:latin typeface="+mn-lt"/>
              </a:rPr>
              <a:t>тонкослойных </a:t>
            </a:r>
            <a:r>
              <a:rPr lang="ru-RU" b="1" dirty="0" smtClean="0">
                <a:latin typeface="+mn-lt"/>
              </a:rPr>
              <a:t>защитных покрытий</a:t>
            </a:r>
            <a:r>
              <a:rPr lang="ru-RU" b="1" dirty="0">
                <a:latin typeface="+mn-lt"/>
              </a:rPr>
              <a:t>.</a:t>
            </a:r>
            <a:r>
              <a:rPr lang="en-US" b="1" dirty="0">
                <a:latin typeface="+mn-lt"/>
              </a:rPr>
              <a:t> </a:t>
            </a:r>
            <a:endParaRPr lang="ru-RU" b="1" dirty="0" smtClean="0">
              <a:latin typeface="+mn-lt"/>
            </a:endParaRPr>
          </a:p>
          <a:p>
            <a:pPr marL="612775" indent="-342900">
              <a:buFont typeface="+mj-lt"/>
              <a:buAutoNum type="arabicPeriod"/>
              <a:defRPr/>
            </a:pPr>
            <a:r>
              <a:rPr lang="ru-RU" b="1" dirty="0" smtClean="0">
                <a:latin typeface="+mn-lt"/>
              </a:rPr>
              <a:t>Рост </a:t>
            </a:r>
            <a:r>
              <a:rPr lang="ru-RU" b="1" dirty="0">
                <a:latin typeface="+mn-lt"/>
              </a:rPr>
              <a:t>требований по контролю плотности</a:t>
            </a:r>
            <a:r>
              <a:rPr lang="en-US" b="1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асфальтобетонных покрытий, ведущей к увеличению срока службы покрытий. </a:t>
            </a:r>
            <a:endParaRPr lang="ru-RU" b="1" dirty="0" smtClean="0">
              <a:latin typeface="+mn-lt"/>
            </a:endParaRPr>
          </a:p>
          <a:p>
            <a:pPr marL="612775" indent="-342900">
              <a:buFont typeface="+mj-lt"/>
              <a:buAutoNum type="arabicPeriod"/>
              <a:defRPr/>
            </a:pPr>
            <a:r>
              <a:rPr lang="ru-RU" b="1" dirty="0" smtClean="0">
                <a:latin typeface="+mn-lt"/>
              </a:rPr>
              <a:t>Модернизация </a:t>
            </a:r>
            <a:r>
              <a:rPr lang="ru-RU" b="1" dirty="0">
                <a:latin typeface="+mn-lt"/>
              </a:rPr>
              <a:t>системы </a:t>
            </a:r>
            <a:r>
              <a:rPr lang="en-US" b="1" dirty="0" err="1">
                <a:latin typeface="+mn-lt"/>
              </a:rPr>
              <a:t>Superpave</a:t>
            </a:r>
            <a:r>
              <a:rPr lang="en-US" b="1" dirty="0">
                <a:latin typeface="+mn-lt"/>
              </a:rPr>
              <a:t>.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83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9347" y="4731990"/>
            <a:ext cx="39655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76212" y="205219"/>
            <a:ext cx="472440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теплых асфальтобетонов (механическое вспенивание битума)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Смесь производится при температуре </a:t>
            </a: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100-150</a:t>
            </a:r>
            <a:r>
              <a:rPr lang="ru-RU" altLang="ru-RU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тем самым мы предотвращаем испарение легких фракций нефти и окисление битума. Его свойства не ухудшаются в процессе производства асфальтобетонной смеси, а, следовательно, продлевается срок службы асфальтобетонного покрытия.</a:t>
            </a: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endParaRPr lang="ru-RU" altLang="ru-RU" sz="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легкие фракции не уходят из битума, мы уменьшаем загрязнение окружающей среды, снижаем выбросы </a:t>
            </a:r>
            <a:r>
              <a:rPr lang="en-US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ru-RU" altLang="ru-RU" sz="1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летучих органических соединений, 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дыма и запаха, улучшение условий труда на месте укладки и производства смеси. </a:t>
            </a: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endParaRPr lang="ru-RU" altLang="ru-RU" sz="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Теплая 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смесь получается при помощи вспененного битума, который образовывает более толстую пленку вокруг каменных материалов, увеличивая качество обволакивания битума вокруг каменного материала.</a:t>
            </a: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endParaRPr lang="ru-RU" altLang="ru-RU" sz="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 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теплых смесей экономит как минимум 10-15% топлива, благодаря снижению температуры нагрева инертных материалов.</a:t>
            </a: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endParaRPr lang="ru-RU" altLang="ru-RU" sz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медленное остывание теплой смеси позволяет увеличить плечо перевозки (на практике в 2 раза) и производить укладку в холодное время, а, следовательно, расширить дорожный сезон.</a:t>
            </a: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endParaRPr lang="ru-RU" altLang="ru-RU" sz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производства качественных смесей с </a:t>
            </a:r>
            <a:r>
              <a:rPr lang="ru-RU" alt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бОльшим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процентом асфальтобетонной крошки.</a:t>
            </a: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endParaRPr lang="ru-RU" altLang="ru-RU" sz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Смесь более удобоукладываемая, что облегчает ее укладку и уплотнение, особенно с ЩМА</a:t>
            </a: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endParaRPr lang="en-US" altLang="ru-RU" sz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alt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Лучшее </a:t>
            </a:r>
            <a:r>
              <a:rPr lang="ru-RU" alt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уплотнение, а, следовательно, более долгий срок службы покрытия.</a:t>
            </a:r>
          </a:p>
          <a:p>
            <a:pPr marL="179388" lvl="1" indent="-179388" eaLnBrk="1" hangingPunct="1">
              <a:buFont typeface="Calibri" panose="020F0502020204030204" pitchFamily="34" charset="0"/>
              <a:buAutoNum type="arabicPeriod"/>
              <a:defRPr/>
            </a:pPr>
            <a:endParaRPr lang="ru-RU" altLang="ru-RU" sz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9502"/>
            <a:ext cx="3882989" cy="2667000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931790"/>
            <a:ext cx="2634688" cy="1584176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9740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9347" y="4731990"/>
            <a:ext cx="39655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27984" y="267494"/>
            <a:ext cx="448187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подготовки РАП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процента добавления РАП в горячие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теплые асфальтобетонные смеси за счет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приготовления узких фракций.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Четкий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гранулометрического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состава каменных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 в готовой горячей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смеси.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Четкий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процента содержания битумного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вяжущего в готовой горячей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смеси.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Горячий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ресайклинг на заводе (HIPR) дает самое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лучшее качество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смеси и самый долгий срок службы покрытия.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правильном подходе смесь с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РАП дает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 не хуже, а иногда и лучше,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смесь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первичных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материалах.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добавления РАП без потерь качества до 20% на верхние слои и до 50% на нижние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Самый богатый опыт по использованию РАП — в США. Ежегодно там используется около 90 млн тонн при среднем содержании в смеси в размере 20%. В США не ставится вопрос, можно ли применять крошку! Там ставится вопрос, как можно максимально увеличить % добавления РАП в горячую и теплую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асфальто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-бетонную смесь.</a:t>
            </a:r>
          </a:p>
          <a:p>
            <a:pPr marL="180975" indent="-180975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Добавляя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минимальный процент асфальтовой крошки в горячую смесь, например 10%, мы получаем экономию более 200 рублей на тонну выпущенной смеси, что в рамках региона, где укладывают 500 000 тонн ежегодно, приведет к экономии в 100 000 000 рублей.</a:t>
            </a:r>
          </a:p>
          <a:p>
            <a:pPr marL="180975" indent="-180975" eaLnBrk="1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0" y="339502"/>
            <a:ext cx="3988689" cy="2736304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836" y="3003798"/>
            <a:ext cx="2893009" cy="1728192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3269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9347" y="4731990"/>
            <a:ext cx="39655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38411" y="195486"/>
            <a:ext cx="427485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сушки покрытия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сокращения простоев укладочного комплекса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дорожной поверхности покрытой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водой, инеем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льдом и т. д. целесообразно применять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машину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сушки дорожного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 сушки дорожного покрытия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шириной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 до 3,7 м составляет 15–20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м/мин.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ряда сопел, направленных под углом друг от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друга,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обеспечивают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последовательно сгон воды 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высушивание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дорожной поверхности.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FontTx/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установки для компаний, занимающихся нанесением дорожной разметки.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Машина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сушки покрытий отлично себя зарекомендовала в качестве средства продления строительного и ремонтного сезона, а также для обеспечения быстрого начала работ после дождя или заморозков. Мощности машины достаточно для просушки покрытия или удаления изморози, в тоже время она не влияет негативно на битумные материалы в покрытии (не выжигает их), так как температурный датчик не позволяет нагревать покрытие выше 150°С. Такая технология обеспечивает качественное сцепление слоя асфальта или разметки с нижележащим слоем, обеспечивая длительный срок службы.</a:t>
            </a:r>
          </a:p>
          <a:p>
            <a:pPr marL="0" indent="0" eaLnBrk="1" hangingPunct="1">
              <a:buAutoNum type="arabicPeriod"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endParaRPr lang="en-US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endParaRPr lang="en-US" alt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7494"/>
            <a:ext cx="4210777" cy="2895600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460" y="3075806"/>
            <a:ext cx="2640194" cy="1656184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6810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2440" y="4731990"/>
            <a:ext cx="44345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61702" y="306179"/>
            <a:ext cx="417116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скоростной укладки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 назад Америка перешла на скоростной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укладки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отказавшись от трамбующего органа. В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рамках государственной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по развитию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транспортной сети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ученые нашли способ повысить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производительность укладки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снизить стоимость строительства 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повысить срок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службы уложенного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скоростной укладки позволяет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увеличить скорость устройства дорожного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 до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25–30 метров в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минуту.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Данная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скоростной укладки позволила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добиться следующих показателей: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снизить себестоимость укладки тонны смеси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в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2–3 раза;</a:t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в 2–3 раза повысить ровность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асфальтобетонного покрытия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/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высокие темпы подачи материала в асфальтоукладчик и при этом сохранить качество работ, необходимо использовать дополнительные единицы оборудования, а именно перегружатели асфальтобетона. Они бывают трех типов – подборщики из валиков, перегружатели без перемешивания и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антисегрегационные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перегружатели. Если первые два типа лишь частично решают вопрос с непрерывной укладкой и устранением сегрегации, то последний тип, перегружатель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Shuttle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Buggy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полностью решает упомянутые задачи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74" y="339502"/>
            <a:ext cx="4249099" cy="2895600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067724"/>
            <a:ext cx="2845959" cy="1800200"/>
          </a:xfrm>
          <a:prstGeom prst="rect">
            <a:avLst/>
          </a:prstGeom>
          <a:ln w="2222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5269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0"/>
            <a:ext cx="91407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2440" y="4731990"/>
            <a:ext cx="44345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9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48199" y="267494"/>
            <a:ext cx="41535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антисегрегационных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перегружателей (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Shuttle Buggy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службы покрытия напрямую зависит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факторов: ровность покрытия 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однородная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плотность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покрытия. Эти два фактора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достигаются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использовании перегружателя Shuttle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Buggy.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ровноcть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покрытия достигается за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счет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контакта самосвала с укладчиком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непрерывного процесса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укладки.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1" hangingPunct="1">
              <a:buAutoNum type="arabicPeriod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Однородная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плотность достигается за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счет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перемешивания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асфальтобетонной смеси при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 запатентованного </a:t>
            </a:r>
            <a:r>
              <a:rPr lang="ru-RU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трехшагового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шнека 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устранения таким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образом расслоения (сегрегации)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смеси по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температуре и фракционному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составу.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Практическими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исследованиями доказано,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перегружателя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Shuttle Buggy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увеличивает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службы покрытия в 2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раза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0" indent="0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Ряд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независимых исследований, в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одного десятилетнего, доказал, что только применение перегружателя с накопительным бункером емкостью не менее 13 тонн и перемешивающим механизмом в накопительном бункере обеспечивает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устранение температурной и фракционной сегрегации асфальтобетона и непрерывную укладку. При этом увеличиваются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межремонтные сроки, и затраты на ремонт снижаются на 250 000 рублей на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км в год, т.е. регион с сетью в 500 км может иметь экономию минимум в 500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млн.руб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/год!</a:t>
            </a:r>
          </a:p>
          <a:p>
            <a:pPr marL="180975" indent="-180975" eaLnBrk="1" hangingPunct="1">
              <a:buAutoNum type="arabicPeriod"/>
            </a:pPr>
            <a:endParaRPr lang="ru-RU" alt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www.avtoban.ru/netcat_files/userfiles/innovations/photo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2" y="267494"/>
            <a:ext cx="4343400" cy="3095625"/>
          </a:xfrm>
          <a:prstGeom prst="rect">
            <a:avLst/>
          </a:prstGeom>
          <a:ln w="22225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92" y="3220404"/>
            <a:ext cx="2864174" cy="1745360"/>
          </a:xfrm>
          <a:prstGeom prst="rect">
            <a:avLst/>
          </a:prstGeom>
          <a:ln w="22225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991</Words>
  <Application>Microsoft Office PowerPoint</Application>
  <PresentationFormat>Экран (16:9)</PresentationFormat>
  <Paragraphs>151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Gotham Pro Light</vt:lpstr>
      <vt:lpstr>Gotham Pro Medium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Nick</cp:lastModifiedBy>
  <cp:revision>21</cp:revision>
  <dcterms:created xsi:type="dcterms:W3CDTF">2019-04-17T17:59:01Z</dcterms:created>
  <dcterms:modified xsi:type="dcterms:W3CDTF">2019-07-04T07:15:43Z</dcterms:modified>
</cp:coreProperties>
</file>